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42"/>
  </p:handoutMasterIdLst>
  <p:sldIdLst>
    <p:sldId id="356" r:id="rId2"/>
    <p:sldId id="396" r:id="rId3"/>
    <p:sldId id="368" r:id="rId4"/>
    <p:sldId id="369" r:id="rId5"/>
    <p:sldId id="371" r:id="rId6"/>
    <p:sldId id="366" r:id="rId7"/>
    <p:sldId id="367" r:id="rId8"/>
    <p:sldId id="344" r:id="rId9"/>
    <p:sldId id="346" r:id="rId10"/>
    <p:sldId id="266" r:id="rId11"/>
    <p:sldId id="267" r:id="rId12"/>
    <p:sldId id="345" r:id="rId13"/>
    <p:sldId id="271" r:id="rId14"/>
    <p:sldId id="347" r:id="rId15"/>
    <p:sldId id="273" r:id="rId16"/>
    <p:sldId id="275" r:id="rId17"/>
    <p:sldId id="276" r:id="rId18"/>
    <p:sldId id="340" r:id="rId19"/>
    <p:sldId id="279" r:id="rId20"/>
    <p:sldId id="350" r:id="rId21"/>
    <p:sldId id="282" r:id="rId22"/>
    <p:sldId id="283" r:id="rId23"/>
    <p:sldId id="348" r:id="rId24"/>
    <p:sldId id="353" r:id="rId25"/>
    <p:sldId id="285" r:id="rId26"/>
    <p:sldId id="286" r:id="rId27"/>
    <p:sldId id="351" r:id="rId28"/>
    <p:sldId id="287" r:id="rId29"/>
    <p:sldId id="291" r:id="rId30"/>
    <p:sldId id="292" r:id="rId31"/>
    <p:sldId id="293" r:id="rId32"/>
    <p:sldId id="303" r:id="rId33"/>
    <p:sldId id="304" r:id="rId34"/>
    <p:sldId id="305" r:id="rId35"/>
    <p:sldId id="306" r:id="rId36"/>
    <p:sldId id="322" r:id="rId37"/>
    <p:sldId id="323" r:id="rId38"/>
    <p:sldId id="324" r:id="rId39"/>
    <p:sldId id="325" r:id="rId40"/>
    <p:sldId id="342" r:id="rId4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000099"/>
    <a:srgbClr val="008E40"/>
    <a:srgbClr val="00E2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21" autoAdjust="0"/>
    <p:restoredTop sz="94660"/>
  </p:normalViewPr>
  <p:slideViewPr>
    <p:cSldViewPr snapToGrid="0">
      <p:cViewPr varScale="1">
        <p:scale>
          <a:sx n="72" d="100"/>
          <a:sy n="72" d="100"/>
        </p:scale>
        <p:origin x="1338" y="66"/>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135" d="100"/>
          <a:sy n="135" d="100"/>
        </p:scale>
        <p:origin x="4644" y="10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270DC03-FDE9-4B82-B4A4-77973ABE9CA5}" type="datetimeFigureOut">
              <a:rPr lang="es-CR" smtClean="0"/>
              <a:t>19/12/2020</a:t>
            </a:fld>
            <a:endParaRPr lang="es-C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s-C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48C513C-DC5F-40AF-8784-0CC207140CDF}" type="slidenum">
              <a:rPr lang="es-CR" smtClean="0"/>
              <a:t>‹#›</a:t>
            </a:fld>
            <a:endParaRPr lang="es-CR"/>
          </a:p>
        </p:txBody>
      </p:sp>
    </p:spTree>
    <p:extLst>
      <p:ext uri="{BB962C8B-B14F-4D97-AF65-F5344CB8AC3E}">
        <p14:creationId xmlns:p14="http://schemas.microsoft.com/office/powerpoint/2010/main" val="333497630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E174C22-44DD-4821-A82F-962EB11E2C95}" type="datetimeFigureOut">
              <a:rPr lang="es-CR" smtClean="0"/>
              <a:t>19/12/2020</a:t>
            </a:fld>
            <a:endParaRPr lang="es-CR"/>
          </a:p>
        </p:txBody>
      </p:sp>
      <p:sp>
        <p:nvSpPr>
          <p:cNvPr id="5" name="Footer Placeholder 4"/>
          <p:cNvSpPr>
            <a:spLocks noGrp="1"/>
          </p:cNvSpPr>
          <p:nvPr>
            <p:ph type="ftr" sz="quarter" idx="11"/>
          </p:nvPr>
        </p:nvSpPr>
        <p:spPr/>
        <p:txBody>
          <a:bodyPr/>
          <a:lstStyle/>
          <a:p>
            <a:endParaRPr lang="es-CR"/>
          </a:p>
        </p:txBody>
      </p:sp>
      <p:sp>
        <p:nvSpPr>
          <p:cNvPr id="6" name="Slide Number Placeholder 5"/>
          <p:cNvSpPr>
            <a:spLocks noGrp="1"/>
          </p:cNvSpPr>
          <p:nvPr>
            <p:ph type="sldNum" sz="quarter" idx="12"/>
          </p:nvPr>
        </p:nvSpPr>
        <p:spPr/>
        <p:txBody>
          <a:bodyPr/>
          <a:lstStyle/>
          <a:p>
            <a:fld id="{8EF773C8-F5CB-4D3E-9936-FCA5BD754626}" type="slidenum">
              <a:rPr lang="es-CR" smtClean="0"/>
              <a:t>‹#›</a:t>
            </a:fld>
            <a:endParaRPr lang="es-CR"/>
          </a:p>
        </p:txBody>
      </p:sp>
    </p:spTree>
    <p:extLst>
      <p:ext uri="{BB962C8B-B14F-4D97-AF65-F5344CB8AC3E}">
        <p14:creationId xmlns:p14="http://schemas.microsoft.com/office/powerpoint/2010/main" val="6218003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E174C22-44DD-4821-A82F-962EB11E2C95}" type="datetimeFigureOut">
              <a:rPr lang="es-CR" smtClean="0"/>
              <a:t>19/12/2020</a:t>
            </a:fld>
            <a:endParaRPr lang="es-CR"/>
          </a:p>
        </p:txBody>
      </p:sp>
      <p:sp>
        <p:nvSpPr>
          <p:cNvPr id="5" name="Footer Placeholder 4"/>
          <p:cNvSpPr>
            <a:spLocks noGrp="1"/>
          </p:cNvSpPr>
          <p:nvPr>
            <p:ph type="ftr" sz="quarter" idx="11"/>
          </p:nvPr>
        </p:nvSpPr>
        <p:spPr/>
        <p:txBody>
          <a:bodyPr/>
          <a:lstStyle/>
          <a:p>
            <a:endParaRPr lang="es-CR"/>
          </a:p>
        </p:txBody>
      </p:sp>
      <p:sp>
        <p:nvSpPr>
          <p:cNvPr id="6" name="Slide Number Placeholder 5"/>
          <p:cNvSpPr>
            <a:spLocks noGrp="1"/>
          </p:cNvSpPr>
          <p:nvPr>
            <p:ph type="sldNum" sz="quarter" idx="12"/>
          </p:nvPr>
        </p:nvSpPr>
        <p:spPr/>
        <p:txBody>
          <a:bodyPr/>
          <a:lstStyle/>
          <a:p>
            <a:fld id="{8EF773C8-F5CB-4D3E-9936-FCA5BD754626}" type="slidenum">
              <a:rPr lang="es-CR" smtClean="0"/>
              <a:t>‹#›</a:t>
            </a:fld>
            <a:endParaRPr lang="es-CR"/>
          </a:p>
        </p:txBody>
      </p:sp>
    </p:spTree>
    <p:extLst>
      <p:ext uri="{BB962C8B-B14F-4D97-AF65-F5344CB8AC3E}">
        <p14:creationId xmlns:p14="http://schemas.microsoft.com/office/powerpoint/2010/main" val="6533327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E174C22-44DD-4821-A82F-962EB11E2C95}" type="datetimeFigureOut">
              <a:rPr lang="es-CR" smtClean="0"/>
              <a:t>19/12/2020</a:t>
            </a:fld>
            <a:endParaRPr lang="es-CR"/>
          </a:p>
        </p:txBody>
      </p:sp>
      <p:sp>
        <p:nvSpPr>
          <p:cNvPr id="5" name="Footer Placeholder 4"/>
          <p:cNvSpPr>
            <a:spLocks noGrp="1"/>
          </p:cNvSpPr>
          <p:nvPr>
            <p:ph type="ftr" sz="quarter" idx="11"/>
          </p:nvPr>
        </p:nvSpPr>
        <p:spPr/>
        <p:txBody>
          <a:bodyPr/>
          <a:lstStyle/>
          <a:p>
            <a:endParaRPr lang="es-CR"/>
          </a:p>
        </p:txBody>
      </p:sp>
      <p:sp>
        <p:nvSpPr>
          <p:cNvPr id="6" name="Slide Number Placeholder 5"/>
          <p:cNvSpPr>
            <a:spLocks noGrp="1"/>
          </p:cNvSpPr>
          <p:nvPr>
            <p:ph type="sldNum" sz="quarter" idx="12"/>
          </p:nvPr>
        </p:nvSpPr>
        <p:spPr/>
        <p:txBody>
          <a:bodyPr/>
          <a:lstStyle/>
          <a:p>
            <a:fld id="{8EF773C8-F5CB-4D3E-9936-FCA5BD754626}" type="slidenum">
              <a:rPr lang="es-CR" smtClean="0"/>
              <a:t>‹#›</a:t>
            </a:fld>
            <a:endParaRPr lang="es-CR"/>
          </a:p>
        </p:txBody>
      </p:sp>
    </p:spTree>
    <p:extLst>
      <p:ext uri="{BB962C8B-B14F-4D97-AF65-F5344CB8AC3E}">
        <p14:creationId xmlns:p14="http://schemas.microsoft.com/office/powerpoint/2010/main" val="1938416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E174C22-44DD-4821-A82F-962EB11E2C95}" type="datetimeFigureOut">
              <a:rPr lang="es-CR" smtClean="0"/>
              <a:t>19/12/2020</a:t>
            </a:fld>
            <a:endParaRPr lang="es-CR"/>
          </a:p>
        </p:txBody>
      </p:sp>
      <p:sp>
        <p:nvSpPr>
          <p:cNvPr id="5" name="Footer Placeholder 4"/>
          <p:cNvSpPr>
            <a:spLocks noGrp="1"/>
          </p:cNvSpPr>
          <p:nvPr>
            <p:ph type="ftr" sz="quarter" idx="11"/>
          </p:nvPr>
        </p:nvSpPr>
        <p:spPr/>
        <p:txBody>
          <a:bodyPr/>
          <a:lstStyle/>
          <a:p>
            <a:endParaRPr lang="es-CR"/>
          </a:p>
        </p:txBody>
      </p:sp>
      <p:sp>
        <p:nvSpPr>
          <p:cNvPr id="6" name="Slide Number Placeholder 5"/>
          <p:cNvSpPr>
            <a:spLocks noGrp="1"/>
          </p:cNvSpPr>
          <p:nvPr>
            <p:ph type="sldNum" sz="quarter" idx="12"/>
          </p:nvPr>
        </p:nvSpPr>
        <p:spPr/>
        <p:txBody>
          <a:bodyPr/>
          <a:lstStyle/>
          <a:p>
            <a:fld id="{8EF773C8-F5CB-4D3E-9936-FCA5BD754626}" type="slidenum">
              <a:rPr lang="es-CR" smtClean="0"/>
              <a:t>‹#›</a:t>
            </a:fld>
            <a:endParaRPr lang="es-CR"/>
          </a:p>
        </p:txBody>
      </p:sp>
    </p:spTree>
    <p:extLst>
      <p:ext uri="{BB962C8B-B14F-4D97-AF65-F5344CB8AC3E}">
        <p14:creationId xmlns:p14="http://schemas.microsoft.com/office/powerpoint/2010/main" val="22862008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E174C22-44DD-4821-A82F-962EB11E2C95}" type="datetimeFigureOut">
              <a:rPr lang="es-CR" smtClean="0"/>
              <a:t>19/12/2020</a:t>
            </a:fld>
            <a:endParaRPr lang="es-CR"/>
          </a:p>
        </p:txBody>
      </p:sp>
      <p:sp>
        <p:nvSpPr>
          <p:cNvPr id="5" name="Footer Placeholder 4"/>
          <p:cNvSpPr>
            <a:spLocks noGrp="1"/>
          </p:cNvSpPr>
          <p:nvPr>
            <p:ph type="ftr" sz="quarter" idx="11"/>
          </p:nvPr>
        </p:nvSpPr>
        <p:spPr/>
        <p:txBody>
          <a:bodyPr/>
          <a:lstStyle/>
          <a:p>
            <a:endParaRPr lang="es-CR"/>
          </a:p>
        </p:txBody>
      </p:sp>
      <p:sp>
        <p:nvSpPr>
          <p:cNvPr id="6" name="Slide Number Placeholder 5"/>
          <p:cNvSpPr>
            <a:spLocks noGrp="1"/>
          </p:cNvSpPr>
          <p:nvPr>
            <p:ph type="sldNum" sz="quarter" idx="12"/>
          </p:nvPr>
        </p:nvSpPr>
        <p:spPr/>
        <p:txBody>
          <a:bodyPr/>
          <a:lstStyle/>
          <a:p>
            <a:fld id="{8EF773C8-F5CB-4D3E-9936-FCA5BD754626}" type="slidenum">
              <a:rPr lang="es-CR" smtClean="0"/>
              <a:t>‹#›</a:t>
            </a:fld>
            <a:endParaRPr lang="es-CR"/>
          </a:p>
        </p:txBody>
      </p:sp>
    </p:spTree>
    <p:extLst>
      <p:ext uri="{BB962C8B-B14F-4D97-AF65-F5344CB8AC3E}">
        <p14:creationId xmlns:p14="http://schemas.microsoft.com/office/powerpoint/2010/main" val="31719981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E174C22-44DD-4821-A82F-962EB11E2C95}" type="datetimeFigureOut">
              <a:rPr lang="es-CR" smtClean="0"/>
              <a:t>19/12/2020</a:t>
            </a:fld>
            <a:endParaRPr lang="es-CR"/>
          </a:p>
        </p:txBody>
      </p:sp>
      <p:sp>
        <p:nvSpPr>
          <p:cNvPr id="6" name="Footer Placeholder 5"/>
          <p:cNvSpPr>
            <a:spLocks noGrp="1"/>
          </p:cNvSpPr>
          <p:nvPr>
            <p:ph type="ftr" sz="quarter" idx="11"/>
          </p:nvPr>
        </p:nvSpPr>
        <p:spPr/>
        <p:txBody>
          <a:bodyPr/>
          <a:lstStyle/>
          <a:p>
            <a:endParaRPr lang="es-CR"/>
          </a:p>
        </p:txBody>
      </p:sp>
      <p:sp>
        <p:nvSpPr>
          <p:cNvPr id="7" name="Slide Number Placeholder 6"/>
          <p:cNvSpPr>
            <a:spLocks noGrp="1"/>
          </p:cNvSpPr>
          <p:nvPr>
            <p:ph type="sldNum" sz="quarter" idx="12"/>
          </p:nvPr>
        </p:nvSpPr>
        <p:spPr/>
        <p:txBody>
          <a:bodyPr/>
          <a:lstStyle/>
          <a:p>
            <a:fld id="{8EF773C8-F5CB-4D3E-9936-FCA5BD754626}" type="slidenum">
              <a:rPr lang="es-CR" smtClean="0"/>
              <a:t>‹#›</a:t>
            </a:fld>
            <a:endParaRPr lang="es-CR"/>
          </a:p>
        </p:txBody>
      </p:sp>
    </p:spTree>
    <p:extLst>
      <p:ext uri="{BB962C8B-B14F-4D97-AF65-F5344CB8AC3E}">
        <p14:creationId xmlns:p14="http://schemas.microsoft.com/office/powerpoint/2010/main" val="16919180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E174C22-44DD-4821-A82F-962EB11E2C95}" type="datetimeFigureOut">
              <a:rPr lang="es-CR" smtClean="0"/>
              <a:t>19/12/2020</a:t>
            </a:fld>
            <a:endParaRPr lang="es-CR"/>
          </a:p>
        </p:txBody>
      </p:sp>
      <p:sp>
        <p:nvSpPr>
          <p:cNvPr id="8" name="Footer Placeholder 7"/>
          <p:cNvSpPr>
            <a:spLocks noGrp="1"/>
          </p:cNvSpPr>
          <p:nvPr>
            <p:ph type="ftr" sz="quarter" idx="11"/>
          </p:nvPr>
        </p:nvSpPr>
        <p:spPr/>
        <p:txBody>
          <a:bodyPr/>
          <a:lstStyle/>
          <a:p>
            <a:endParaRPr lang="es-CR"/>
          </a:p>
        </p:txBody>
      </p:sp>
      <p:sp>
        <p:nvSpPr>
          <p:cNvPr id="9" name="Slide Number Placeholder 8"/>
          <p:cNvSpPr>
            <a:spLocks noGrp="1"/>
          </p:cNvSpPr>
          <p:nvPr>
            <p:ph type="sldNum" sz="quarter" idx="12"/>
          </p:nvPr>
        </p:nvSpPr>
        <p:spPr/>
        <p:txBody>
          <a:bodyPr/>
          <a:lstStyle/>
          <a:p>
            <a:fld id="{8EF773C8-F5CB-4D3E-9936-FCA5BD754626}" type="slidenum">
              <a:rPr lang="es-CR" smtClean="0"/>
              <a:t>‹#›</a:t>
            </a:fld>
            <a:endParaRPr lang="es-CR"/>
          </a:p>
        </p:txBody>
      </p:sp>
    </p:spTree>
    <p:extLst>
      <p:ext uri="{BB962C8B-B14F-4D97-AF65-F5344CB8AC3E}">
        <p14:creationId xmlns:p14="http://schemas.microsoft.com/office/powerpoint/2010/main" val="23518933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E174C22-44DD-4821-A82F-962EB11E2C95}" type="datetimeFigureOut">
              <a:rPr lang="es-CR" smtClean="0"/>
              <a:t>19/12/2020</a:t>
            </a:fld>
            <a:endParaRPr lang="es-CR"/>
          </a:p>
        </p:txBody>
      </p:sp>
      <p:sp>
        <p:nvSpPr>
          <p:cNvPr id="4" name="Footer Placeholder 3"/>
          <p:cNvSpPr>
            <a:spLocks noGrp="1"/>
          </p:cNvSpPr>
          <p:nvPr>
            <p:ph type="ftr" sz="quarter" idx="11"/>
          </p:nvPr>
        </p:nvSpPr>
        <p:spPr/>
        <p:txBody>
          <a:bodyPr/>
          <a:lstStyle/>
          <a:p>
            <a:endParaRPr lang="es-CR"/>
          </a:p>
        </p:txBody>
      </p:sp>
      <p:sp>
        <p:nvSpPr>
          <p:cNvPr id="5" name="Slide Number Placeholder 4"/>
          <p:cNvSpPr>
            <a:spLocks noGrp="1"/>
          </p:cNvSpPr>
          <p:nvPr>
            <p:ph type="sldNum" sz="quarter" idx="12"/>
          </p:nvPr>
        </p:nvSpPr>
        <p:spPr/>
        <p:txBody>
          <a:bodyPr/>
          <a:lstStyle/>
          <a:p>
            <a:fld id="{8EF773C8-F5CB-4D3E-9936-FCA5BD754626}" type="slidenum">
              <a:rPr lang="es-CR" smtClean="0"/>
              <a:t>‹#›</a:t>
            </a:fld>
            <a:endParaRPr lang="es-CR"/>
          </a:p>
        </p:txBody>
      </p:sp>
    </p:spTree>
    <p:extLst>
      <p:ext uri="{BB962C8B-B14F-4D97-AF65-F5344CB8AC3E}">
        <p14:creationId xmlns:p14="http://schemas.microsoft.com/office/powerpoint/2010/main" val="40079965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174C22-44DD-4821-A82F-962EB11E2C95}" type="datetimeFigureOut">
              <a:rPr lang="es-CR" smtClean="0"/>
              <a:t>19/12/2020</a:t>
            </a:fld>
            <a:endParaRPr lang="es-CR"/>
          </a:p>
        </p:txBody>
      </p:sp>
      <p:sp>
        <p:nvSpPr>
          <p:cNvPr id="3" name="Footer Placeholder 2"/>
          <p:cNvSpPr>
            <a:spLocks noGrp="1"/>
          </p:cNvSpPr>
          <p:nvPr>
            <p:ph type="ftr" sz="quarter" idx="11"/>
          </p:nvPr>
        </p:nvSpPr>
        <p:spPr/>
        <p:txBody>
          <a:bodyPr/>
          <a:lstStyle/>
          <a:p>
            <a:endParaRPr lang="es-CR"/>
          </a:p>
        </p:txBody>
      </p:sp>
      <p:sp>
        <p:nvSpPr>
          <p:cNvPr id="4" name="Slide Number Placeholder 3"/>
          <p:cNvSpPr>
            <a:spLocks noGrp="1"/>
          </p:cNvSpPr>
          <p:nvPr>
            <p:ph type="sldNum" sz="quarter" idx="12"/>
          </p:nvPr>
        </p:nvSpPr>
        <p:spPr/>
        <p:txBody>
          <a:bodyPr/>
          <a:lstStyle/>
          <a:p>
            <a:fld id="{8EF773C8-F5CB-4D3E-9936-FCA5BD754626}" type="slidenum">
              <a:rPr lang="es-CR" smtClean="0"/>
              <a:t>‹#›</a:t>
            </a:fld>
            <a:endParaRPr lang="es-CR"/>
          </a:p>
        </p:txBody>
      </p:sp>
    </p:spTree>
    <p:extLst>
      <p:ext uri="{BB962C8B-B14F-4D97-AF65-F5344CB8AC3E}">
        <p14:creationId xmlns:p14="http://schemas.microsoft.com/office/powerpoint/2010/main" val="10110070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E174C22-44DD-4821-A82F-962EB11E2C95}" type="datetimeFigureOut">
              <a:rPr lang="es-CR" smtClean="0"/>
              <a:t>19/12/2020</a:t>
            </a:fld>
            <a:endParaRPr lang="es-CR"/>
          </a:p>
        </p:txBody>
      </p:sp>
      <p:sp>
        <p:nvSpPr>
          <p:cNvPr id="6" name="Footer Placeholder 5"/>
          <p:cNvSpPr>
            <a:spLocks noGrp="1"/>
          </p:cNvSpPr>
          <p:nvPr>
            <p:ph type="ftr" sz="quarter" idx="11"/>
          </p:nvPr>
        </p:nvSpPr>
        <p:spPr/>
        <p:txBody>
          <a:bodyPr/>
          <a:lstStyle/>
          <a:p>
            <a:endParaRPr lang="es-CR"/>
          </a:p>
        </p:txBody>
      </p:sp>
      <p:sp>
        <p:nvSpPr>
          <p:cNvPr id="7" name="Slide Number Placeholder 6"/>
          <p:cNvSpPr>
            <a:spLocks noGrp="1"/>
          </p:cNvSpPr>
          <p:nvPr>
            <p:ph type="sldNum" sz="quarter" idx="12"/>
          </p:nvPr>
        </p:nvSpPr>
        <p:spPr/>
        <p:txBody>
          <a:bodyPr/>
          <a:lstStyle/>
          <a:p>
            <a:fld id="{8EF773C8-F5CB-4D3E-9936-FCA5BD754626}" type="slidenum">
              <a:rPr lang="es-CR" smtClean="0"/>
              <a:t>‹#›</a:t>
            </a:fld>
            <a:endParaRPr lang="es-CR"/>
          </a:p>
        </p:txBody>
      </p:sp>
    </p:spTree>
    <p:extLst>
      <p:ext uri="{BB962C8B-B14F-4D97-AF65-F5344CB8AC3E}">
        <p14:creationId xmlns:p14="http://schemas.microsoft.com/office/powerpoint/2010/main" val="33027888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E174C22-44DD-4821-A82F-962EB11E2C95}" type="datetimeFigureOut">
              <a:rPr lang="es-CR" smtClean="0"/>
              <a:t>19/12/2020</a:t>
            </a:fld>
            <a:endParaRPr lang="es-CR"/>
          </a:p>
        </p:txBody>
      </p:sp>
      <p:sp>
        <p:nvSpPr>
          <p:cNvPr id="6" name="Footer Placeholder 5"/>
          <p:cNvSpPr>
            <a:spLocks noGrp="1"/>
          </p:cNvSpPr>
          <p:nvPr>
            <p:ph type="ftr" sz="quarter" idx="11"/>
          </p:nvPr>
        </p:nvSpPr>
        <p:spPr/>
        <p:txBody>
          <a:bodyPr/>
          <a:lstStyle/>
          <a:p>
            <a:endParaRPr lang="es-CR"/>
          </a:p>
        </p:txBody>
      </p:sp>
      <p:sp>
        <p:nvSpPr>
          <p:cNvPr id="7" name="Slide Number Placeholder 6"/>
          <p:cNvSpPr>
            <a:spLocks noGrp="1"/>
          </p:cNvSpPr>
          <p:nvPr>
            <p:ph type="sldNum" sz="quarter" idx="12"/>
          </p:nvPr>
        </p:nvSpPr>
        <p:spPr/>
        <p:txBody>
          <a:bodyPr/>
          <a:lstStyle/>
          <a:p>
            <a:fld id="{8EF773C8-F5CB-4D3E-9936-FCA5BD754626}" type="slidenum">
              <a:rPr lang="es-CR" smtClean="0"/>
              <a:t>‹#›</a:t>
            </a:fld>
            <a:endParaRPr lang="es-CR"/>
          </a:p>
        </p:txBody>
      </p:sp>
    </p:spTree>
    <p:extLst>
      <p:ext uri="{BB962C8B-B14F-4D97-AF65-F5344CB8AC3E}">
        <p14:creationId xmlns:p14="http://schemas.microsoft.com/office/powerpoint/2010/main" val="7088452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2" descr="Power Point">
            <a:extLst>
              <a:ext uri="{FF2B5EF4-FFF2-40B4-BE49-F238E27FC236}">
                <a16:creationId xmlns:a16="http://schemas.microsoft.com/office/drawing/2014/main" id="{E4C21D32-80B4-46BC-B9CB-BB2E93074FEE}"/>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0"/>
            <a:ext cx="9144000" cy="6861152"/>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174C22-44DD-4821-A82F-962EB11E2C95}" type="datetimeFigureOut">
              <a:rPr lang="es-CR" smtClean="0"/>
              <a:t>19/12/2020</a:t>
            </a:fld>
            <a:endParaRPr lang="es-C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F773C8-F5CB-4D3E-9936-FCA5BD754626}" type="slidenum">
              <a:rPr lang="es-CR" smtClean="0"/>
              <a:t>‹#›</a:t>
            </a:fld>
            <a:endParaRPr lang="es-CR"/>
          </a:p>
        </p:txBody>
      </p:sp>
    </p:spTree>
    <p:extLst>
      <p:ext uri="{BB962C8B-B14F-4D97-AF65-F5344CB8AC3E}">
        <p14:creationId xmlns:p14="http://schemas.microsoft.com/office/powerpoint/2010/main" val="4933801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b="1" kern="1200">
          <a:solidFill>
            <a:srgbClr val="FFFF00"/>
          </a:solidFill>
          <a:effectLst>
            <a:outerShdw blurRad="38100" dist="38100" dir="2700000" algn="tl">
              <a:srgbClr val="000000">
                <a:alpha val="43137"/>
              </a:srgbClr>
            </a:outerShdw>
          </a:effectLst>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effectLst>
            <a:outerShdw blurRad="38100" dist="38100" dir="2700000" algn="tl">
              <a:srgbClr val="000000">
                <a:alpha val="43137"/>
              </a:srgbClr>
            </a:outerShdw>
          </a:effectLst>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effectLst>
            <a:outerShdw blurRad="38100" dist="38100" dir="2700000" algn="tl">
              <a:srgbClr val="000000">
                <a:alpha val="43137"/>
              </a:srgbClr>
            </a:outerShdw>
          </a:effectLst>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effectLst>
            <a:outerShdw blurRad="38100" dist="38100" dir="2700000" algn="tl">
              <a:srgbClr val="000000">
                <a:alpha val="43137"/>
              </a:srgbClr>
            </a:outerShdw>
          </a:effectLst>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effectLst>
            <a:outerShdw blurRad="38100" dist="38100" dir="2700000" algn="tl">
              <a:srgbClr val="000000">
                <a:alpha val="43137"/>
              </a:srgbClr>
            </a:outerShdw>
          </a:effectLst>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effectLst>
            <a:outerShdw blurRad="38100" dist="38100" dir="2700000" algn="tl">
              <a:srgbClr val="000000">
                <a:alpha val="43137"/>
              </a:srgbClr>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F84472-A2AF-4A84-8369-C856ABA6B434}"/>
              </a:ext>
            </a:extLst>
          </p:cNvPr>
          <p:cNvSpPr>
            <a:spLocks noGrp="1"/>
          </p:cNvSpPr>
          <p:nvPr>
            <p:ph type="ctrTitle"/>
          </p:nvPr>
        </p:nvSpPr>
        <p:spPr>
          <a:xfrm>
            <a:off x="450574" y="797875"/>
            <a:ext cx="8057322" cy="1851732"/>
          </a:xfrm>
          <a:solidFill>
            <a:schemeClr val="bg2">
              <a:lumMod val="10000"/>
            </a:schemeClr>
          </a:solidFill>
        </p:spPr>
        <p:txBody>
          <a:bodyPr>
            <a:normAutofit/>
          </a:bodyPr>
          <a:lstStyle/>
          <a:p>
            <a:r>
              <a:rPr lang="es-CR" sz="3000" dirty="0">
                <a:solidFill>
                  <a:schemeClr val="bg1"/>
                </a:solidFill>
              </a:rPr>
              <a:t>HACIA LA EDUCACIÓN DEL FUTURO </a:t>
            </a:r>
            <a:br>
              <a:rPr lang="es-CR" sz="3000" dirty="0">
                <a:solidFill>
                  <a:schemeClr val="bg1"/>
                </a:solidFill>
              </a:rPr>
            </a:br>
            <a:br>
              <a:rPr lang="es-CR" sz="3000" dirty="0">
                <a:solidFill>
                  <a:schemeClr val="bg1"/>
                </a:solidFill>
              </a:rPr>
            </a:br>
            <a:r>
              <a:rPr lang="es-CR" sz="2700" dirty="0">
                <a:solidFill>
                  <a:schemeClr val="bg1"/>
                </a:solidFill>
              </a:rPr>
              <a:t>Dr. Lorenzo Guadamuz Sandoval, </a:t>
            </a:r>
            <a:r>
              <a:rPr lang="es-CR" sz="2700" dirty="0" err="1">
                <a:solidFill>
                  <a:schemeClr val="bg1"/>
                </a:solidFill>
              </a:rPr>
              <a:t>Ph.D</a:t>
            </a:r>
            <a:r>
              <a:rPr lang="es-CR" sz="2700" dirty="0">
                <a:solidFill>
                  <a:schemeClr val="bg1"/>
                </a:solidFill>
              </a:rPr>
              <a:t>. </a:t>
            </a:r>
            <a:endParaRPr lang="es-CR" dirty="0"/>
          </a:p>
        </p:txBody>
      </p:sp>
      <p:graphicFrame>
        <p:nvGraphicFramePr>
          <p:cNvPr id="4" name="Table 4">
            <a:extLst>
              <a:ext uri="{FF2B5EF4-FFF2-40B4-BE49-F238E27FC236}">
                <a16:creationId xmlns:a16="http://schemas.microsoft.com/office/drawing/2014/main" id="{7B2E617D-A409-45FC-B5E1-8CC9C6DA6EFA}"/>
              </a:ext>
            </a:extLst>
          </p:cNvPr>
          <p:cNvGraphicFramePr>
            <a:graphicFrameLocks noGrp="1"/>
          </p:cNvGraphicFramePr>
          <p:nvPr>
            <p:extLst>
              <p:ext uri="{D42A27DB-BD31-4B8C-83A1-F6EECF244321}">
                <p14:modId xmlns:p14="http://schemas.microsoft.com/office/powerpoint/2010/main" val="4071114579"/>
              </p:ext>
            </p:extLst>
          </p:nvPr>
        </p:nvGraphicFramePr>
        <p:xfrm>
          <a:off x="450574" y="3048001"/>
          <a:ext cx="8057322" cy="3527470"/>
        </p:xfrm>
        <a:graphic>
          <a:graphicData uri="http://schemas.openxmlformats.org/drawingml/2006/table">
            <a:tbl>
              <a:tblPr firstRow="1" bandRow="1">
                <a:tableStyleId>{5C22544A-7EE6-4342-B048-85BDC9FD1C3A}</a:tableStyleId>
              </a:tblPr>
              <a:tblGrid>
                <a:gridCol w="1789043">
                  <a:extLst>
                    <a:ext uri="{9D8B030D-6E8A-4147-A177-3AD203B41FA5}">
                      <a16:colId xmlns:a16="http://schemas.microsoft.com/office/drawing/2014/main" val="2919770095"/>
                    </a:ext>
                  </a:extLst>
                </a:gridCol>
                <a:gridCol w="3922644">
                  <a:extLst>
                    <a:ext uri="{9D8B030D-6E8A-4147-A177-3AD203B41FA5}">
                      <a16:colId xmlns:a16="http://schemas.microsoft.com/office/drawing/2014/main" val="2448803524"/>
                    </a:ext>
                  </a:extLst>
                </a:gridCol>
                <a:gridCol w="2345635">
                  <a:extLst>
                    <a:ext uri="{9D8B030D-6E8A-4147-A177-3AD203B41FA5}">
                      <a16:colId xmlns:a16="http://schemas.microsoft.com/office/drawing/2014/main" val="1318258953"/>
                    </a:ext>
                  </a:extLst>
                </a:gridCol>
              </a:tblGrid>
              <a:tr h="1416730">
                <a:tc>
                  <a:txBody>
                    <a:bodyPr/>
                    <a:lstStyle/>
                    <a:p>
                      <a:endParaRPr lang="es-CR" sz="1400" dirty="0"/>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CR" sz="2000" b="1" dirty="0">
                          <a:solidFill>
                            <a:schemeClr val="bg1"/>
                          </a:solidFill>
                        </a:rPr>
                        <a:t>Charla virtual impartida el sábado 19 de diciembre 2020  en: </a:t>
                      </a:r>
                    </a:p>
                  </a:txBody>
                  <a:tcPr marL="68580" marR="68580" marT="34290" marB="34290">
                    <a:solidFill>
                      <a:srgbClr val="002060"/>
                    </a:solidFill>
                  </a:tcPr>
                </a:tc>
                <a:tc>
                  <a:txBody>
                    <a:bodyPr/>
                    <a:lstStyle/>
                    <a:p>
                      <a:endParaRPr lang="es-CR" sz="1400" dirty="0"/>
                    </a:p>
                  </a:txBody>
                  <a:tcPr marL="68580" marR="68580" marT="34290" marB="34290"/>
                </a:tc>
                <a:extLst>
                  <a:ext uri="{0D108BD9-81ED-4DB2-BD59-A6C34878D82A}">
                    <a16:rowId xmlns:a16="http://schemas.microsoft.com/office/drawing/2014/main" val="3389527188"/>
                  </a:ext>
                </a:extLst>
              </a:tr>
              <a:tr h="1724034">
                <a:tc>
                  <a:txBody>
                    <a:bodyPr/>
                    <a:lstStyle/>
                    <a:p>
                      <a:r>
                        <a:rPr lang="es-CR" sz="2400" b="1" dirty="0">
                          <a:solidFill>
                            <a:schemeClr val="bg1"/>
                          </a:solidFill>
                        </a:rPr>
                        <a:t>Universidad Latina . </a:t>
                      </a:r>
                      <a:endParaRPr lang="es-CR" sz="2400" dirty="0"/>
                    </a:p>
                  </a:txBody>
                  <a:tcPr marL="68580" marR="68580" marT="34290" marB="34290">
                    <a:solidFill>
                      <a:srgbClr val="00206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CR" sz="2400" b="1" dirty="0">
                          <a:solidFill>
                            <a:srgbClr val="0070C0"/>
                          </a:solidFill>
                        </a:rPr>
                        <a:t>Maestría en Ciencias de la  Educación, con énfasis en Evaluación y </a:t>
                      </a:r>
                      <a:r>
                        <a:rPr lang="es-CR" sz="2400" b="1" dirty="0" err="1">
                          <a:solidFill>
                            <a:srgbClr val="0070C0"/>
                          </a:solidFill>
                        </a:rPr>
                        <a:t>Curriculum</a:t>
                      </a:r>
                      <a:r>
                        <a:rPr lang="es-CR" sz="2400" b="1" dirty="0">
                          <a:solidFill>
                            <a:srgbClr val="0070C0"/>
                          </a:solidFill>
                        </a:rPr>
                        <a:t>.  </a:t>
                      </a:r>
                    </a:p>
                  </a:txBody>
                  <a:tcPr marL="68580" marR="68580" marT="34290" marB="34290">
                    <a:solidFill>
                      <a:schemeClr val="bg1"/>
                    </a:solidFill>
                  </a:tcPr>
                </a:tc>
                <a:tc>
                  <a:txBody>
                    <a:bodyPr/>
                    <a:lstStyle/>
                    <a:p>
                      <a:r>
                        <a:rPr lang="es-CR" sz="2400" b="1" dirty="0">
                          <a:solidFill>
                            <a:schemeClr val="bg1"/>
                          </a:solidFill>
                        </a:rPr>
                        <a:t>Curso: Educación Comparada .</a:t>
                      </a:r>
                      <a:br>
                        <a:rPr lang="es-CR" sz="2400" b="1" dirty="0">
                          <a:solidFill>
                            <a:schemeClr val="bg1"/>
                          </a:solidFill>
                        </a:rPr>
                      </a:br>
                      <a:r>
                        <a:rPr lang="es-CR" sz="2400" b="1" dirty="0">
                          <a:solidFill>
                            <a:srgbClr val="FFFF00"/>
                          </a:solidFill>
                        </a:rPr>
                        <a:t>PROFESOR: </a:t>
                      </a:r>
                    </a:p>
                    <a:p>
                      <a:r>
                        <a:rPr lang="es-CR" sz="2400" b="1" dirty="0">
                          <a:solidFill>
                            <a:srgbClr val="FFFF00"/>
                          </a:solidFill>
                        </a:rPr>
                        <a:t>Dr. Esteban Camacho.  </a:t>
                      </a:r>
                    </a:p>
                    <a:p>
                      <a:pPr algn="ctr"/>
                      <a:endParaRPr lang="es-CR" sz="1400" dirty="0">
                        <a:solidFill>
                          <a:schemeClr val="bg1"/>
                        </a:solidFill>
                      </a:endParaRPr>
                    </a:p>
                  </a:txBody>
                  <a:tcPr marL="68580" marR="68580" marT="34290" marB="34290">
                    <a:solidFill>
                      <a:srgbClr val="002060"/>
                    </a:solidFill>
                  </a:tcPr>
                </a:tc>
                <a:extLst>
                  <a:ext uri="{0D108BD9-81ED-4DB2-BD59-A6C34878D82A}">
                    <a16:rowId xmlns:a16="http://schemas.microsoft.com/office/drawing/2014/main" val="1888223181"/>
                  </a:ext>
                </a:extLst>
              </a:tr>
            </a:tbl>
          </a:graphicData>
        </a:graphic>
      </p:graphicFrame>
    </p:spTree>
    <p:extLst>
      <p:ext uri="{BB962C8B-B14F-4D97-AF65-F5344CB8AC3E}">
        <p14:creationId xmlns:p14="http://schemas.microsoft.com/office/powerpoint/2010/main" val="36221486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321" y="253103"/>
            <a:ext cx="8676041" cy="855867"/>
          </a:xfrm>
          <a:solidFill>
            <a:srgbClr val="002060"/>
          </a:solidFill>
        </p:spPr>
        <p:txBody>
          <a:bodyPr>
            <a:noAutofit/>
          </a:bodyPr>
          <a:lstStyle/>
          <a:p>
            <a:pPr algn="ctr"/>
            <a:r>
              <a:rPr lang="es-ES" sz="3600" b="1" dirty="0"/>
              <a:t>ECONOMÍA DEL CONOCIMIENTO Y EMPLEO</a:t>
            </a:r>
            <a:endParaRPr lang="es-CR" sz="3600" b="1" dirty="0"/>
          </a:p>
        </p:txBody>
      </p:sp>
      <p:sp>
        <p:nvSpPr>
          <p:cNvPr id="3" name="Content Placeholder 2"/>
          <p:cNvSpPr>
            <a:spLocks noGrp="1"/>
          </p:cNvSpPr>
          <p:nvPr>
            <p:ph idx="1"/>
          </p:nvPr>
        </p:nvSpPr>
        <p:spPr>
          <a:xfrm>
            <a:off x="274321" y="1253331"/>
            <a:ext cx="8439374" cy="5351566"/>
          </a:xfrm>
          <a:solidFill>
            <a:schemeClr val="bg1"/>
          </a:solidFill>
        </p:spPr>
        <p:txBody>
          <a:bodyPr vert="horz" lIns="91440" tIns="45720" rIns="91440" bIns="45720" rtlCol="0">
            <a:noAutofit/>
          </a:bodyPr>
          <a:lstStyle/>
          <a:p>
            <a:pPr marL="144000" indent="-144000" algn="just">
              <a:lnSpc>
                <a:spcPct val="100000"/>
              </a:lnSpc>
              <a:spcBef>
                <a:spcPts val="0"/>
              </a:spcBef>
            </a:pPr>
            <a:r>
              <a:rPr lang="es-ES" sz="2400" dirty="0">
                <a:solidFill>
                  <a:srgbClr val="0070C0"/>
                </a:solidFill>
              </a:rPr>
              <a:t>Es probable que entre 2030 y 2040 la mitad de las ocupaciones estarán automatizadas e implicarán menos empleos humanos, en tanto las máquinas vayan desplazando la mano de obra humana. 	</a:t>
            </a:r>
          </a:p>
          <a:p>
            <a:pPr marL="144000" indent="-144000" algn="just">
              <a:lnSpc>
                <a:spcPct val="100000"/>
              </a:lnSpc>
              <a:spcBef>
                <a:spcPts val="0"/>
              </a:spcBef>
            </a:pPr>
            <a:r>
              <a:rPr lang="es-ES" sz="2400" dirty="0">
                <a:solidFill>
                  <a:srgbClr val="0070C0"/>
                </a:solidFill>
              </a:rPr>
              <a:t>Varios autores escriben que al 2050 el 65% a 70% de los empleos actuales ya no existirán (aunque se habrán creado muchos otros). El origen de ese dato es de Cathy N. Davidson, quien así lo afirma en su libro </a:t>
            </a:r>
            <a:r>
              <a:rPr lang="es-ES" sz="2400" dirty="0" err="1">
                <a:solidFill>
                  <a:srgbClr val="0070C0"/>
                </a:solidFill>
              </a:rPr>
              <a:t>Now</a:t>
            </a:r>
            <a:r>
              <a:rPr lang="es-ES" sz="2400" dirty="0">
                <a:solidFill>
                  <a:srgbClr val="0070C0"/>
                </a:solidFill>
              </a:rPr>
              <a:t> </a:t>
            </a:r>
            <a:r>
              <a:rPr lang="es-ES" sz="2400" dirty="0" err="1">
                <a:solidFill>
                  <a:srgbClr val="0070C0"/>
                </a:solidFill>
              </a:rPr>
              <a:t>You</a:t>
            </a:r>
            <a:r>
              <a:rPr lang="es-ES" sz="2400" dirty="0">
                <a:solidFill>
                  <a:srgbClr val="0070C0"/>
                </a:solidFill>
              </a:rPr>
              <a:t> </a:t>
            </a:r>
            <a:r>
              <a:rPr lang="es-ES" sz="2400" dirty="0" err="1">
                <a:solidFill>
                  <a:srgbClr val="0070C0"/>
                </a:solidFill>
              </a:rPr>
              <a:t>See</a:t>
            </a:r>
            <a:r>
              <a:rPr lang="es-ES" sz="2400" dirty="0">
                <a:solidFill>
                  <a:srgbClr val="0070C0"/>
                </a:solidFill>
              </a:rPr>
              <a:t> </a:t>
            </a:r>
            <a:r>
              <a:rPr lang="es-ES" sz="2400" dirty="0" err="1">
                <a:solidFill>
                  <a:srgbClr val="0070C0"/>
                </a:solidFill>
              </a:rPr>
              <a:t>It</a:t>
            </a:r>
            <a:r>
              <a:rPr lang="es-ES" sz="2400" dirty="0">
                <a:solidFill>
                  <a:srgbClr val="0070C0"/>
                </a:solidFill>
              </a:rPr>
              <a:t>: </a:t>
            </a:r>
            <a:r>
              <a:rPr lang="es-ES" sz="2400" dirty="0" err="1">
                <a:solidFill>
                  <a:srgbClr val="0070C0"/>
                </a:solidFill>
              </a:rPr>
              <a:t>How</a:t>
            </a:r>
            <a:r>
              <a:rPr lang="es-ES" sz="2400" dirty="0">
                <a:solidFill>
                  <a:srgbClr val="0070C0"/>
                </a:solidFill>
              </a:rPr>
              <a:t> </a:t>
            </a:r>
            <a:r>
              <a:rPr lang="es-ES" sz="2400" dirty="0" err="1">
                <a:solidFill>
                  <a:srgbClr val="0070C0"/>
                </a:solidFill>
              </a:rPr>
              <a:t>the</a:t>
            </a:r>
            <a:r>
              <a:rPr lang="es-ES" sz="2400" dirty="0">
                <a:solidFill>
                  <a:srgbClr val="0070C0"/>
                </a:solidFill>
              </a:rPr>
              <a:t> </a:t>
            </a:r>
            <a:r>
              <a:rPr lang="es-ES" sz="2400" dirty="0" err="1">
                <a:solidFill>
                  <a:srgbClr val="0070C0"/>
                </a:solidFill>
              </a:rPr>
              <a:t>Brain</a:t>
            </a:r>
            <a:r>
              <a:rPr lang="es-ES" sz="2400" dirty="0">
                <a:solidFill>
                  <a:srgbClr val="0070C0"/>
                </a:solidFill>
              </a:rPr>
              <a:t> </a:t>
            </a:r>
            <a:r>
              <a:rPr lang="es-ES" sz="2400" dirty="0" err="1">
                <a:solidFill>
                  <a:srgbClr val="0070C0"/>
                </a:solidFill>
              </a:rPr>
              <a:t>Science</a:t>
            </a:r>
            <a:r>
              <a:rPr lang="es-ES" sz="2400" dirty="0">
                <a:solidFill>
                  <a:srgbClr val="0070C0"/>
                </a:solidFill>
              </a:rPr>
              <a:t> of </a:t>
            </a:r>
            <a:r>
              <a:rPr lang="es-ES" sz="2400" dirty="0" err="1">
                <a:solidFill>
                  <a:srgbClr val="0070C0"/>
                </a:solidFill>
              </a:rPr>
              <a:t>Attention</a:t>
            </a:r>
            <a:r>
              <a:rPr lang="es-ES" sz="2400" dirty="0">
                <a:solidFill>
                  <a:srgbClr val="0070C0"/>
                </a:solidFill>
              </a:rPr>
              <a:t> </a:t>
            </a:r>
            <a:r>
              <a:rPr lang="es-ES" sz="2400" dirty="0" err="1">
                <a:solidFill>
                  <a:srgbClr val="0070C0"/>
                </a:solidFill>
              </a:rPr>
              <a:t>will</a:t>
            </a:r>
            <a:r>
              <a:rPr lang="es-ES" sz="2400" dirty="0">
                <a:solidFill>
                  <a:srgbClr val="0070C0"/>
                </a:solidFill>
              </a:rPr>
              <a:t> </a:t>
            </a:r>
            <a:r>
              <a:rPr lang="es-ES" sz="2400" dirty="0" err="1">
                <a:solidFill>
                  <a:srgbClr val="0070C0"/>
                </a:solidFill>
              </a:rPr>
              <a:t>Transform</a:t>
            </a:r>
            <a:r>
              <a:rPr lang="es-ES" sz="2400" dirty="0">
                <a:solidFill>
                  <a:srgbClr val="0070C0"/>
                </a:solidFill>
              </a:rPr>
              <a:t> </a:t>
            </a:r>
            <a:r>
              <a:rPr lang="es-ES" sz="2400" dirty="0" err="1">
                <a:solidFill>
                  <a:srgbClr val="0070C0"/>
                </a:solidFill>
              </a:rPr>
              <a:t>the</a:t>
            </a:r>
            <a:r>
              <a:rPr lang="es-ES" sz="2400" dirty="0">
                <a:solidFill>
                  <a:srgbClr val="0070C0"/>
                </a:solidFill>
              </a:rPr>
              <a:t> </a:t>
            </a:r>
            <a:r>
              <a:rPr lang="es-ES" sz="2400" dirty="0" err="1">
                <a:solidFill>
                  <a:srgbClr val="0070C0"/>
                </a:solidFill>
              </a:rPr>
              <a:t>Way</a:t>
            </a:r>
            <a:r>
              <a:rPr lang="es-ES" sz="2400" dirty="0">
                <a:solidFill>
                  <a:srgbClr val="0070C0"/>
                </a:solidFill>
              </a:rPr>
              <a:t> </a:t>
            </a:r>
            <a:r>
              <a:rPr lang="es-ES" sz="2400" dirty="0" err="1">
                <a:solidFill>
                  <a:srgbClr val="0070C0"/>
                </a:solidFill>
              </a:rPr>
              <a:t>We</a:t>
            </a:r>
            <a:r>
              <a:rPr lang="es-ES" sz="2400" dirty="0">
                <a:solidFill>
                  <a:srgbClr val="0070C0"/>
                </a:solidFill>
              </a:rPr>
              <a:t> Live, </a:t>
            </a:r>
            <a:r>
              <a:rPr lang="es-ES" sz="2400" dirty="0" err="1">
                <a:solidFill>
                  <a:srgbClr val="0070C0"/>
                </a:solidFill>
              </a:rPr>
              <a:t>Work</a:t>
            </a:r>
            <a:r>
              <a:rPr lang="es-ES" sz="2400" dirty="0">
                <a:solidFill>
                  <a:srgbClr val="0070C0"/>
                </a:solidFill>
              </a:rPr>
              <a:t>, and </a:t>
            </a:r>
            <a:r>
              <a:rPr lang="es-ES" sz="2400" dirty="0" err="1">
                <a:solidFill>
                  <a:srgbClr val="0070C0"/>
                </a:solidFill>
              </a:rPr>
              <a:t>Learn</a:t>
            </a:r>
            <a:r>
              <a:rPr lang="es-ES" sz="2400" dirty="0">
                <a:solidFill>
                  <a:srgbClr val="0070C0"/>
                </a:solidFill>
              </a:rPr>
              <a:t> </a:t>
            </a:r>
            <a:r>
              <a:rPr lang="es-ES" sz="2400" dirty="0"/>
              <a:t>(</a:t>
            </a:r>
            <a:r>
              <a:rPr lang="es-ES" sz="2400" b="1" dirty="0">
                <a:solidFill>
                  <a:schemeClr val="tx1"/>
                </a:solidFill>
                <a:highlight>
                  <a:srgbClr val="FFFF00"/>
                </a:highlight>
              </a:rPr>
              <a:t>Ahora lo ves: Cómo la ciencia del cerebro transformará el cómo vivimos, trabajamos y aprendemos</a:t>
            </a:r>
            <a:r>
              <a:rPr lang="es-ES" sz="2400" dirty="0"/>
              <a:t>). </a:t>
            </a:r>
            <a:r>
              <a:rPr lang="es-ES" sz="2400" dirty="0">
                <a:solidFill>
                  <a:srgbClr val="0070C0"/>
                </a:solidFill>
              </a:rPr>
              <a:t>Davidson dice: "El 65% de los niños que entran este año en la escuela elemental terminará trabajando en carreras que todavía no han sido inventadas, su fuente un informe del Departamento de Trabajo de EEUU Futurework: </a:t>
            </a:r>
            <a:r>
              <a:rPr lang="es-ES" sz="2400" dirty="0" err="1">
                <a:solidFill>
                  <a:srgbClr val="0070C0"/>
                </a:solidFill>
              </a:rPr>
              <a:t>Trends</a:t>
            </a:r>
            <a:r>
              <a:rPr lang="es-ES" sz="2400" dirty="0">
                <a:solidFill>
                  <a:srgbClr val="0070C0"/>
                </a:solidFill>
              </a:rPr>
              <a:t> and </a:t>
            </a:r>
            <a:r>
              <a:rPr lang="es-ES" sz="2400" dirty="0" err="1">
                <a:solidFill>
                  <a:srgbClr val="0070C0"/>
                </a:solidFill>
              </a:rPr>
              <a:t>Challenges</a:t>
            </a:r>
            <a:r>
              <a:rPr lang="es-ES" sz="2400" dirty="0">
                <a:solidFill>
                  <a:srgbClr val="0070C0"/>
                </a:solidFill>
              </a:rPr>
              <a:t> </a:t>
            </a:r>
            <a:r>
              <a:rPr lang="es-ES" sz="2400" dirty="0" err="1">
                <a:solidFill>
                  <a:srgbClr val="0070C0"/>
                </a:solidFill>
              </a:rPr>
              <a:t>for</a:t>
            </a:r>
            <a:r>
              <a:rPr lang="es-ES" sz="2400" dirty="0">
                <a:solidFill>
                  <a:srgbClr val="0070C0"/>
                </a:solidFill>
              </a:rPr>
              <a:t> </a:t>
            </a:r>
            <a:r>
              <a:rPr lang="es-ES" sz="2400" dirty="0" err="1">
                <a:solidFill>
                  <a:srgbClr val="0070C0"/>
                </a:solidFill>
              </a:rPr>
              <a:t>Work</a:t>
            </a:r>
            <a:r>
              <a:rPr lang="es-ES" sz="2400" dirty="0">
                <a:solidFill>
                  <a:srgbClr val="0070C0"/>
                </a:solidFill>
              </a:rPr>
              <a:t> in </a:t>
            </a:r>
            <a:r>
              <a:rPr lang="es-ES" sz="2400" dirty="0" err="1">
                <a:solidFill>
                  <a:srgbClr val="0070C0"/>
                </a:solidFill>
              </a:rPr>
              <a:t>the</a:t>
            </a:r>
            <a:r>
              <a:rPr lang="es-ES" sz="2400" dirty="0">
                <a:solidFill>
                  <a:srgbClr val="0070C0"/>
                </a:solidFill>
              </a:rPr>
              <a:t> 21st Century.</a:t>
            </a:r>
            <a:endParaRPr lang="es-CR" sz="2400" dirty="0">
              <a:solidFill>
                <a:srgbClr val="0070C0"/>
              </a:solidFill>
            </a:endParaRPr>
          </a:p>
          <a:p>
            <a:pPr algn="just">
              <a:lnSpc>
                <a:spcPct val="110000"/>
              </a:lnSpc>
            </a:pPr>
            <a:endParaRPr lang="es-CR" sz="2400" dirty="0"/>
          </a:p>
        </p:txBody>
      </p:sp>
    </p:spTree>
    <p:extLst>
      <p:ext uri="{BB962C8B-B14F-4D97-AF65-F5344CB8AC3E}">
        <p14:creationId xmlns:p14="http://schemas.microsoft.com/office/powerpoint/2010/main" val="3189918679"/>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subTnLst>
                                    <p:animClr clrSpc="rgb" dir="cw">
                                      <p:cBhvr override="childStyle">
                                        <p:cTn dur="1" fill="hold" display="0" masterRel="nextClick" afterEffect="1"/>
                                        <p:tgtEl>
                                          <p:spTgt spid="3">
                                            <p:txEl>
                                              <p:pRg st="0" end="0"/>
                                            </p:txEl>
                                          </p:spTgt>
                                        </p:tgtEl>
                                        <p:attrNameLst>
                                          <p:attrName>ppt_c</p:attrName>
                                        </p:attrNameLst>
                                      </p:cBhvr>
                                      <p:to>
                                        <a:srgbClr val="99CCFF"/>
                                      </p:to>
                                    </p:animClr>
                                  </p:sub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562" y="365126"/>
            <a:ext cx="8606118" cy="1325563"/>
          </a:xfrm>
          <a:solidFill>
            <a:srgbClr val="002060"/>
          </a:solidFill>
        </p:spPr>
        <p:txBody>
          <a:bodyPr>
            <a:noAutofit/>
          </a:bodyPr>
          <a:lstStyle/>
          <a:p>
            <a:pPr algn="ctr"/>
            <a:br>
              <a:rPr lang="es-ES" sz="3600" b="1" dirty="0"/>
            </a:br>
            <a:r>
              <a:rPr lang="es-ES" sz="3200" b="1" dirty="0"/>
              <a:t>CASI TODOS LOS TRABAJOS </a:t>
            </a:r>
            <a:br>
              <a:rPr lang="es-ES" sz="3200" b="1" dirty="0"/>
            </a:br>
            <a:r>
              <a:rPr lang="es-ES" sz="3200" b="1" dirty="0"/>
              <a:t>SE ESTÁN VOLVIENDO MÁS DIGITALES</a:t>
            </a:r>
            <a:br>
              <a:rPr lang="es-ES" sz="3200" b="1" dirty="0"/>
            </a:br>
            <a:r>
              <a:rPr lang="es-ES" sz="3200" b="1" dirty="0"/>
              <a:t>ESTUDIO DE BROOKINGS</a:t>
            </a:r>
            <a:br>
              <a:rPr lang="es-CR" sz="3200" b="1" dirty="0"/>
            </a:br>
            <a:endParaRPr lang="es-CR" sz="3600" b="1" dirty="0"/>
          </a:p>
        </p:txBody>
      </p:sp>
      <p:sp>
        <p:nvSpPr>
          <p:cNvPr id="3" name="Content Placeholder 2"/>
          <p:cNvSpPr>
            <a:spLocks noGrp="1"/>
          </p:cNvSpPr>
          <p:nvPr>
            <p:ph idx="1"/>
          </p:nvPr>
        </p:nvSpPr>
        <p:spPr>
          <a:xfrm>
            <a:off x="368875" y="2080591"/>
            <a:ext cx="8309809" cy="3684723"/>
          </a:xfrm>
        </p:spPr>
        <p:txBody>
          <a:bodyPr>
            <a:noAutofit/>
          </a:bodyPr>
          <a:lstStyle/>
          <a:p>
            <a:pPr algn="just"/>
            <a:r>
              <a:rPr lang="es-ES" sz="2400" dirty="0"/>
              <a:t>En un artículo publicado el 17 de noviembre 2017, publicado en </a:t>
            </a:r>
            <a:r>
              <a:rPr lang="es-CR" sz="2400" dirty="0" err="1"/>
              <a:t>Newsletter</a:t>
            </a:r>
            <a:r>
              <a:rPr lang="es-CR" sz="2400" dirty="0"/>
              <a:t> de </a:t>
            </a:r>
            <a:r>
              <a:rPr lang="es-CR" sz="2400" dirty="0" err="1"/>
              <a:t>Kurzweil</a:t>
            </a:r>
            <a:r>
              <a:rPr lang="es-CR" sz="2400" dirty="0"/>
              <a:t> (</a:t>
            </a:r>
            <a:r>
              <a:rPr lang="es-CR" sz="2400" dirty="0" err="1"/>
              <a:t>accelerating</a:t>
            </a:r>
            <a:r>
              <a:rPr lang="es-CR" sz="2400" dirty="0"/>
              <a:t> </a:t>
            </a:r>
            <a:r>
              <a:rPr lang="es-CR" sz="2400" dirty="0" err="1"/>
              <a:t>intelligence</a:t>
            </a:r>
            <a:r>
              <a:rPr lang="es-CR" sz="2400" dirty="0"/>
              <a:t>) titulado </a:t>
            </a:r>
            <a:r>
              <a:rPr lang="es-ES" sz="2400" b="1" dirty="0"/>
              <a:t>Casi todos los trabajos se están volviendo más digitales” </a:t>
            </a:r>
            <a:r>
              <a:rPr lang="es-ES" sz="2400" dirty="0"/>
              <a:t>basado en un estudio de Brookings, se indica que</a:t>
            </a:r>
            <a:r>
              <a:rPr lang="es-ES" sz="2400" b="1" dirty="0"/>
              <a:t> “</a:t>
            </a:r>
            <a:r>
              <a:rPr lang="es-ES" sz="2400" dirty="0"/>
              <a:t>La proporción de puestos de trabajo en los Estados Unidos que requieren conocimientos digitales sustanciales aumentó rápidamente entre 2002 y 2016, principalmente debido a los grandes cambios en el contenido digital de las ocupaciones existentes. (fuente: análisis de Brookings de O * Net, OES y datos de </a:t>
            </a:r>
            <a:r>
              <a:rPr lang="es-ES" sz="2400" dirty="0" err="1"/>
              <a:t>Moody's</a:t>
            </a:r>
            <a:r>
              <a:rPr lang="es-ES" sz="2400" dirty="0"/>
              <a:t>).”</a:t>
            </a:r>
            <a:endParaRPr lang="es-CR" sz="2400" dirty="0"/>
          </a:p>
        </p:txBody>
      </p:sp>
    </p:spTree>
    <p:extLst>
      <p:ext uri="{BB962C8B-B14F-4D97-AF65-F5344CB8AC3E}">
        <p14:creationId xmlns:p14="http://schemas.microsoft.com/office/powerpoint/2010/main" val="162690042"/>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608" y="365126"/>
            <a:ext cx="7886700" cy="893831"/>
          </a:xfrm>
          <a:solidFill>
            <a:srgbClr val="002060"/>
          </a:solidFill>
        </p:spPr>
        <p:txBody>
          <a:bodyPr>
            <a:noAutofit/>
          </a:bodyPr>
          <a:lstStyle/>
          <a:p>
            <a:pPr algn="ctr"/>
            <a:r>
              <a:rPr lang="es-ES" sz="2400" dirty="0"/>
              <a:t>CASI TODOS LOS TRABAJOS SE ESTÁN VOLVIENDO MÁS DIGITALESESTUDIO DE BROOKINGS</a:t>
            </a:r>
            <a:endParaRPr lang="es-CR" sz="2800" b="1" dirty="0">
              <a:solidFill>
                <a:schemeClr val="bg1"/>
              </a:solidFill>
            </a:endParaRPr>
          </a:p>
        </p:txBody>
      </p:sp>
      <p:sp>
        <p:nvSpPr>
          <p:cNvPr id="3" name="Content Placeholder 2"/>
          <p:cNvSpPr>
            <a:spLocks noGrp="1"/>
          </p:cNvSpPr>
          <p:nvPr>
            <p:ph idx="1"/>
          </p:nvPr>
        </p:nvSpPr>
        <p:spPr>
          <a:xfrm>
            <a:off x="385011" y="1391478"/>
            <a:ext cx="8309809" cy="5121617"/>
          </a:xfrm>
          <a:solidFill>
            <a:schemeClr val="bg1"/>
          </a:solidFill>
        </p:spPr>
        <p:txBody>
          <a:bodyPr>
            <a:noAutofit/>
          </a:bodyPr>
          <a:lstStyle/>
          <a:p>
            <a:pPr algn="just"/>
            <a:r>
              <a:rPr lang="es-ES" sz="2200" dirty="0">
                <a:solidFill>
                  <a:srgbClr val="0070C0"/>
                </a:solidFill>
              </a:rPr>
              <a:t>El informe, "Digitalización y fuerza de trabajo estadounidense", </a:t>
            </a:r>
            <a:r>
              <a:rPr lang="es-ES" sz="2200" dirty="0">
                <a:solidFill>
                  <a:srgbClr val="FFFF00"/>
                </a:solidFill>
              </a:rPr>
              <a:t>“</a:t>
            </a:r>
            <a:r>
              <a:rPr lang="es-CR" sz="2200" u="sng" dirty="0">
                <a:solidFill>
                  <a:srgbClr val="FFFF00"/>
                </a:solidFill>
              </a:rPr>
              <a:t>Digitalization and </a:t>
            </a:r>
            <a:r>
              <a:rPr lang="es-CR" sz="2200" u="sng" dirty="0" err="1">
                <a:solidFill>
                  <a:srgbClr val="FFFF00"/>
                </a:solidFill>
              </a:rPr>
              <a:t>the</a:t>
            </a:r>
            <a:r>
              <a:rPr lang="es-CR" sz="2200" u="sng" dirty="0">
                <a:solidFill>
                  <a:srgbClr val="FFFF00"/>
                </a:solidFill>
              </a:rPr>
              <a:t> American </a:t>
            </a:r>
            <a:r>
              <a:rPr lang="es-CR" sz="2200" u="sng" dirty="0" err="1">
                <a:solidFill>
                  <a:srgbClr val="FFFF00"/>
                </a:solidFill>
              </a:rPr>
              <a:t>workforce</a:t>
            </a:r>
            <a:r>
              <a:rPr lang="es-CR" sz="2200" u="sng" dirty="0">
                <a:solidFill>
                  <a:srgbClr val="FFFF00"/>
                </a:solidFill>
              </a:rPr>
              <a:t>”</a:t>
            </a:r>
            <a:r>
              <a:rPr lang="es-CR" sz="2200" dirty="0"/>
              <a:t> </a:t>
            </a:r>
            <a:r>
              <a:rPr lang="es-ES" sz="2200" dirty="0"/>
              <a:t>proporciona un análisis </a:t>
            </a:r>
            <a:r>
              <a:rPr lang="es-ES" sz="2200" dirty="0">
                <a:solidFill>
                  <a:srgbClr val="0070C0"/>
                </a:solidFill>
              </a:rPr>
              <a:t>detallado de los cambios desde 2001 en el contenido digital de 545 ocupaciones que representan el 90 por ciento de la fuerza de trabajo en todas las industrias. </a:t>
            </a:r>
            <a:r>
              <a:rPr lang="es-ES" sz="2200" b="1" dirty="0">
                <a:solidFill>
                  <a:srgbClr val="0070C0"/>
                </a:solidFill>
              </a:rPr>
              <a:t>Sugiere que la adquisición de habilidades digitales es ahora un requisito previo para el éxito económico de los trabajadores, las industrias y las áreas metropolitanas de los Estados Unidos”.</a:t>
            </a:r>
          </a:p>
          <a:p>
            <a:pPr algn="just"/>
            <a:r>
              <a:rPr lang="es-ES" sz="2200" dirty="0">
                <a:solidFill>
                  <a:srgbClr val="C00000"/>
                </a:solidFill>
              </a:rPr>
              <a:t>El informe presenta algunas recomendaciones para mejorar la educación digital y la capacitación. "necesitamos más codificadores (personas que escriban buen código) y profesionales de TI de alto nivel, pero es igual de importante que muchas más personas aprendan las habilidades tecnológicas básicas que se necesitan en prácticamente cualquier trabajo", dijo Mark Muro, investigador principal de Brookings y autor principal del informe.</a:t>
            </a:r>
            <a:endParaRPr lang="es-CR" sz="2200" dirty="0">
              <a:solidFill>
                <a:srgbClr val="C00000"/>
              </a:solidFill>
            </a:endParaRPr>
          </a:p>
        </p:txBody>
      </p:sp>
    </p:spTree>
    <p:extLst>
      <p:ext uri="{BB962C8B-B14F-4D97-AF65-F5344CB8AC3E}">
        <p14:creationId xmlns:p14="http://schemas.microsoft.com/office/powerpoint/2010/main" val="410377616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99CCFF"/>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236500"/>
            <a:ext cx="7886700" cy="783918"/>
          </a:xfrm>
          <a:solidFill>
            <a:srgbClr val="002060"/>
          </a:solidFill>
        </p:spPr>
        <p:txBody>
          <a:bodyPr>
            <a:noAutofit/>
          </a:bodyPr>
          <a:lstStyle/>
          <a:p>
            <a:pPr algn="ctr"/>
            <a:br>
              <a:rPr lang="es-ES_tradnl" b="1" dirty="0"/>
            </a:br>
            <a:r>
              <a:rPr lang="es-ES_tradnl" sz="3600" b="1" dirty="0"/>
              <a:t>LA SOCIEDAD DE COSTE MARGINAL CERO </a:t>
            </a:r>
            <a:br>
              <a:rPr lang="es-CR" sz="3600" dirty="0"/>
            </a:br>
            <a:endParaRPr lang="es-CR" dirty="0"/>
          </a:p>
        </p:txBody>
      </p:sp>
      <p:sp>
        <p:nvSpPr>
          <p:cNvPr id="3" name="Content Placeholder 2"/>
          <p:cNvSpPr>
            <a:spLocks noGrp="1"/>
          </p:cNvSpPr>
          <p:nvPr>
            <p:ph idx="1"/>
          </p:nvPr>
        </p:nvSpPr>
        <p:spPr>
          <a:xfrm>
            <a:off x="365759" y="1179444"/>
            <a:ext cx="8498541" cy="5510916"/>
          </a:xfrm>
          <a:solidFill>
            <a:srgbClr val="C00000"/>
          </a:solidFill>
        </p:spPr>
        <p:txBody>
          <a:bodyPr>
            <a:normAutofit/>
          </a:bodyPr>
          <a:lstStyle/>
          <a:p>
            <a:pPr algn="just"/>
            <a:r>
              <a:rPr lang="es-ES_tradnl" sz="2200" b="1" dirty="0"/>
              <a:t>El Dr. Jeremy </a:t>
            </a:r>
            <a:r>
              <a:rPr lang="es-ES_tradnl" sz="2200" b="1" dirty="0" err="1"/>
              <a:t>Rifkin</a:t>
            </a:r>
            <a:r>
              <a:rPr lang="es-ES_tradnl" sz="2200" b="1" dirty="0"/>
              <a:t>, en su libro “La Sociedad de Coste Marginal Cero” nos habla de elementos de una nueva sociedad y una nueva economía. </a:t>
            </a:r>
          </a:p>
          <a:p>
            <a:pPr algn="just"/>
            <a:r>
              <a:rPr lang="es-ES_tradnl" sz="2200" b="1" dirty="0" err="1"/>
              <a:t>Rifkin</a:t>
            </a:r>
            <a:r>
              <a:rPr lang="es-ES_tradnl" sz="2200" b="1" dirty="0"/>
              <a:t> en dicho libro nos dice : “</a:t>
            </a:r>
            <a:r>
              <a:rPr lang="es-ES" sz="2200" b="1" dirty="0"/>
              <a:t>Asistimos a la aparición de una nueva y extraordinaria infraestructura tecnológica–el Internet de las cosas–con el potencial de reducir a casi cero los costes marginales de grandes segmentos de la vida económica en los próximos años. </a:t>
            </a:r>
          </a:p>
          <a:p>
            <a:pPr algn="just"/>
            <a:r>
              <a:rPr lang="es-CR" sz="2200" b="1" dirty="0" err="1"/>
              <a:t>Rifkin</a:t>
            </a:r>
            <a:r>
              <a:rPr lang="es-CR" sz="2200" b="1" dirty="0"/>
              <a:t> indica que la revolución industrial basada en conocimiento creará miles de nuevos negocios y millones de empleos, lo cual traerá consigo un reordenamiento fundamental de las relaciones humanas desde el poder jerárquico hasta el poder lateral, que influirá en la manera en que dirigimos las empresas, educamos a nuestros hijos y nos implicamos en la vida pública.</a:t>
            </a:r>
          </a:p>
          <a:p>
            <a:pPr algn="just"/>
            <a:r>
              <a:rPr lang="es-CR" sz="2200" b="1" dirty="0">
                <a:solidFill>
                  <a:srgbClr val="FFFF00"/>
                </a:solidFill>
              </a:rPr>
              <a:t>Todos estos cambios en el contexto demandan cambios en la educación. </a:t>
            </a:r>
          </a:p>
        </p:txBody>
      </p:sp>
    </p:spTree>
    <p:extLst>
      <p:ext uri="{BB962C8B-B14F-4D97-AF65-F5344CB8AC3E}">
        <p14:creationId xmlns:p14="http://schemas.microsoft.com/office/powerpoint/2010/main" val="43629962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32"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out)">
                                      <p:cBhvr>
                                        <p:cTn id="7" dur="2000"/>
                                        <p:tgtEl>
                                          <p:spTgt spid="3">
                                            <p:txEl>
                                              <p:pRg st="0" end="0"/>
                                            </p:txEl>
                                          </p:spTgt>
                                        </p:tgtEl>
                                      </p:cBhvr>
                                    </p:animEffect>
                                  </p:childTnLst>
                                  <p:subTnLst>
                                    <p:animClr clrSpc="rgb" dir="cw">
                                      <p:cBhvr override="childStyle">
                                        <p:cTn dur="1" fill="hold" display="0" masterRel="nextClick" afterEffect="1"/>
                                        <p:tgtEl>
                                          <p:spTgt spid="3">
                                            <p:txEl>
                                              <p:pRg st="0" end="0"/>
                                            </p:txEl>
                                          </p:spTgt>
                                        </p:tgtEl>
                                        <p:attrNameLst>
                                          <p:attrName>ppt_c</p:attrName>
                                        </p:attrNameLst>
                                      </p:cBhvr>
                                      <p:to>
                                        <a:srgbClr val="99CCFF"/>
                                      </p:to>
                                    </p:animClr>
                                  </p:subTnLst>
                                </p:cTn>
                              </p:par>
                            </p:childTnLst>
                          </p:cTn>
                        </p:par>
                      </p:childTnLst>
                    </p:cTn>
                  </p:par>
                  <p:par>
                    <p:cTn id="8" fill="hold">
                      <p:stCondLst>
                        <p:cond delay="indefinite"/>
                      </p:stCondLst>
                      <p:childTnLst>
                        <p:par>
                          <p:cTn id="9" fill="hold">
                            <p:stCondLst>
                              <p:cond delay="0"/>
                            </p:stCondLst>
                            <p:childTnLst>
                              <p:par>
                                <p:cTn id="10" presetID="6" presetClass="entr" presetSubtype="32"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out)">
                                      <p:cBhvr>
                                        <p:cTn id="12" dur="2000"/>
                                        <p:tgtEl>
                                          <p:spTgt spid="3">
                                            <p:txEl>
                                              <p:pRg st="1" end="1"/>
                                            </p:txEl>
                                          </p:spTgt>
                                        </p:tgtEl>
                                      </p:cBhvr>
                                    </p:animEffect>
                                  </p:childTnLst>
                                  <p:subTnLst>
                                    <p:animClr clrSpc="rgb" dir="cw">
                                      <p:cBhvr override="childStyle">
                                        <p:cTn dur="1" fill="hold" display="0" masterRel="nextClick" afterEffect="1"/>
                                        <p:tgtEl>
                                          <p:spTgt spid="3">
                                            <p:txEl>
                                              <p:pRg st="1" end="1"/>
                                            </p:txEl>
                                          </p:spTgt>
                                        </p:tgtEl>
                                        <p:attrNameLst>
                                          <p:attrName>ppt_c</p:attrName>
                                        </p:attrNameLst>
                                      </p:cBhvr>
                                      <p:to>
                                        <a:srgbClr val="99CCFF"/>
                                      </p:to>
                                    </p:animClr>
                                  </p:subTnLst>
                                </p:cTn>
                              </p:par>
                            </p:childTnLst>
                          </p:cTn>
                        </p:par>
                      </p:childTnLst>
                    </p:cTn>
                  </p:par>
                  <p:par>
                    <p:cTn id="13" fill="hold">
                      <p:stCondLst>
                        <p:cond delay="indefinite"/>
                      </p:stCondLst>
                      <p:childTnLst>
                        <p:par>
                          <p:cTn id="14" fill="hold">
                            <p:stCondLst>
                              <p:cond delay="0"/>
                            </p:stCondLst>
                            <p:childTnLst>
                              <p:par>
                                <p:cTn id="15" presetID="6" presetClass="entr" presetSubtype="32"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out)">
                                      <p:cBhvr>
                                        <p:cTn id="17" dur="2000"/>
                                        <p:tgtEl>
                                          <p:spTgt spid="3">
                                            <p:txEl>
                                              <p:pRg st="2" end="2"/>
                                            </p:txEl>
                                          </p:spTgt>
                                        </p:tgtEl>
                                      </p:cBhvr>
                                    </p:animEffect>
                                  </p:childTnLst>
                                  <p:subTnLst>
                                    <p:animClr clrSpc="rgb" dir="cw">
                                      <p:cBhvr override="childStyle">
                                        <p:cTn dur="1" fill="hold" display="0" masterRel="nextClick" afterEffect="1"/>
                                        <p:tgtEl>
                                          <p:spTgt spid="3">
                                            <p:txEl>
                                              <p:pRg st="2" end="2"/>
                                            </p:txEl>
                                          </p:spTgt>
                                        </p:tgtEl>
                                        <p:attrNameLst>
                                          <p:attrName>ppt_c</p:attrName>
                                        </p:attrNameLst>
                                      </p:cBhvr>
                                      <p:to>
                                        <a:srgbClr val="99CCFF"/>
                                      </p:to>
                                    </p:animClr>
                                  </p:subTnLst>
                                </p:cTn>
                              </p:par>
                            </p:childTnLst>
                          </p:cTn>
                        </p:par>
                      </p:childTnLst>
                    </p:cTn>
                  </p:par>
                  <p:par>
                    <p:cTn id="18" fill="hold">
                      <p:stCondLst>
                        <p:cond delay="indefinite"/>
                      </p:stCondLst>
                      <p:childTnLst>
                        <p:par>
                          <p:cTn id="19" fill="hold">
                            <p:stCondLst>
                              <p:cond delay="0"/>
                            </p:stCondLst>
                            <p:childTnLst>
                              <p:par>
                                <p:cTn id="20" presetID="6" presetClass="entr" presetSubtype="32"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ircle(out)">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6067758"/>
          </a:xfrm>
          <a:solidFill>
            <a:schemeClr val="accent4">
              <a:lumMod val="60000"/>
              <a:lumOff val="40000"/>
            </a:schemeClr>
          </a:solidFill>
          <a:scene3d>
            <a:camera prst="orthographicFront"/>
            <a:lightRig rig="threePt" dir="t"/>
          </a:scene3d>
          <a:sp3d>
            <a:bevelT w="127000" h="127000"/>
          </a:sp3d>
        </p:spPr>
        <p:txBody>
          <a:bodyPr vert="horz" lIns="91440" tIns="45720" rIns="91440" bIns="45720" rtlCol="0" anchor="ctr">
            <a:normAutofit/>
          </a:bodyPr>
          <a:lstStyle/>
          <a:p>
            <a:pPr algn="ctr"/>
            <a:r>
              <a:rPr lang="es-CR" sz="6600" dirty="0">
                <a:solidFill>
                  <a:srgbClr val="FF0000"/>
                </a:solidFill>
              </a:rPr>
              <a:t>¿QUÉ DEBIÉSEMOS DE CAMBIAR EN EDUCACIÓN?</a:t>
            </a:r>
          </a:p>
        </p:txBody>
      </p:sp>
    </p:spTree>
    <p:extLst>
      <p:ext uri="{BB962C8B-B14F-4D97-AF65-F5344CB8AC3E}">
        <p14:creationId xmlns:p14="http://schemas.microsoft.com/office/powerpoint/2010/main" val="104559208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850488"/>
          </a:xfrm>
          <a:solidFill>
            <a:srgbClr val="002060"/>
          </a:solidFill>
        </p:spPr>
        <p:txBody>
          <a:bodyPr>
            <a:noAutofit/>
          </a:bodyPr>
          <a:lstStyle/>
          <a:p>
            <a:pPr algn="ctr"/>
            <a:br>
              <a:rPr lang="es-CR" b="1" dirty="0"/>
            </a:br>
            <a:r>
              <a:rPr lang="es-CR" b="1" dirty="0"/>
              <a:t>SITUACIÓN A CAMBIAR</a:t>
            </a:r>
            <a:br>
              <a:rPr lang="es-CR" dirty="0"/>
            </a:br>
            <a:endParaRPr lang="es-CR" dirty="0"/>
          </a:p>
        </p:txBody>
      </p:sp>
      <p:sp>
        <p:nvSpPr>
          <p:cNvPr id="3" name="Content Placeholder 2"/>
          <p:cNvSpPr>
            <a:spLocks noGrp="1"/>
          </p:cNvSpPr>
          <p:nvPr>
            <p:ph idx="1"/>
          </p:nvPr>
        </p:nvSpPr>
        <p:spPr>
          <a:xfrm>
            <a:off x="432995" y="1664261"/>
            <a:ext cx="8278010" cy="4696782"/>
          </a:xfrm>
        </p:spPr>
        <p:txBody>
          <a:bodyPr>
            <a:noAutofit/>
          </a:bodyPr>
          <a:lstStyle/>
          <a:p>
            <a:pPr algn="just"/>
            <a:r>
              <a:rPr lang="es-US" sz="2400" b="1" dirty="0">
                <a:solidFill>
                  <a:srgbClr val="FFFF00"/>
                </a:solidFill>
              </a:rPr>
              <a:t>Los modelos y prácticas educativas oficiales- en general- siguen siendo muy similares a los modelos del siglo XIX y del Siglo XX. </a:t>
            </a:r>
          </a:p>
          <a:p>
            <a:pPr algn="just"/>
            <a:r>
              <a:rPr lang="es-US" sz="2400" b="1" dirty="0"/>
              <a:t>Una escuela graduada, un profesor para cada materia, muchas materias en el </a:t>
            </a:r>
            <a:r>
              <a:rPr lang="es-US" sz="2400" b="1" dirty="0" err="1"/>
              <a:t>curriculum</a:t>
            </a:r>
            <a:r>
              <a:rPr lang="es-US" sz="2400" b="1" dirty="0"/>
              <a:t>, un aula organizada en filas de pupitres, un profesor hablando o escribiendo en un pizarrón, estudiantes escuchando y tomando notas; históricamente un </a:t>
            </a:r>
            <a:r>
              <a:rPr lang="es-US" sz="2400" b="1" dirty="0" err="1"/>
              <a:t>curriculum</a:t>
            </a:r>
            <a:r>
              <a:rPr lang="es-US" sz="2400" b="1" dirty="0"/>
              <a:t> tradicional con pocos cambios ; sistema de evaluación basado en la memoria principalmente; padres de familia no muy vinculados a la escuela, métodos basados en libros y cuadernos de trabajo y la concepción de tratar a todos los estudiantes como si todos fueran iguales, como si entre ellos no hubiesen diferencias. </a:t>
            </a:r>
            <a:endParaRPr lang="es-CR" sz="2400" b="1" dirty="0"/>
          </a:p>
        </p:txBody>
      </p:sp>
    </p:spTree>
    <p:extLst>
      <p:ext uri="{BB962C8B-B14F-4D97-AF65-F5344CB8AC3E}">
        <p14:creationId xmlns:p14="http://schemas.microsoft.com/office/powerpoint/2010/main" val="216424142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subTnLst>
                                    <p:animClr clrSpc="rgb" dir="cw">
                                      <p:cBhvr override="childStyle">
                                        <p:cTn dur="1" fill="hold" display="0" masterRel="nextClick" afterEffect="1"/>
                                        <p:tgtEl>
                                          <p:spTgt spid="3">
                                            <p:txEl>
                                              <p:pRg st="0" end="0"/>
                                            </p:txEl>
                                          </p:spTgt>
                                        </p:tgtEl>
                                        <p:attrNameLst>
                                          <p:attrName>ppt_c</p:attrName>
                                        </p:attrNameLst>
                                      </p:cBhvr>
                                      <p:to>
                                        <a:srgbClr val="99CCFF"/>
                                      </p:to>
                                    </p:animClr>
                                  </p:subTnLst>
                                </p:cTn>
                              </p:par>
                            </p:childTnLst>
                          </p:cTn>
                        </p:par>
                      </p:childTnLst>
                    </p:cTn>
                  </p:par>
                  <p:par>
                    <p:cTn id="10" fill="hold">
                      <p:stCondLst>
                        <p:cond delay="indefinite"/>
                      </p:stCondLst>
                      <p:childTnLst>
                        <p:par>
                          <p:cTn id="11" fill="hold">
                            <p:stCondLst>
                              <p:cond delay="0"/>
                            </p:stCondLst>
                            <p:childTnLst>
                              <p:par>
                                <p:cTn id="12" presetID="47"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809" y="365126"/>
            <a:ext cx="8375374" cy="1066109"/>
          </a:xfrm>
          <a:solidFill>
            <a:srgbClr val="002060"/>
          </a:solidFill>
        </p:spPr>
        <p:txBody>
          <a:bodyPr>
            <a:noAutofit/>
          </a:bodyPr>
          <a:lstStyle/>
          <a:p>
            <a:pPr algn="ctr"/>
            <a:br>
              <a:rPr lang="es-CR" sz="3600" b="1" dirty="0"/>
            </a:br>
            <a:r>
              <a:rPr lang="es-CR" sz="2400" b="1" dirty="0"/>
              <a:t>LO POSITIVO QUE TENEMOS PARA EMPRENDER </a:t>
            </a:r>
            <a:br>
              <a:rPr lang="es-CR" sz="2400" b="1" dirty="0"/>
            </a:br>
            <a:r>
              <a:rPr lang="es-CR" sz="2400" b="1" dirty="0"/>
              <a:t>UN NUEVO CAMINO EN LA TRANSFORMACIÓN EDUCATIVA</a:t>
            </a:r>
            <a:br>
              <a:rPr lang="es-CR" sz="2400" b="1" dirty="0"/>
            </a:br>
            <a:endParaRPr lang="es-CR" sz="3600" b="1" dirty="0"/>
          </a:p>
        </p:txBody>
      </p:sp>
      <p:sp>
        <p:nvSpPr>
          <p:cNvPr id="3" name="Content Placeholder 2"/>
          <p:cNvSpPr>
            <a:spLocks noGrp="1"/>
          </p:cNvSpPr>
          <p:nvPr>
            <p:ph idx="1"/>
          </p:nvPr>
        </p:nvSpPr>
        <p:spPr/>
        <p:txBody>
          <a:bodyPr>
            <a:normAutofit lnSpcReduction="10000"/>
          </a:bodyPr>
          <a:lstStyle/>
          <a:p>
            <a:pPr algn="just"/>
            <a:r>
              <a:rPr lang="es-CR" b="1" dirty="0"/>
              <a:t>Actualmente, </a:t>
            </a:r>
            <a:r>
              <a:rPr lang="es-CR" b="1" dirty="0" err="1"/>
              <a:t>csi</a:t>
            </a:r>
            <a:r>
              <a:rPr lang="es-CR" b="1" dirty="0"/>
              <a:t> iniciándose el 2021, 020 tenemos a favor de las futuras transformaciones educativas valiosísimas innovaciones que coadyuvarán positivamente a la transformación de la educación. </a:t>
            </a:r>
          </a:p>
          <a:p>
            <a:pPr algn="just"/>
            <a:r>
              <a:rPr lang="es-CR" b="1" dirty="0"/>
              <a:t>Contamos con significativos avances en neuro-didáctica; contamos con un mayor conocimiento de cómo funcionan las inteligencias múltiples, la inteligencia emocional, la inteligencia espiritual y hasta podemos utilizar los avances en el campo de la inteligencia artificial (AI).</a:t>
            </a:r>
          </a:p>
        </p:txBody>
      </p:sp>
    </p:spTree>
    <p:extLst>
      <p:ext uri="{BB962C8B-B14F-4D97-AF65-F5344CB8AC3E}">
        <p14:creationId xmlns:p14="http://schemas.microsoft.com/office/powerpoint/2010/main" val="394601334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subTnLst>
                                    <p:animClr clrSpc="rgb" dir="cw">
                                      <p:cBhvr override="childStyle">
                                        <p:cTn dur="1" fill="hold" display="0" masterRel="nextClick" afterEffect="1"/>
                                        <p:tgtEl>
                                          <p:spTgt spid="3">
                                            <p:txEl>
                                              <p:pRg st="0" end="0"/>
                                            </p:txEl>
                                          </p:spTgt>
                                        </p:tgtEl>
                                        <p:attrNameLst>
                                          <p:attrName>ppt_c</p:attrName>
                                        </p:attrNameLst>
                                      </p:cBhvr>
                                      <p:to>
                                        <a:srgbClr val="99CCFF"/>
                                      </p:to>
                                    </p:animClr>
                                  </p:sub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8375" y="320261"/>
            <a:ext cx="8267250" cy="721552"/>
          </a:xfrm>
          <a:solidFill>
            <a:srgbClr val="002060"/>
          </a:solidFill>
        </p:spPr>
        <p:txBody>
          <a:bodyPr>
            <a:normAutofit/>
          </a:bodyPr>
          <a:lstStyle/>
          <a:p>
            <a:pPr algn="ctr"/>
            <a:r>
              <a:rPr lang="es-CR" sz="2000" dirty="0"/>
              <a:t>LO POSITIVO QUE TENEMOS PARA EMPRENDER </a:t>
            </a:r>
            <a:br>
              <a:rPr lang="es-CR" sz="2000" dirty="0"/>
            </a:br>
            <a:r>
              <a:rPr lang="es-CR" sz="2000" dirty="0"/>
              <a:t>UN NUEVO CAMINO EN LA TRANSFORMACIÓN EDUCATIVA</a:t>
            </a:r>
            <a:endParaRPr lang="es-CR" sz="3600" dirty="0"/>
          </a:p>
        </p:txBody>
      </p:sp>
      <p:sp>
        <p:nvSpPr>
          <p:cNvPr id="3" name="Content Placeholder 2"/>
          <p:cNvSpPr>
            <a:spLocks noGrp="1"/>
          </p:cNvSpPr>
          <p:nvPr>
            <p:ph idx="1"/>
          </p:nvPr>
        </p:nvSpPr>
        <p:spPr>
          <a:xfrm>
            <a:off x="355001" y="1192696"/>
            <a:ext cx="8353313" cy="5345043"/>
          </a:xfrm>
        </p:spPr>
        <p:txBody>
          <a:bodyPr>
            <a:noAutofit/>
          </a:bodyPr>
          <a:lstStyle/>
          <a:p>
            <a:pPr marL="144000" indent="-144000" algn="just">
              <a:lnSpc>
                <a:spcPct val="100000"/>
              </a:lnSpc>
            </a:pPr>
            <a:r>
              <a:rPr lang="es-CR" sz="2400" b="1" dirty="0"/>
              <a:t>Tenemos estudiantes que nacieron en la era tecnológica y predispuestos desde su nacimiento a funcionar en los aprendizajes de manera interactiva, intuitiva, sin cronologías sino más bien en procesos lógicos y no cronológicos (la obsolescencia de seguir con secuencia de horas, secuencia de temas y de unidades, secuencia de grados); tenemos padres y madres más colaborativos y que han aceptado la tecnología y la necesidad de ir a nuevos caminos en el aprendizaje múltiple de sus hijos.</a:t>
            </a:r>
          </a:p>
          <a:p>
            <a:pPr marL="144000" indent="-144000" algn="just">
              <a:lnSpc>
                <a:spcPct val="100000"/>
              </a:lnSpc>
            </a:pPr>
            <a:r>
              <a:rPr lang="es-CR" sz="2400" b="1" dirty="0">
                <a:solidFill>
                  <a:srgbClr val="FFFF00"/>
                </a:solidFill>
              </a:rPr>
              <a:t>Tenemos la necesidad de cambiar ante una educación que se quedó en el siglo pasado y que urge modernizarla e innovar en ella; tenemos los docentes que bien motivados serían poderosos instrumentos de cambio</a:t>
            </a:r>
            <a:r>
              <a:rPr lang="es-CR" sz="2000" b="1" dirty="0">
                <a:solidFill>
                  <a:srgbClr val="FFFF00"/>
                </a:solidFill>
              </a:rPr>
              <a:t>. </a:t>
            </a:r>
          </a:p>
        </p:txBody>
      </p:sp>
    </p:spTree>
    <p:extLst>
      <p:ext uri="{BB962C8B-B14F-4D97-AF65-F5344CB8AC3E}">
        <p14:creationId xmlns:p14="http://schemas.microsoft.com/office/powerpoint/2010/main" val="266613348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right)">
                                      <p:cBhvr>
                                        <p:cTn id="7" dur="500"/>
                                        <p:tgtEl>
                                          <p:spTgt spid="3">
                                            <p:txEl>
                                              <p:pRg st="0" end="0"/>
                                            </p:txEl>
                                          </p:spTgt>
                                        </p:tgtEl>
                                      </p:cBhvr>
                                    </p:animEffect>
                                  </p:childTnLst>
                                  <p:subTnLst>
                                    <p:animClr clrSpc="rgb" dir="cw">
                                      <p:cBhvr override="childStyle">
                                        <p:cTn dur="1" fill="hold" display="0" masterRel="nextClick" afterEffect="1"/>
                                        <p:tgtEl>
                                          <p:spTgt spid="3">
                                            <p:txEl>
                                              <p:pRg st="0" end="0"/>
                                            </p:txEl>
                                          </p:spTgt>
                                        </p:tgtEl>
                                        <p:attrNameLst>
                                          <p:attrName>ppt_c</p:attrName>
                                        </p:attrNameLst>
                                      </p:cBhvr>
                                      <p:to>
                                        <a:srgbClr val="99CCFF"/>
                                      </p:to>
                                    </p:animClr>
                                  </p:subTnLst>
                                </p:cTn>
                              </p:par>
                            </p:childTnLst>
                          </p:cTn>
                        </p:par>
                      </p:childTnLst>
                    </p:cTn>
                  </p:par>
                  <p:par>
                    <p:cTn id="8" fill="hold">
                      <p:stCondLst>
                        <p:cond delay="indefinite"/>
                      </p:stCondLst>
                      <p:childTnLst>
                        <p:par>
                          <p:cTn id="9" fill="hold">
                            <p:stCondLst>
                              <p:cond delay="0"/>
                            </p:stCondLst>
                            <p:childTnLst>
                              <p:par>
                                <p:cTn id="10" presetID="22" presetClass="entr" presetSubtype="2"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right)">
                                      <p:cBhvr>
                                        <p:cTn id="12" dur="500"/>
                                        <p:tgtEl>
                                          <p:spTgt spid="3">
                                            <p:txEl>
                                              <p:pRg st="1" end="1"/>
                                            </p:txEl>
                                          </p:spTgt>
                                        </p:tgtEl>
                                      </p:cBhvr>
                                    </p:animEffect>
                                  </p:childTnLst>
                                  <p:subTnLst>
                                    <p:animClr clrSpc="rgb" dir="cw">
                                      <p:cBhvr override="childStyle">
                                        <p:cTn dur="1" fill="hold" display="0" masterRel="nextClick" afterEffect="1"/>
                                        <p:tgtEl>
                                          <p:spTgt spid="3">
                                            <p:txEl>
                                              <p:pRg st="1" end="1"/>
                                            </p:txEl>
                                          </p:spTgt>
                                        </p:tgtEl>
                                        <p:attrNameLst>
                                          <p:attrName>ppt_c</p:attrName>
                                        </p:attrNameLst>
                                      </p:cBhvr>
                                      <p:to>
                                        <a:srgbClr val="99CCFF"/>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5532754"/>
          </a:xfrm>
          <a:solidFill>
            <a:srgbClr val="FFC000"/>
          </a:solidFill>
          <a:scene3d>
            <a:camera prst="orthographicFront"/>
            <a:lightRig rig="threePt" dir="t"/>
          </a:scene3d>
          <a:sp3d>
            <a:bevelT w="127000" h="127000"/>
          </a:sp3d>
        </p:spPr>
        <p:txBody>
          <a:bodyPr vert="horz" lIns="91440" tIns="45720" rIns="91440" bIns="45720" rtlCol="0" anchor="ctr">
            <a:normAutofit/>
          </a:bodyPr>
          <a:lstStyle/>
          <a:p>
            <a:pPr algn="ctr"/>
            <a:r>
              <a:rPr lang="es-CR" sz="6000" dirty="0">
                <a:solidFill>
                  <a:schemeClr val="accent2">
                    <a:lumMod val="50000"/>
                  </a:schemeClr>
                </a:solidFill>
              </a:rPr>
              <a:t>EL ESTUDIANTE Y EL PROFESOR EN EL FUTURO</a:t>
            </a:r>
          </a:p>
        </p:txBody>
      </p:sp>
    </p:spTree>
    <p:extLst>
      <p:ext uri="{BB962C8B-B14F-4D97-AF65-F5344CB8AC3E}">
        <p14:creationId xmlns:p14="http://schemas.microsoft.com/office/powerpoint/2010/main" val="126569246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259081"/>
            <a:ext cx="7886700" cy="1178596"/>
          </a:xfrm>
          <a:solidFill>
            <a:srgbClr val="002060"/>
          </a:solidFill>
        </p:spPr>
        <p:txBody>
          <a:bodyPr>
            <a:noAutofit/>
          </a:bodyPr>
          <a:lstStyle/>
          <a:p>
            <a:pPr algn="ctr"/>
            <a:r>
              <a:rPr lang="es-ES" sz="3600" b="1" dirty="0">
                <a:solidFill>
                  <a:srgbClr val="FFFF00"/>
                </a:solidFill>
              </a:rPr>
              <a:t>DE UNA EDUCACIÓN GRADUADA A UNA NO GRADUADA, INDIVIDUALIZADA</a:t>
            </a:r>
            <a:endParaRPr lang="es-CR" sz="3600" dirty="0"/>
          </a:p>
        </p:txBody>
      </p:sp>
      <p:sp>
        <p:nvSpPr>
          <p:cNvPr id="3" name="Content Placeholder 2"/>
          <p:cNvSpPr>
            <a:spLocks noGrp="1"/>
          </p:cNvSpPr>
          <p:nvPr>
            <p:ph idx="1"/>
          </p:nvPr>
        </p:nvSpPr>
        <p:spPr>
          <a:xfrm>
            <a:off x="327437" y="1551305"/>
            <a:ext cx="8375500" cy="4773295"/>
          </a:xfrm>
        </p:spPr>
        <p:txBody>
          <a:bodyPr>
            <a:noAutofit/>
          </a:bodyPr>
          <a:lstStyle/>
          <a:p>
            <a:pPr algn="just">
              <a:lnSpc>
                <a:spcPct val="100000"/>
              </a:lnSpc>
            </a:pPr>
            <a:r>
              <a:rPr lang="es-CR" sz="2000" b="1" dirty="0"/>
              <a:t>La educación del Futuro se sostendrá en la individualización de la atención a la demanda. </a:t>
            </a:r>
          </a:p>
          <a:p>
            <a:pPr algn="just">
              <a:lnSpc>
                <a:spcPct val="100000"/>
              </a:lnSpc>
            </a:pPr>
            <a:r>
              <a:rPr lang="es-ES" sz="2000" b="1" dirty="0"/>
              <a:t>El estudiante será el centro del proceso educativo y responsable de su propio aprendizaje; se respetarán todos los diversos tipos de inteligencias; será una educación </a:t>
            </a:r>
            <a:r>
              <a:rPr lang="es-CR" sz="2000" b="1" dirty="0"/>
              <a:t>colaborativa; será horizontal en contraposición al histórico modelo vertical del “magister </a:t>
            </a:r>
            <a:r>
              <a:rPr lang="es-CR" sz="2000" b="1" dirty="0" err="1"/>
              <a:t>dixie</a:t>
            </a:r>
            <a:r>
              <a:rPr lang="es-CR" sz="2000" b="1" dirty="0"/>
              <a:t>”; f</a:t>
            </a:r>
            <a:r>
              <a:rPr lang="es-ES" sz="2000" b="1" dirty="0" err="1"/>
              <a:t>omentará</a:t>
            </a:r>
            <a:r>
              <a:rPr lang="es-ES" sz="2000" b="1" dirty="0"/>
              <a:t> cotidianamente el trabajo en pequeños grupos haciendo investigación, buscando la solución de problemas; será una educación que enseñará a preguntar y a buscar buenas respuestas.</a:t>
            </a:r>
          </a:p>
          <a:p>
            <a:pPr algn="just">
              <a:lnSpc>
                <a:spcPct val="100000"/>
              </a:lnSpc>
            </a:pPr>
            <a:r>
              <a:rPr lang="es-ES" sz="2000" b="1" dirty="0"/>
              <a:t>Promoverá el uso de </a:t>
            </a:r>
            <a:r>
              <a:rPr lang="es-CR" sz="2000" b="1" dirty="0"/>
              <a:t>metodologías diversas; usará todos los </a:t>
            </a:r>
            <a:r>
              <a:rPr lang="es-CR" sz="2000" b="1" dirty="0" err="1"/>
              <a:t>multimedias</a:t>
            </a:r>
            <a:r>
              <a:rPr lang="es-CR" sz="2000" b="1" dirty="0"/>
              <a:t> y “apps ad-hoc” así como los Videos especialmente desarrollados para educación; fomentará en lo cotidiano el super aprendizaje, la super memoria, desarrollará el </a:t>
            </a:r>
            <a:r>
              <a:rPr lang="es-CR" sz="2000" b="1" dirty="0" err="1"/>
              <a:t>supercerebro</a:t>
            </a:r>
            <a:r>
              <a:rPr lang="es-CR" sz="2000" b="1" dirty="0"/>
              <a:t>; i</a:t>
            </a:r>
            <a:r>
              <a:rPr lang="es-ES" sz="2000" b="1" dirty="0" err="1"/>
              <a:t>ncluirá</a:t>
            </a:r>
            <a:r>
              <a:rPr lang="es-ES" sz="2000" b="1" dirty="0"/>
              <a:t> técnicas de aprendizaje basadas en neurociencia, </a:t>
            </a:r>
            <a:r>
              <a:rPr lang="es-ES" sz="2000" b="1" dirty="0" err="1"/>
              <a:t>neurodidáctica</a:t>
            </a:r>
            <a:r>
              <a:rPr lang="es-ES" sz="2000" b="1" dirty="0"/>
              <a:t>, así como avanzadas Tecnologías de Información, como apoyo, como medio, no como fin en sí mismas.</a:t>
            </a:r>
            <a:endParaRPr lang="es-CR" sz="2000" b="1" dirty="0"/>
          </a:p>
        </p:txBody>
      </p:sp>
    </p:spTree>
    <p:extLst>
      <p:ext uri="{BB962C8B-B14F-4D97-AF65-F5344CB8AC3E}">
        <p14:creationId xmlns:p14="http://schemas.microsoft.com/office/powerpoint/2010/main" val="77899230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subTnLst>
                                    <p:animClr clrSpc="rgb" dir="cw">
                                      <p:cBhvr override="childStyle">
                                        <p:cTn dur="1" fill="hold" display="0" masterRel="nextClick" afterEffect="1"/>
                                        <p:tgtEl>
                                          <p:spTgt spid="3">
                                            <p:txEl>
                                              <p:pRg st="0" end="0"/>
                                            </p:txEl>
                                          </p:spTgt>
                                        </p:tgtEl>
                                        <p:attrNameLst>
                                          <p:attrName>ppt_c</p:attrName>
                                        </p:attrNameLst>
                                      </p:cBhvr>
                                      <p:to>
                                        <a:srgbClr val="99CCFF"/>
                                      </p:to>
                                    </p:animClr>
                                  </p:sub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subTnLst>
                                    <p:animClr clrSpc="rgb" dir="cw">
                                      <p:cBhvr override="childStyle">
                                        <p:cTn dur="1" fill="hold" display="0" masterRel="nextClick" afterEffect="1"/>
                                        <p:tgtEl>
                                          <p:spTgt spid="3">
                                            <p:txEl>
                                              <p:pRg st="1" end="1"/>
                                            </p:txEl>
                                          </p:spTgt>
                                        </p:tgtEl>
                                        <p:attrNameLst>
                                          <p:attrName>ppt_c</p:attrName>
                                        </p:attrNameLst>
                                      </p:cBhvr>
                                      <p:to>
                                        <a:srgbClr val="99CCFF"/>
                                      </p:to>
                                    </p:animClr>
                                  </p:sub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up)">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8F5CCD-252A-4704-8BD8-E6A2F6448598}"/>
              </a:ext>
            </a:extLst>
          </p:cNvPr>
          <p:cNvSpPr>
            <a:spLocks noGrp="1"/>
          </p:cNvSpPr>
          <p:nvPr>
            <p:ph type="title"/>
          </p:nvPr>
        </p:nvSpPr>
        <p:spPr>
          <a:xfrm>
            <a:off x="628650" y="1131093"/>
            <a:ext cx="7886700" cy="4607097"/>
          </a:xfrm>
          <a:solidFill>
            <a:schemeClr val="accent4">
              <a:lumMod val="60000"/>
              <a:lumOff val="40000"/>
            </a:schemeClr>
          </a:solidFill>
        </p:spPr>
        <p:txBody>
          <a:bodyPr>
            <a:normAutofit/>
          </a:bodyPr>
          <a:lstStyle/>
          <a:p>
            <a:pPr algn="ctr"/>
            <a:r>
              <a:rPr lang="es-CR" sz="4500" dirty="0">
                <a:solidFill>
                  <a:srgbClr val="0070C0"/>
                </a:solidFill>
              </a:rPr>
              <a:t>EDUCACIÓN </a:t>
            </a:r>
            <a:br>
              <a:rPr lang="es-CR" sz="4500" dirty="0">
                <a:solidFill>
                  <a:srgbClr val="0070C0"/>
                </a:solidFill>
              </a:rPr>
            </a:br>
            <a:r>
              <a:rPr lang="es-CR" sz="4500" dirty="0">
                <a:solidFill>
                  <a:srgbClr val="0070C0"/>
                </a:solidFill>
              </a:rPr>
              <a:t> ANTE LA PANDEMIA </a:t>
            </a:r>
            <a:br>
              <a:rPr lang="es-CR" sz="4500" dirty="0">
                <a:solidFill>
                  <a:srgbClr val="0070C0"/>
                </a:solidFill>
              </a:rPr>
            </a:br>
            <a:r>
              <a:rPr lang="es-CR" sz="4500" dirty="0">
                <a:solidFill>
                  <a:srgbClr val="0070C0"/>
                </a:solidFill>
              </a:rPr>
              <a:t>DEL COVID 19 </a:t>
            </a:r>
            <a:br>
              <a:rPr lang="es-CR" sz="4500" dirty="0">
                <a:solidFill>
                  <a:srgbClr val="0070C0"/>
                </a:solidFill>
              </a:rPr>
            </a:br>
            <a:r>
              <a:rPr lang="es-CR" sz="4500" dirty="0">
                <a:solidFill>
                  <a:srgbClr val="0070C0"/>
                </a:solidFill>
              </a:rPr>
              <a:t>EN EL AÑO 2020</a:t>
            </a:r>
          </a:p>
        </p:txBody>
      </p:sp>
    </p:spTree>
    <p:extLst>
      <p:ext uri="{BB962C8B-B14F-4D97-AF65-F5344CB8AC3E}">
        <p14:creationId xmlns:p14="http://schemas.microsoft.com/office/powerpoint/2010/main" val="39427263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8941" y="1825624"/>
            <a:ext cx="8390965" cy="4601679"/>
          </a:xfrm>
        </p:spPr>
        <p:txBody>
          <a:bodyPr>
            <a:normAutofit fontScale="92500" lnSpcReduction="20000"/>
          </a:bodyPr>
          <a:lstStyle/>
          <a:p>
            <a:pPr algn="just">
              <a:lnSpc>
                <a:spcPct val="110000"/>
              </a:lnSpc>
            </a:pPr>
            <a:r>
              <a:rPr lang="es-ES" sz="2400" b="1" dirty="0"/>
              <a:t>P</a:t>
            </a:r>
            <a:r>
              <a:rPr lang="es-CR" sz="2400" b="1" dirty="0" err="1"/>
              <a:t>rivilegiará</a:t>
            </a:r>
            <a:r>
              <a:rPr lang="es-CR" sz="2400" b="1" dirty="0"/>
              <a:t> la auto evaluación de los auto- aprendizajes; p</a:t>
            </a:r>
            <a:r>
              <a:rPr lang="es-ES" sz="2400" b="1" dirty="0" err="1"/>
              <a:t>articiparán</a:t>
            </a:r>
            <a:r>
              <a:rPr lang="es-ES" sz="2400" b="1" dirty="0"/>
              <a:t> dos o tres educadores como apoyo al estudiante, pudiendo ser itinerantes.</a:t>
            </a:r>
          </a:p>
          <a:p>
            <a:pPr algn="just">
              <a:lnSpc>
                <a:spcPct val="110000"/>
              </a:lnSpc>
            </a:pPr>
            <a:r>
              <a:rPr lang="es-ES" sz="2400" b="1" dirty="0"/>
              <a:t>Desarrollará el gusto por aprender, fomentará el </a:t>
            </a:r>
            <a:r>
              <a:rPr lang="es-ES" sz="2400" b="1" dirty="0" err="1"/>
              <a:t>reir</a:t>
            </a:r>
            <a:r>
              <a:rPr lang="es-ES" sz="2400" b="1" dirty="0"/>
              <a:t>, el preguntar, el evitar el estrés, evitará el miedo. Desarrollará la confianza en sí mismo del estudiante y reiteramos, enseñará a aprender a reaprender. </a:t>
            </a:r>
          </a:p>
          <a:p>
            <a:pPr algn="just">
              <a:lnSpc>
                <a:spcPct val="110000"/>
              </a:lnSpc>
            </a:pPr>
            <a:r>
              <a:rPr lang="es-ES" sz="2400" b="1" dirty="0"/>
              <a:t>Buscamos un sistema educativo que sea emocionalmente compatible con el desarrollo de la inteligencia y de un mayor conocimiento del cerebro; un sistema agradable para aprender donde se involucren la ciencia y humanidades con la espiritualidad, lo emocional y las habilidades blandas, en dominio de multi-lenguajes.</a:t>
            </a:r>
          </a:p>
          <a:p>
            <a:endParaRPr lang="es-CR" b="1" dirty="0"/>
          </a:p>
          <a:p>
            <a:endParaRPr lang="es-CR" dirty="0"/>
          </a:p>
        </p:txBody>
      </p:sp>
      <p:sp>
        <p:nvSpPr>
          <p:cNvPr id="6" name="Title 1">
            <a:extLst>
              <a:ext uri="{FF2B5EF4-FFF2-40B4-BE49-F238E27FC236}">
                <a16:creationId xmlns:a16="http://schemas.microsoft.com/office/drawing/2014/main" id="{CB5F1CB8-EBA9-4E35-8649-1CC1E64A7B3F}"/>
              </a:ext>
            </a:extLst>
          </p:cNvPr>
          <p:cNvSpPr>
            <a:spLocks noGrp="1"/>
          </p:cNvSpPr>
          <p:nvPr>
            <p:ph type="title"/>
          </p:nvPr>
        </p:nvSpPr>
        <p:spPr>
          <a:xfrm>
            <a:off x="628650" y="259081"/>
            <a:ext cx="7886700" cy="1178596"/>
          </a:xfrm>
          <a:solidFill>
            <a:srgbClr val="002060"/>
          </a:solidFill>
        </p:spPr>
        <p:txBody>
          <a:bodyPr>
            <a:noAutofit/>
          </a:bodyPr>
          <a:lstStyle/>
          <a:p>
            <a:pPr algn="ctr"/>
            <a:r>
              <a:rPr lang="es-ES" sz="3600" b="1" dirty="0">
                <a:solidFill>
                  <a:srgbClr val="FFFF00"/>
                </a:solidFill>
              </a:rPr>
              <a:t>DE UNA EDUCACIÓN GRADUADA A UNA NO GRADUADA, INDIVIDUALIZADA</a:t>
            </a:r>
            <a:endParaRPr lang="es-CR" sz="3600" dirty="0"/>
          </a:p>
        </p:txBody>
      </p:sp>
    </p:spTree>
    <p:extLst>
      <p:ext uri="{BB962C8B-B14F-4D97-AF65-F5344CB8AC3E}">
        <p14:creationId xmlns:p14="http://schemas.microsoft.com/office/powerpoint/2010/main" val="353152596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right)">
                                      <p:cBhvr>
                                        <p:cTn id="7" dur="500"/>
                                        <p:tgtEl>
                                          <p:spTgt spid="3">
                                            <p:txEl>
                                              <p:pRg st="0" end="0"/>
                                            </p:txEl>
                                          </p:spTgt>
                                        </p:tgtEl>
                                      </p:cBhvr>
                                    </p:animEffect>
                                  </p:childTnLst>
                                  <p:subTnLst>
                                    <p:animClr clrSpc="rgb" dir="cw">
                                      <p:cBhvr override="childStyle">
                                        <p:cTn dur="1" fill="hold" display="0" masterRel="nextClick" afterEffect="1"/>
                                        <p:tgtEl>
                                          <p:spTgt spid="3">
                                            <p:txEl>
                                              <p:pRg st="0" end="0"/>
                                            </p:txEl>
                                          </p:spTgt>
                                        </p:tgtEl>
                                        <p:attrNameLst>
                                          <p:attrName>ppt_c</p:attrName>
                                        </p:attrNameLst>
                                      </p:cBhvr>
                                      <p:to>
                                        <a:srgbClr val="99CCFF"/>
                                      </p:to>
                                    </p:animClr>
                                  </p:subTnLst>
                                </p:cTn>
                              </p:par>
                            </p:childTnLst>
                          </p:cTn>
                        </p:par>
                      </p:childTnLst>
                    </p:cTn>
                  </p:par>
                  <p:par>
                    <p:cTn id="8" fill="hold">
                      <p:stCondLst>
                        <p:cond delay="indefinite"/>
                      </p:stCondLst>
                      <p:childTnLst>
                        <p:par>
                          <p:cTn id="9" fill="hold">
                            <p:stCondLst>
                              <p:cond delay="0"/>
                            </p:stCondLst>
                            <p:childTnLst>
                              <p:par>
                                <p:cTn id="10" presetID="22" presetClass="entr" presetSubtype="2"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right)">
                                      <p:cBhvr>
                                        <p:cTn id="12" dur="500"/>
                                        <p:tgtEl>
                                          <p:spTgt spid="3">
                                            <p:txEl>
                                              <p:pRg st="1" end="1"/>
                                            </p:txEl>
                                          </p:spTgt>
                                        </p:tgtEl>
                                      </p:cBhvr>
                                    </p:animEffect>
                                  </p:childTnLst>
                                  <p:subTnLst>
                                    <p:animClr clrSpc="rgb" dir="cw">
                                      <p:cBhvr override="childStyle">
                                        <p:cTn dur="1" fill="hold" display="0" masterRel="nextClick" afterEffect="1"/>
                                        <p:tgtEl>
                                          <p:spTgt spid="3">
                                            <p:txEl>
                                              <p:pRg st="1" end="1"/>
                                            </p:txEl>
                                          </p:spTgt>
                                        </p:tgtEl>
                                        <p:attrNameLst>
                                          <p:attrName>ppt_c</p:attrName>
                                        </p:attrNameLst>
                                      </p:cBhvr>
                                      <p:to>
                                        <a:srgbClr val="99CCFF"/>
                                      </p:to>
                                    </p:animClr>
                                  </p:subTnLst>
                                </p:cTn>
                              </p:par>
                            </p:childTnLst>
                          </p:cTn>
                        </p:par>
                      </p:childTnLst>
                    </p:cTn>
                  </p:par>
                  <p:par>
                    <p:cTn id="13" fill="hold">
                      <p:stCondLst>
                        <p:cond delay="indefinite"/>
                      </p:stCondLst>
                      <p:childTnLst>
                        <p:par>
                          <p:cTn id="14" fill="hold">
                            <p:stCondLst>
                              <p:cond delay="0"/>
                            </p:stCondLst>
                            <p:childTnLst>
                              <p:par>
                                <p:cTn id="15" presetID="22" presetClass="entr" presetSubtype="2"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righ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895" y="1603513"/>
            <a:ext cx="8439375" cy="4573450"/>
          </a:xfrm>
        </p:spPr>
        <p:txBody>
          <a:bodyPr>
            <a:normAutofit/>
          </a:bodyPr>
          <a:lstStyle/>
          <a:p>
            <a:pPr algn="just">
              <a:lnSpc>
                <a:spcPct val="100000"/>
              </a:lnSpc>
            </a:pPr>
            <a:r>
              <a:rPr lang="es-ES" b="1" dirty="0">
                <a:solidFill>
                  <a:srgbClr val="FFFF00"/>
                </a:solidFill>
              </a:rPr>
              <a:t>Aquí está la esencia del aprender a aprender. </a:t>
            </a:r>
            <a:r>
              <a:rPr lang="es-ES" b="1" dirty="0"/>
              <a:t>Los profesores y los estudiantes deben saber que habrá muchos temas sobre los cuales no hay respuestas claras.</a:t>
            </a:r>
          </a:p>
          <a:p>
            <a:pPr algn="just">
              <a:lnSpc>
                <a:spcPct val="100000"/>
              </a:lnSpc>
            </a:pPr>
            <a:r>
              <a:rPr lang="es-ES" b="1" dirty="0"/>
              <a:t> Los profesores estarán cada vez más interconectados, comunicándose entre sí, en comunidades virtuales de aprendizaje por medio de e-</a:t>
            </a:r>
            <a:r>
              <a:rPr lang="es-ES" b="1" dirty="0" err="1"/>
              <a:t>mobil</a:t>
            </a:r>
            <a:r>
              <a:rPr lang="es-ES" b="1" dirty="0"/>
              <a:t> y con aplicaciones holográficas que permitirán ver en forma casi presencial a los que estén en otra parte, en otra localidad, en otro espacio</a:t>
            </a:r>
            <a:r>
              <a:rPr lang="es-ES" sz="2400" dirty="0"/>
              <a:t>.</a:t>
            </a:r>
            <a:endParaRPr lang="es-CR" sz="2400" dirty="0"/>
          </a:p>
        </p:txBody>
      </p:sp>
      <p:sp>
        <p:nvSpPr>
          <p:cNvPr id="6" name="Title 1">
            <a:extLst>
              <a:ext uri="{FF2B5EF4-FFF2-40B4-BE49-F238E27FC236}">
                <a16:creationId xmlns:a16="http://schemas.microsoft.com/office/drawing/2014/main" id="{00338105-3B88-4502-8F7D-C0A84A6B867E}"/>
              </a:ext>
            </a:extLst>
          </p:cNvPr>
          <p:cNvSpPr>
            <a:spLocks noGrp="1"/>
          </p:cNvSpPr>
          <p:nvPr>
            <p:ph type="title"/>
          </p:nvPr>
        </p:nvSpPr>
        <p:spPr>
          <a:xfrm>
            <a:off x="628650" y="259081"/>
            <a:ext cx="7886700" cy="1178596"/>
          </a:xfrm>
          <a:solidFill>
            <a:srgbClr val="002060"/>
          </a:solidFill>
        </p:spPr>
        <p:txBody>
          <a:bodyPr>
            <a:noAutofit/>
          </a:bodyPr>
          <a:lstStyle/>
          <a:p>
            <a:pPr algn="ctr"/>
            <a:r>
              <a:rPr lang="es-ES" sz="3600" b="1" dirty="0">
                <a:solidFill>
                  <a:srgbClr val="FFFF00"/>
                </a:solidFill>
              </a:rPr>
              <a:t>DE UNA EDUCACIÓN GRADUADA A UNA NO GRADUADA, INDIVIDUALIZADA</a:t>
            </a:r>
            <a:endParaRPr lang="es-CR" sz="3600" dirty="0"/>
          </a:p>
        </p:txBody>
      </p:sp>
    </p:spTree>
    <p:extLst>
      <p:ext uri="{BB962C8B-B14F-4D97-AF65-F5344CB8AC3E}">
        <p14:creationId xmlns:p14="http://schemas.microsoft.com/office/powerpoint/2010/main" val="41867317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algn="just"/>
            <a:r>
              <a:rPr lang="es-ES" sz="3200" dirty="0"/>
              <a:t>En cuanto a la interacción entre alumnos y profesores la misma debe estar orientada a aprender juntos, aprender al mismo tiempo, aprender el uno del otro y aprendiendo de los otros estudiantes. En el futuro no sabemos qué preguntas se deberán hacer y menos tenemos las respuestas ante nuevos retos como la energía solar, la robotización del trabajo, el futuro del cáncer o el funcionamiento del cerebro, por ejemplo. </a:t>
            </a:r>
            <a:endParaRPr lang="es-CR" sz="3200" dirty="0"/>
          </a:p>
        </p:txBody>
      </p:sp>
      <p:sp>
        <p:nvSpPr>
          <p:cNvPr id="6" name="Title 1">
            <a:extLst>
              <a:ext uri="{FF2B5EF4-FFF2-40B4-BE49-F238E27FC236}">
                <a16:creationId xmlns:a16="http://schemas.microsoft.com/office/drawing/2014/main" id="{F5594548-D25F-4F2C-8077-CDD6E5250511}"/>
              </a:ext>
            </a:extLst>
          </p:cNvPr>
          <p:cNvSpPr>
            <a:spLocks noGrp="1"/>
          </p:cNvSpPr>
          <p:nvPr>
            <p:ph type="title"/>
          </p:nvPr>
        </p:nvSpPr>
        <p:spPr>
          <a:xfrm>
            <a:off x="628650" y="259081"/>
            <a:ext cx="7886700" cy="1178596"/>
          </a:xfrm>
          <a:solidFill>
            <a:srgbClr val="002060"/>
          </a:solidFill>
        </p:spPr>
        <p:txBody>
          <a:bodyPr>
            <a:noAutofit/>
          </a:bodyPr>
          <a:lstStyle/>
          <a:p>
            <a:pPr algn="ctr"/>
            <a:r>
              <a:rPr lang="es-ES" sz="3600" b="1" dirty="0">
                <a:solidFill>
                  <a:srgbClr val="FFFF00"/>
                </a:solidFill>
              </a:rPr>
              <a:t>DE UNA EDUCACIÓN GRADUADA A UNA NO GRADUADA, INDIVIDUALIZADA</a:t>
            </a:r>
            <a:endParaRPr lang="es-CR" sz="3600" dirty="0"/>
          </a:p>
        </p:txBody>
      </p:sp>
    </p:spTree>
    <p:extLst>
      <p:ext uri="{BB962C8B-B14F-4D97-AF65-F5344CB8AC3E}">
        <p14:creationId xmlns:p14="http://schemas.microsoft.com/office/powerpoint/2010/main" val="3424427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528"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anim calcmode="lin" valueType="num">
                                      <p:cBhvr>
                                        <p:cTn id="10" dur="500" fill="hold"/>
                                        <p:tgtEl>
                                          <p:spTgt spid="3">
                                            <p:txEl>
                                              <p:pRg st="0" end="0"/>
                                            </p:txEl>
                                          </p:spTgt>
                                        </p:tgtEl>
                                        <p:attrNameLst>
                                          <p:attrName>ppt_x</p:attrName>
                                        </p:attrNameLst>
                                      </p:cBhvr>
                                      <p:tavLst>
                                        <p:tav tm="0">
                                          <p:val>
                                            <p:fltVal val="0.5"/>
                                          </p:val>
                                        </p:tav>
                                        <p:tav tm="100000">
                                          <p:val>
                                            <p:strVal val="#ppt_x"/>
                                          </p:val>
                                        </p:tav>
                                      </p:tavLst>
                                    </p:anim>
                                    <p:anim calcmode="lin" valueType="num">
                                      <p:cBhvr>
                                        <p:cTn id="11" dur="500" fill="hold"/>
                                        <p:tgtEl>
                                          <p:spTgt spid="3">
                                            <p:txEl>
                                              <p:pRg st="0" end="0"/>
                                            </p:txEl>
                                          </p:spTgt>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5698790"/>
          </a:xfrm>
          <a:solidFill>
            <a:srgbClr val="FF0000"/>
          </a:solidFill>
          <a:scene3d>
            <a:camera prst="orthographicFront"/>
            <a:lightRig rig="threePt" dir="t"/>
          </a:scene3d>
          <a:sp3d>
            <a:bevelT w="127000" h="127000"/>
          </a:sp3d>
        </p:spPr>
        <p:txBody>
          <a:bodyPr vert="horz" lIns="91440" tIns="45720" rIns="91440" bIns="45720" rtlCol="0" anchor="ctr">
            <a:normAutofit/>
          </a:bodyPr>
          <a:lstStyle/>
          <a:p>
            <a:pPr algn="ctr"/>
            <a:r>
              <a:rPr lang="es-CR" sz="7200" dirty="0">
                <a:solidFill>
                  <a:schemeClr val="bg1"/>
                </a:solidFill>
              </a:rPr>
              <a:t>La propuesta de una nueva educación</a:t>
            </a:r>
          </a:p>
        </p:txBody>
      </p:sp>
    </p:spTree>
    <p:extLst>
      <p:ext uri="{BB962C8B-B14F-4D97-AF65-F5344CB8AC3E}">
        <p14:creationId xmlns:p14="http://schemas.microsoft.com/office/powerpoint/2010/main" val="2867618381"/>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a 7">
            <a:extLst>
              <a:ext uri="{FF2B5EF4-FFF2-40B4-BE49-F238E27FC236}">
                <a16:creationId xmlns:a16="http://schemas.microsoft.com/office/drawing/2014/main" id="{A852A063-27ED-456F-9033-D164894B36D8}"/>
              </a:ext>
            </a:extLst>
          </p:cNvPr>
          <p:cNvGraphicFramePr>
            <a:graphicFrameLocks noGrp="1"/>
          </p:cNvGraphicFramePr>
          <p:nvPr>
            <p:extLst>
              <p:ext uri="{D42A27DB-BD31-4B8C-83A1-F6EECF244321}">
                <p14:modId xmlns:p14="http://schemas.microsoft.com/office/powerpoint/2010/main" val="992255656"/>
              </p:ext>
            </p:extLst>
          </p:nvPr>
        </p:nvGraphicFramePr>
        <p:xfrm>
          <a:off x="323582" y="393842"/>
          <a:ext cx="8427612" cy="281940"/>
        </p:xfrm>
        <a:graphic>
          <a:graphicData uri="http://schemas.openxmlformats.org/drawingml/2006/table">
            <a:tbl>
              <a:tblPr firstRow="1" bandRow="1">
                <a:tableStyleId>{5C22544A-7EE6-4342-B048-85BDC9FD1C3A}</a:tableStyleId>
              </a:tblPr>
              <a:tblGrid>
                <a:gridCol w="2106903">
                  <a:extLst>
                    <a:ext uri="{9D8B030D-6E8A-4147-A177-3AD203B41FA5}">
                      <a16:colId xmlns:a16="http://schemas.microsoft.com/office/drawing/2014/main" val="3730751706"/>
                    </a:ext>
                  </a:extLst>
                </a:gridCol>
                <a:gridCol w="2106903">
                  <a:extLst>
                    <a:ext uri="{9D8B030D-6E8A-4147-A177-3AD203B41FA5}">
                      <a16:colId xmlns:a16="http://schemas.microsoft.com/office/drawing/2014/main" val="2976361501"/>
                    </a:ext>
                  </a:extLst>
                </a:gridCol>
                <a:gridCol w="2106903">
                  <a:extLst>
                    <a:ext uri="{9D8B030D-6E8A-4147-A177-3AD203B41FA5}">
                      <a16:colId xmlns:a16="http://schemas.microsoft.com/office/drawing/2014/main" val="2664118500"/>
                    </a:ext>
                  </a:extLst>
                </a:gridCol>
                <a:gridCol w="2106903">
                  <a:extLst>
                    <a:ext uri="{9D8B030D-6E8A-4147-A177-3AD203B41FA5}">
                      <a16:colId xmlns:a16="http://schemas.microsoft.com/office/drawing/2014/main" val="2861658974"/>
                    </a:ext>
                  </a:extLst>
                </a:gridCol>
              </a:tblGrid>
              <a:tr h="278130">
                <a:tc>
                  <a:txBody>
                    <a:bodyPr/>
                    <a:lstStyle/>
                    <a:p>
                      <a:pPr algn="l"/>
                      <a:r>
                        <a:rPr lang="es-ES" sz="1400" dirty="0"/>
                        <a:t>1 Estructura</a:t>
                      </a:r>
                      <a:endParaRPr lang="es-ES_tradnl" sz="1400" dirty="0"/>
                    </a:p>
                  </a:txBody>
                  <a:tcPr marL="68580" marR="68580" marT="34290" marB="34290">
                    <a:solidFill>
                      <a:srgbClr val="008A3E"/>
                    </a:solidFill>
                  </a:tcPr>
                </a:tc>
                <a:tc>
                  <a:txBody>
                    <a:bodyPr/>
                    <a:lstStyle/>
                    <a:p>
                      <a:pPr algn="ctr"/>
                      <a:r>
                        <a:rPr lang="es-ES" sz="1400" dirty="0"/>
                        <a:t>Educación Graduada</a:t>
                      </a:r>
                      <a:endParaRPr lang="es-ES_tradnl" sz="1400" dirty="0"/>
                    </a:p>
                  </a:txBody>
                  <a:tcPr marL="68580" marR="68580" marT="34290" marB="34290">
                    <a:solidFill>
                      <a:srgbClr val="7030A0"/>
                    </a:solidFill>
                  </a:tcPr>
                </a:tc>
                <a:tc>
                  <a:txBody>
                    <a:bodyPr/>
                    <a:lstStyle/>
                    <a:p>
                      <a:pPr algn="ctr"/>
                      <a:r>
                        <a:rPr lang="es-ES" sz="1400" dirty="0"/>
                        <a:t>Educación Semi Graduada</a:t>
                      </a:r>
                      <a:endParaRPr lang="es-ES_tradnl" sz="1400" dirty="0"/>
                    </a:p>
                  </a:txBody>
                  <a:tcPr marL="68580" marR="68580" marT="34290" marB="34290">
                    <a:solidFill>
                      <a:schemeClr val="accent2">
                        <a:lumMod val="50000"/>
                      </a:schemeClr>
                    </a:solidFill>
                  </a:tcPr>
                </a:tc>
                <a:tc>
                  <a:txBody>
                    <a:bodyPr/>
                    <a:lstStyle/>
                    <a:p>
                      <a:pPr algn="ctr"/>
                      <a:r>
                        <a:rPr lang="es-ES" sz="1400" dirty="0"/>
                        <a:t>Educación No Graduada</a:t>
                      </a:r>
                      <a:endParaRPr lang="es-ES_tradnl" sz="1400" dirty="0"/>
                    </a:p>
                  </a:txBody>
                  <a:tcPr marL="68580" marR="68580" marT="34290" marB="34290">
                    <a:solidFill>
                      <a:srgbClr val="CC6600"/>
                    </a:solidFill>
                  </a:tcPr>
                </a:tc>
                <a:extLst>
                  <a:ext uri="{0D108BD9-81ED-4DB2-BD59-A6C34878D82A}">
                    <a16:rowId xmlns:a16="http://schemas.microsoft.com/office/drawing/2014/main" val="373372628"/>
                  </a:ext>
                </a:extLst>
              </a:tr>
            </a:tbl>
          </a:graphicData>
        </a:graphic>
      </p:graphicFrame>
      <p:graphicFrame>
        <p:nvGraphicFramePr>
          <p:cNvPr id="9" name="Tabla 8">
            <a:extLst>
              <a:ext uri="{FF2B5EF4-FFF2-40B4-BE49-F238E27FC236}">
                <a16:creationId xmlns:a16="http://schemas.microsoft.com/office/drawing/2014/main" id="{132B5C6A-7176-4087-88F7-060CD7F682DE}"/>
              </a:ext>
            </a:extLst>
          </p:cNvPr>
          <p:cNvGraphicFramePr>
            <a:graphicFrameLocks noGrp="1"/>
          </p:cNvGraphicFramePr>
          <p:nvPr>
            <p:extLst>
              <p:ext uri="{D42A27DB-BD31-4B8C-83A1-F6EECF244321}">
                <p14:modId xmlns:p14="http://schemas.microsoft.com/office/powerpoint/2010/main" val="67957153"/>
              </p:ext>
            </p:extLst>
          </p:nvPr>
        </p:nvGraphicFramePr>
        <p:xfrm>
          <a:off x="321976" y="691011"/>
          <a:ext cx="8427612" cy="281940"/>
        </p:xfrm>
        <a:graphic>
          <a:graphicData uri="http://schemas.openxmlformats.org/drawingml/2006/table">
            <a:tbl>
              <a:tblPr firstRow="1" bandRow="1">
                <a:tableStyleId>{5C22544A-7EE6-4342-B048-85BDC9FD1C3A}</a:tableStyleId>
              </a:tblPr>
              <a:tblGrid>
                <a:gridCol w="2106903">
                  <a:extLst>
                    <a:ext uri="{9D8B030D-6E8A-4147-A177-3AD203B41FA5}">
                      <a16:colId xmlns:a16="http://schemas.microsoft.com/office/drawing/2014/main" val="3730751706"/>
                    </a:ext>
                  </a:extLst>
                </a:gridCol>
                <a:gridCol w="2106903">
                  <a:extLst>
                    <a:ext uri="{9D8B030D-6E8A-4147-A177-3AD203B41FA5}">
                      <a16:colId xmlns:a16="http://schemas.microsoft.com/office/drawing/2014/main" val="2976361501"/>
                    </a:ext>
                  </a:extLst>
                </a:gridCol>
                <a:gridCol w="2106903">
                  <a:extLst>
                    <a:ext uri="{9D8B030D-6E8A-4147-A177-3AD203B41FA5}">
                      <a16:colId xmlns:a16="http://schemas.microsoft.com/office/drawing/2014/main" val="2664118500"/>
                    </a:ext>
                  </a:extLst>
                </a:gridCol>
                <a:gridCol w="2106903">
                  <a:extLst>
                    <a:ext uri="{9D8B030D-6E8A-4147-A177-3AD203B41FA5}">
                      <a16:colId xmlns:a16="http://schemas.microsoft.com/office/drawing/2014/main" val="2861658974"/>
                    </a:ext>
                  </a:extLst>
                </a:gridCol>
              </a:tblGrid>
              <a:tr h="268896">
                <a:tc>
                  <a:txBody>
                    <a:bodyPr/>
                    <a:lstStyle/>
                    <a:p>
                      <a:pPr algn="l"/>
                      <a:r>
                        <a:rPr lang="es-ES" sz="1400" dirty="0"/>
                        <a:t>2 Organización</a:t>
                      </a:r>
                      <a:endParaRPr lang="es-ES_tradnl" sz="1400" dirty="0"/>
                    </a:p>
                  </a:txBody>
                  <a:tcPr marL="68580" marR="68580" marT="34290" marB="34290">
                    <a:solidFill>
                      <a:srgbClr val="008A3E"/>
                    </a:solidFill>
                  </a:tcPr>
                </a:tc>
                <a:tc>
                  <a:txBody>
                    <a:bodyPr/>
                    <a:lstStyle/>
                    <a:p>
                      <a:pPr algn="l"/>
                      <a:r>
                        <a:rPr lang="es-ES" sz="1400" dirty="0"/>
                        <a:t>Por Grado</a:t>
                      </a:r>
                      <a:endParaRPr lang="es-ES_tradnl" sz="1400" dirty="0"/>
                    </a:p>
                  </a:txBody>
                  <a:tcPr marL="68580" marR="68580" marT="34290" marB="34290">
                    <a:solidFill>
                      <a:srgbClr val="0000CC"/>
                    </a:solidFill>
                  </a:tcPr>
                </a:tc>
                <a:tc>
                  <a:txBody>
                    <a:bodyPr/>
                    <a:lstStyle/>
                    <a:p>
                      <a:pPr algn="l"/>
                      <a:r>
                        <a:rPr lang="es-ES" sz="1400" dirty="0"/>
                        <a:t>Por Ciclos</a:t>
                      </a:r>
                      <a:endParaRPr lang="es-ES_tradnl" sz="1400" dirty="0"/>
                    </a:p>
                  </a:txBody>
                  <a:tcPr marL="68580" marR="68580" marT="34290" marB="34290">
                    <a:solidFill>
                      <a:srgbClr val="0000CC"/>
                    </a:solidFill>
                  </a:tcPr>
                </a:tc>
                <a:tc>
                  <a:txBody>
                    <a:bodyPr/>
                    <a:lstStyle/>
                    <a:p>
                      <a:pPr algn="l"/>
                      <a:r>
                        <a:rPr lang="es-ES" sz="1400" dirty="0"/>
                        <a:t>Por Nivel Educativo</a:t>
                      </a:r>
                      <a:endParaRPr lang="es-ES_tradnl" sz="1400" dirty="0"/>
                    </a:p>
                  </a:txBody>
                  <a:tcPr marL="68580" marR="68580" marT="34290" marB="34290">
                    <a:solidFill>
                      <a:srgbClr val="0000CC"/>
                    </a:solidFill>
                  </a:tcPr>
                </a:tc>
                <a:extLst>
                  <a:ext uri="{0D108BD9-81ED-4DB2-BD59-A6C34878D82A}">
                    <a16:rowId xmlns:a16="http://schemas.microsoft.com/office/drawing/2014/main" val="373372628"/>
                  </a:ext>
                </a:extLst>
              </a:tr>
            </a:tbl>
          </a:graphicData>
        </a:graphic>
      </p:graphicFrame>
      <p:graphicFrame>
        <p:nvGraphicFramePr>
          <p:cNvPr id="10" name="Tabla 9">
            <a:extLst>
              <a:ext uri="{FF2B5EF4-FFF2-40B4-BE49-F238E27FC236}">
                <a16:creationId xmlns:a16="http://schemas.microsoft.com/office/drawing/2014/main" id="{37C04F35-C8CA-41EE-A0CC-C03609230EFE}"/>
              </a:ext>
            </a:extLst>
          </p:cNvPr>
          <p:cNvGraphicFramePr>
            <a:graphicFrameLocks noGrp="1"/>
          </p:cNvGraphicFramePr>
          <p:nvPr>
            <p:extLst>
              <p:ext uri="{D42A27DB-BD31-4B8C-83A1-F6EECF244321}">
                <p14:modId xmlns:p14="http://schemas.microsoft.com/office/powerpoint/2010/main" val="2760119435"/>
              </p:ext>
            </p:extLst>
          </p:nvPr>
        </p:nvGraphicFramePr>
        <p:xfrm>
          <a:off x="325199" y="979932"/>
          <a:ext cx="8427612" cy="708660"/>
        </p:xfrm>
        <a:graphic>
          <a:graphicData uri="http://schemas.openxmlformats.org/drawingml/2006/table">
            <a:tbl>
              <a:tblPr firstRow="1" bandRow="1">
                <a:tableStyleId>{5C22544A-7EE6-4342-B048-85BDC9FD1C3A}</a:tableStyleId>
              </a:tblPr>
              <a:tblGrid>
                <a:gridCol w="2106903">
                  <a:extLst>
                    <a:ext uri="{9D8B030D-6E8A-4147-A177-3AD203B41FA5}">
                      <a16:colId xmlns:a16="http://schemas.microsoft.com/office/drawing/2014/main" val="3730751706"/>
                    </a:ext>
                  </a:extLst>
                </a:gridCol>
                <a:gridCol w="2106903">
                  <a:extLst>
                    <a:ext uri="{9D8B030D-6E8A-4147-A177-3AD203B41FA5}">
                      <a16:colId xmlns:a16="http://schemas.microsoft.com/office/drawing/2014/main" val="2976361501"/>
                    </a:ext>
                  </a:extLst>
                </a:gridCol>
                <a:gridCol w="2106903">
                  <a:extLst>
                    <a:ext uri="{9D8B030D-6E8A-4147-A177-3AD203B41FA5}">
                      <a16:colId xmlns:a16="http://schemas.microsoft.com/office/drawing/2014/main" val="2664118500"/>
                    </a:ext>
                  </a:extLst>
                </a:gridCol>
                <a:gridCol w="2106903">
                  <a:extLst>
                    <a:ext uri="{9D8B030D-6E8A-4147-A177-3AD203B41FA5}">
                      <a16:colId xmlns:a16="http://schemas.microsoft.com/office/drawing/2014/main" val="2861658974"/>
                    </a:ext>
                  </a:extLst>
                </a:gridCol>
              </a:tblGrid>
              <a:tr h="392867">
                <a:tc>
                  <a:txBody>
                    <a:bodyPr/>
                    <a:lstStyle/>
                    <a:p>
                      <a:pPr algn="l"/>
                      <a:r>
                        <a:rPr lang="es-ES" sz="1400" dirty="0"/>
                        <a:t>3 Planificación Didáctica</a:t>
                      </a:r>
                      <a:endParaRPr lang="es-ES_tradnl" sz="1400" dirty="0"/>
                    </a:p>
                  </a:txBody>
                  <a:tcPr marL="68580" marR="68580" marT="34290" marB="34290" anchor="ctr">
                    <a:solidFill>
                      <a:srgbClr val="008A3E"/>
                    </a:solidFill>
                  </a:tcPr>
                </a:tc>
                <a:tc>
                  <a:txBody>
                    <a:bodyPr/>
                    <a:lstStyle/>
                    <a:p>
                      <a:pPr algn="l"/>
                      <a:r>
                        <a:rPr lang="es-ES_tradnl" sz="1400" b="1" kern="1200" dirty="0">
                          <a:solidFill>
                            <a:schemeClr val="lt1"/>
                          </a:solidFill>
                          <a:effectLst/>
                          <a:latin typeface="+mn-lt"/>
                          <a:ea typeface="+mn-ea"/>
                          <a:cs typeface="+mn-cs"/>
                        </a:rPr>
                        <a:t>Planes de lección por grado. </a:t>
                      </a:r>
                    </a:p>
                    <a:p>
                      <a:pPr algn="l"/>
                      <a:r>
                        <a:rPr lang="es-ES_tradnl" sz="1400" b="1" kern="1200" dirty="0">
                          <a:solidFill>
                            <a:schemeClr val="lt1"/>
                          </a:solidFill>
                          <a:effectLst/>
                          <a:latin typeface="+mn-lt"/>
                          <a:ea typeface="+mn-ea"/>
                          <a:cs typeface="+mn-cs"/>
                        </a:rPr>
                        <a:t>Personalización</a:t>
                      </a:r>
                      <a:endParaRPr lang="es-ES_tradnl" sz="1400" dirty="0"/>
                    </a:p>
                  </a:txBody>
                  <a:tcPr marL="68580" marR="68580" marT="34290" marB="34290" anchor="ctr">
                    <a:solidFill>
                      <a:srgbClr val="0000CC"/>
                    </a:solidFill>
                  </a:tcPr>
                </a:tc>
                <a:tc>
                  <a:txBody>
                    <a:bodyPr/>
                    <a:lstStyle/>
                    <a:p>
                      <a:pPr algn="l"/>
                      <a:r>
                        <a:rPr lang="es-ES_tradnl" sz="1400" b="1" kern="1200" dirty="0">
                          <a:solidFill>
                            <a:schemeClr val="lt1"/>
                          </a:solidFill>
                          <a:effectLst/>
                          <a:latin typeface="+mn-lt"/>
                          <a:ea typeface="+mn-ea"/>
                          <a:cs typeface="+mn-cs"/>
                        </a:rPr>
                        <a:t>Planificación didáctica por ciclos, Mínimos Nacionales</a:t>
                      </a:r>
                      <a:endParaRPr lang="es-ES_tradnl" sz="1400" dirty="0"/>
                    </a:p>
                  </a:txBody>
                  <a:tcPr marL="68580" marR="68580" marT="34290" marB="34290" anchor="ctr">
                    <a:solidFill>
                      <a:srgbClr val="0000CC"/>
                    </a:solidFill>
                  </a:tcPr>
                </a:tc>
                <a:tc>
                  <a:txBody>
                    <a:bodyPr/>
                    <a:lstStyle/>
                    <a:p>
                      <a:pPr algn="l"/>
                      <a:r>
                        <a:rPr lang="es-ES_tradnl" sz="1400" b="1" kern="1200" dirty="0">
                          <a:solidFill>
                            <a:schemeClr val="lt1"/>
                          </a:solidFill>
                          <a:effectLst/>
                          <a:latin typeface="+mn-lt"/>
                          <a:ea typeface="+mn-ea"/>
                          <a:cs typeface="+mn-cs"/>
                        </a:rPr>
                        <a:t>Planificación didáctica por Nivel, Mínimos Nacionales</a:t>
                      </a:r>
                      <a:endParaRPr lang="es-ES_tradnl" sz="1400" dirty="0"/>
                    </a:p>
                  </a:txBody>
                  <a:tcPr marL="68580" marR="68580" marT="34290" marB="34290" anchor="ctr">
                    <a:solidFill>
                      <a:srgbClr val="0000CC"/>
                    </a:solidFill>
                  </a:tcPr>
                </a:tc>
                <a:extLst>
                  <a:ext uri="{0D108BD9-81ED-4DB2-BD59-A6C34878D82A}">
                    <a16:rowId xmlns:a16="http://schemas.microsoft.com/office/drawing/2014/main" val="373372628"/>
                  </a:ext>
                </a:extLst>
              </a:tr>
            </a:tbl>
          </a:graphicData>
        </a:graphic>
      </p:graphicFrame>
      <p:graphicFrame>
        <p:nvGraphicFramePr>
          <p:cNvPr id="11" name="Tabla 10">
            <a:extLst>
              <a:ext uri="{FF2B5EF4-FFF2-40B4-BE49-F238E27FC236}">
                <a16:creationId xmlns:a16="http://schemas.microsoft.com/office/drawing/2014/main" id="{B40B41D7-0106-45AE-B182-D64E3EA7C0A0}"/>
              </a:ext>
            </a:extLst>
          </p:cNvPr>
          <p:cNvGraphicFramePr>
            <a:graphicFrameLocks noGrp="1"/>
          </p:cNvGraphicFramePr>
          <p:nvPr>
            <p:extLst>
              <p:ext uri="{D42A27DB-BD31-4B8C-83A1-F6EECF244321}">
                <p14:modId xmlns:p14="http://schemas.microsoft.com/office/powerpoint/2010/main" val="4082408655"/>
              </p:ext>
            </p:extLst>
          </p:nvPr>
        </p:nvGraphicFramePr>
        <p:xfrm>
          <a:off x="328423" y="1698060"/>
          <a:ext cx="8427612" cy="1348740"/>
        </p:xfrm>
        <a:graphic>
          <a:graphicData uri="http://schemas.openxmlformats.org/drawingml/2006/table">
            <a:tbl>
              <a:tblPr firstRow="1" bandRow="1">
                <a:tableStyleId>{5C22544A-7EE6-4342-B048-85BDC9FD1C3A}</a:tableStyleId>
              </a:tblPr>
              <a:tblGrid>
                <a:gridCol w="2106903">
                  <a:extLst>
                    <a:ext uri="{9D8B030D-6E8A-4147-A177-3AD203B41FA5}">
                      <a16:colId xmlns:a16="http://schemas.microsoft.com/office/drawing/2014/main" val="3730751706"/>
                    </a:ext>
                  </a:extLst>
                </a:gridCol>
                <a:gridCol w="2106903">
                  <a:extLst>
                    <a:ext uri="{9D8B030D-6E8A-4147-A177-3AD203B41FA5}">
                      <a16:colId xmlns:a16="http://schemas.microsoft.com/office/drawing/2014/main" val="2976361501"/>
                    </a:ext>
                  </a:extLst>
                </a:gridCol>
                <a:gridCol w="2106903">
                  <a:extLst>
                    <a:ext uri="{9D8B030D-6E8A-4147-A177-3AD203B41FA5}">
                      <a16:colId xmlns:a16="http://schemas.microsoft.com/office/drawing/2014/main" val="2664118500"/>
                    </a:ext>
                  </a:extLst>
                </a:gridCol>
                <a:gridCol w="2106903">
                  <a:extLst>
                    <a:ext uri="{9D8B030D-6E8A-4147-A177-3AD203B41FA5}">
                      <a16:colId xmlns:a16="http://schemas.microsoft.com/office/drawing/2014/main" val="2861658974"/>
                    </a:ext>
                  </a:extLst>
                </a:gridCol>
              </a:tblGrid>
              <a:tr h="1028700">
                <a:tc>
                  <a:txBody>
                    <a:bodyPr/>
                    <a:lstStyle/>
                    <a:p>
                      <a:pPr algn="l"/>
                      <a:r>
                        <a:rPr lang="es-ES_tradnl" sz="1400" b="1" kern="1200" dirty="0">
                          <a:solidFill>
                            <a:schemeClr val="lt1"/>
                          </a:solidFill>
                          <a:effectLst/>
                          <a:latin typeface="+mn-lt"/>
                          <a:ea typeface="+mn-ea"/>
                          <a:cs typeface="+mn-cs"/>
                        </a:rPr>
                        <a:t>4 Base para individualización </a:t>
                      </a:r>
                      <a:endParaRPr lang="es-ES_tradnl" sz="1400" dirty="0"/>
                    </a:p>
                  </a:txBody>
                  <a:tcPr marL="68580" marR="68580" marT="34290" marB="34290" anchor="ctr">
                    <a:solidFill>
                      <a:srgbClr val="008A3E"/>
                    </a:solidFill>
                  </a:tcPr>
                </a:tc>
                <a:tc>
                  <a:txBody>
                    <a:bodyPr/>
                    <a:lstStyle/>
                    <a:p>
                      <a:r>
                        <a:rPr lang="es-ES_tradnl" sz="1400" b="1" kern="1200" dirty="0">
                          <a:solidFill>
                            <a:schemeClr val="lt1"/>
                          </a:solidFill>
                          <a:effectLst/>
                          <a:latin typeface="+mn-lt"/>
                          <a:ea typeface="+mn-ea"/>
                          <a:cs typeface="+mn-cs"/>
                        </a:rPr>
                        <a:t>Inteligencias múltiples</a:t>
                      </a:r>
                    </a:p>
                    <a:p>
                      <a:r>
                        <a:rPr lang="es-ES_tradnl" sz="1400" b="1" kern="1200" dirty="0">
                          <a:solidFill>
                            <a:schemeClr val="lt1"/>
                          </a:solidFill>
                          <a:effectLst/>
                          <a:latin typeface="+mn-lt"/>
                          <a:ea typeface="+mn-ea"/>
                          <a:cs typeface="+mn-cs"/>
                        </a:rPr>
                        <a:t>Inteligencia emocional</a:t>
                      </a:r>
                    </a:p>
                    <a:p>
                      <a:r>
                        <a:rPr lang="es-ES_tradnl" sz="1400" b="1" kern="1200" dirty="0">
                          <a:solidFill>
                            <a:schemeClr val="lt1"/>
                          </a:solidFill>
                          <a:effectLst/>
                          <a:latin typeface="+mn-lt"/>
                          <a:ea typeface="+mn-ea"/>
                          <a:cs typeface="+mn-cs"/>
                        </a:rPr>
                        <a:t>Inteligencia espiritual</a:t>
                      </a:r>
                    </a:p>
                    <a:p>
                      <a:r>
                        <a:rPr lang="es-ES_tradnl" sz="1400" b="1" kern="1200" dirty="0">
                          <a:solidFill>
                            <a:schemeClr val="lt1"/>
                          </a:solidFill>
                          <a:effectLst/>
                          <a:latin typeface="+mn-lt"/>
                          <a:ea typeface="+mn-ea"/>
                          <a:cs typeface="+mn-cs"/>
                        </a:rPr>
                        <a:t>Inteligencia artificial</a:t>
                      </a:r>
                    </a:p>
                    <a:p>
                      <a:r>
                        <a:rPr lang="es-ES_tradnl" sz="1400" b="1" kern="1200" dirty="0" err="1">
                          <a:solidFill>
                            <a:schemeClr val="lt1"/>
                          </a:solidFill>
                          <a:effectLst/>
                          <a:latin typeface="+mn-lt"/>
                          <a:ea typeface="+mn-ea"/>
                          <a:cs typeface="+mn-cs"/>
                        </a:rPr>
                        <a:t>Neurodidáctica</a:t>
                      </a:r>
                      <a:endParaRPr lang="es-ES_tradnl" sz="1400" b="1" kern="1200" dirty="0">
                        <a:solidFill>
                          <a:schemeClr val="lt1"/>
                        </a:solidFill>
                        <a:effectLst/>
                        <a:latin typeface="+mn-lt"/>
                        <a:ea typeface="+mn-ea"/>
                        <a:cs typeface="+mn-cs"/>
                      </a:endParaRPr>
                    </a:p>
                    <a:p>
                      <a:r>
                        <a:rPr lang="es-ES_tradnl" sz="1400" b="1" kern="1200" dirty="0" err="1">
                          <a:solidFill>
                            <a:schemeClr val="lt1"/>
                          </a:solidFill>
                          <a:effectLst/>
                          <a:latin typeface="+mn-lt"/>
                          <a:ea typeface="+mn-ea"/>
                          <a:cs typeface="+mn-cs"/>
                        </a:rPr>
                        <a:t>Sugestopedia</a:t>
                      </a:r>
                      <a:endParaRPr lang="es-ES_tradnl" sz="1400" dirty="0"/>
                    </a:p>
                  </a:txBody>
                  <a:tcPr marL="68580" marR="68580" marT="34290" marB="34290" anchor="ctr">
                    <a:solidFill>
                      <a:srgbClr val="0000CC"/>
                    </a:solidFill>
                  </a:tcPr>
                </a:tc>
                <a:tc>
                  <a:txBody>
                    <a:bodyPr/>
                    <a:lstStyle/>
                    <a:p>
                      <a:r>
                        <a:rPr lang="es-ES_tradnl" sz="1400" b="1" kern="1200" dirty="0">
                          <a:solidFill>
                            <a:schemeClr val="lt1"/>
                          </a:solidFill>
                          <a:effectLst/>
                          <a:latin typeface="+mn-lt"/>
                          <a:ea typeface="+mn-ea"/>
                          <a:cs typeface="+mn-cs"/>
                        </a:rPr>
                        <a:t>Inteligencias múltiples</a:t>
                      </a:r>
                    </a:p>
                    <a:p>
                      <a:r>
                        <a:rPr lang="es-ES_tradnl" sz="1400" b="1" kern="1200" dirty="0">
                          <a:solidFill>
                            <a:schemeClr val="lt1"/>
                          </a:solidFill>
                          <a:effectLst/>
                          <a:latin typeface="+mn-lt"/>
                          <a:ea typeface="+mn-ea"/>
                          <a:cs typeface="+mn-cs"/>
                        </a:rPr>
                        <a:t>Inteligencia emocional</a:t>
                      </a:r>
                    </a:p>
                    <a:p>
                      <a:r>
                        <a:rPr lang="es-ES_tradnl" sz="1400" b="1" kern="1200" dirty="0">
                          <a:solidFill>
                            <a:schemeClr val="lt1"/>
                          </a:solidFill>
                          <a:effectLst/>
                          <a:latin typeface="+mn-lt"/>
                          <a:ea typeface="+mn-ea"/>
                          <a:cs typeface="+mn-cs"/>
                        </a:rPr>
                        <a:t>Inteligencia espiritual</a:t>
                      </a:r>
                    </a:p>
                    <a:p>
                      <a:r>
                        <a:rPr lang="es-ES_tradnl" sz="1400" b="1" kern="1200" dirty="0">
                          <a:solidFill>
                            <a:schemeClr val="lt1"/>
                          </a:solidFill>
                          <a:effectLst/>
                          <a:latin typeface="+mn-lt"/>
                          <a:ea typeface="+mn-ea"/>
                          <a:cs typeface="+mn-cs"/>
                        </a:rPr>
                        <a:t>Inteligencia artificial</a:t>
                      </a:r>
                    </a:p>
                    <a:p>
                      <a:r>
                        <a:rPr lang="es-ES_tradnl" sz="1400" b="1" kern="1200" dirty="0" err="1">
                          <a:solidFill>
                            <a:schemeClr val="lt1"/>
                          </a:solidFill>
                          <a:effectLst/>
                          <a:latin typeface="+mn-lt"/>
                          <a:ea typeface="+mn-ea"/>
                          <a:cs typeface="+mn-cs"/>
                        </a:rPr>
                        <a:t>Neurodidáctica</a:t>
                      </a:r>
                      <a:endParaRPr lang="es-ES_tradnl" sz="1400" b="1" kern="1200" dirty="0">
                        <a:solidFill>
                          <a:schemeClr val="lt1"/>
                        </a:solidFill>
                        <a:effectLst/>
                        <a:latin typeface="+mn-lt"/>
                        <a:ea typeface="+mn-ea"/>
                        <a:cs typeface="+mn-cs"/>
                      </a:endParaRPr>
                    </a:p>
                    <a:p>
                      <a:r>
                        <a:rPr lang="es-ES_tradnl" sz="1400" b="1" kern="1200" dirty="0" err="1">
                          <a:solidFill>
                            <a:schemeClr val="lt1"/>
                          </a:solidFill>
                          <a:effectLst/>
                          <a:latin typeface="+mn-lt"/>
                          <a:ea typeface="+mn-ea"/>
                          <a:cs typeface="+mn-cs"/>
                        </a:rPr>
                        <a:t>Sugestopedia</a:t>
                      </a:r>
                      <a:endParaRPr lang="es-ES_tradnl" sz="1400" dirty="0"/>
                    </a:p>
                  </a:txBody>
                  <a:tcPr marL="68580" marR="68580" marT="34290" marB="34290" anchor="ctr">
                    <a:solidFill>
                      <a:srgbClr val="0000CC"/>
                    </a:solidFill>
                  </a:tcPr>
                </a:tc>
                <a:tc>
                  <a:txBody>
                    <a:bodyPr/>
                    <a:lstStyle/>
                    <a:p>
                      <a:r>
                        <a:rPr lang="es-ES_tradnl" sz="1400" b="1" kern="1200" dirty="0">
                          <a:solidFill>
                            <a:schemeClr val="lt1"/>
                          </a:solidFill>
                          <a:effectLst/>
                          <a:latin typeface="+mn-lt"/>
                          <a:ea typeface="+mn-ea"/>
                          <a:cs typeface="+mn-cs"/>
                        </a:rPr>
                        <a:t>Inteligencias múltiples</a:t>
                      </a:r>
                    </a:p>
                    <a:p>
                      <a:r>
                        <a:rPr lang="es-ES_tradnl" sz="1400" b="1" kern="1200" dirty="0">
                          <a:solidFill>
                            <a:schemeClr val="lt1"/>
                          </a:solidFill>
                          <a:effectLst/>
                          <a:latin typeface="+mn-lt"/>
                          <a:ea typeface="+mn-ea"/>
                          <a:cs typeface="+mn-cs"/>
                        </a:rPr>
                        <a:t>Inteligencia emocional</a:t>
                      </a:r>
                    </a:p>
                    <a:p>
                      <a:r>
                        <a:rPr lang="es-ES_tradnl" sz="1400" b="1" kern="1200" dirty="0">
                          <a:solidFill>
                            <a:schemeClr val="lt1"/>
                          </a:solidFill>
                          <a:effectLst/>
                          <a:latin typeface="+mn-lt"/>
                          <a:ea typeface="+mn-ea"/>
                          <a:cs typeface="+mn-cs"/>
                        </a:rPr>
                        <a:t>Inteligencia espiritual</a:t>
                      </a:r>
                    </a:p>
                    <a:p>
                      <a:r>
                        <a:rPr lang="es-ES_tradnl" sz="1400" b="1" kern="1200" dirty="0">
                          <a:solidFill>
                            <a:schemeClr val="lt1"/>
                          </a:solidFill>
                          <a:effectLst/>
                          <a:latin typeface="+mn-lt"/>
                          <a:ea typeface="+mn-ea"/>
                          <a:cs typeface="+mn-cs"/>
                        </a:rPr>
                        <a:t>Inteligencia artificial</a:t>
                      </a:r>
                    </a:p>
                    <a:p>
                      <a:r>
                        <a:rPr lang="es-ES_tradnl" sz="1400" b="1" kern="1200" dirty="0" err="1">
                          <a:solidFill>
                            <a:schemeClr val="lt1"/>
                          </a:solidFill>
                          <a:effectLst/>
                          <a:latin typeface="+mn-lt"/>
                          <a:ea typeface="+mn-ea"/>
                          <a:cs typeface="+mn-cs"/>
                        </a:rPr>
                        <a:t>Neurodidáctica</a:t>
                      </a:r>
                      <a:endParaRPr lang="es-ES_tradnl" sz="1400" b="1" kern="1200" dirty="0">
                        <a:solidFill>
                          <a:schemeClr val="lt1"/>
                        </a:solidFill>
                        <a:effectLst/>
                        <a:latin typeface="+mn-lt"/>
                        <a:ea typeface="+mn-ea"/>
                        <a:cs typeface="+mn-cs"/>
                      </a:endParaRPr>
                    </a:p>
                    <a:p>
                      <a:r>
                        <a:rPr lang="es-ES_tradnl" sz="1400" b="1" kern="1200" dirty="0" err="1">
                          <a:solidFill>
                            <a:schemeClr val="lt1"/>
                          </a:solidFill>
                          <a:effectLst/>
                          <a:latin typeface="+mn-lt"/>
                          <a:ea typeface="+mn-ea"/>
                          <a:cs typeface="+mn-cs"/>
                        </a:rPr>
                        <a:t>Sugestopedia</a:t>
                      </a:r>
                      <a:endParaRPr lang="es-ES_tradnl" sz="1400" dirty="0"/>
                    </a:p>
                  </a:txBody>
                  <a:tcPr marL="68580" marR="68580" marT="34290" marB="34290" anchor="ctr">
                    <a:solidFill>
                      <a:srgbClr val="0000CC"/>
                    </a:solidFill>
                  </a:tcPr>
                </a:tc>
                <a:extLst>
                  <a:ext uri="{0D108BD9-81ED-4DB2-BD59-A6C34878D82A}">
                    <a16:rowId xmlns:a16="http://schemas.microsoft.com/office/drawing/2014/main" val="373372628"/>
                  </a:ext>
                </a:extLst>
              </a:tr>
            </a:tbl>
          </a:graphicData>
        </a:graphic>
      </p:graphicFrame>
      <p:graphicFrame>
        <p:nvGraphicFramePr>
          <p:cNvPr id="12" name="Tabla 11">
            <a:extLst>
              <a:ext uri="{FF2B5EF4-FFF2-40B4-BE49-F238E27FC236}">
                <a16:creationId xmlns:a16="http://schemas.microsoft.com/office/drawing/2014/main" id="{32FE9AFD-EB96-4165-AE95-ADE001358AE5}"/>
              </a:ext>
            </a:extLst>
          </p:cNvPr>
          <p:cNvGraphicFramePr>
            <a:graphicFrameLocks noGrp="1"/>
          </p:cNvGraphicFramePr>
          <p:nvPr>
            <p:extLst>
              <p:ext uri="{D42A27DB-BD31-4B8C-83A1-F6EECF244321}">
                <p14:modId xmlns:p14="http://schemas.microsoft.com/office/powerpoint/2010/main" val="1594967992"/>
              </p:ext>
            </p:extLst>
          </p:nvPr>
        </p:nvGraphicFramePr>
        <p:xfrm>
          <a:off x="331644" y="3062029"/>
          <a:ext cx="8427612" cy="434340"/>
        </p:xfrm>
        <a:graphic>
          <a:graphicData uri="http://schemas.openxmlformats.org/drawingml/2006/table">
            <a:tbl>
              <a:tblPr firstRow="1" bandRow="1">
                <a:tableStyleId>{5C22544A-7EE6-4342-B048-85BDC9FD1C3A}</a:tableStyleId>
              </a:tblPr>
              <a:tblGrid>
                <a:gridCol w="2106903">
                  <a:extLst>
                    <a:ext uri="{9D8B030D-6E8A-4147-A177-3AD203B41FA5}">
                      <a16:colId xmlns:a16="http://schemas.microsoft.com/office/drawing/2014/main" val="3730751706"/>
                    </a:ext>
                  </a:extLst>
                </a:gridCol>
                <a:gridCol w="2106903">
                  <a:extLst>
                    <a:ext uri="{9D8B030D-6E8A-4147-A177-3AD203B41FA5}">
                      <a16:colId xmlns:a16="http://schemas.microsoft.com/office/drawing/2014/main" val="2976361501"/>
                    </a:ext>
                  </a:extLst>
                </a:gridCol>
                <a:gridCol w="2106903">
                  <a:extLst>
                    <a:ext uri="{9D8B030D-6E8A-4147-A177-3AD203B41FA5}">
                      <a16:colId xmlns:a16="http://schemas.microsoft.com/office/drawing/2014/main" val="2664118500"/>
                    </a:ext>
                  </a:extLst>
                </a:gridCol>
                <a:gridCol w="2106903">
                  <a:extLst>
                    <a:ext uri="{9D8B030D-6E8A-4147-A177-3AD203B41FA5}">
                      <a16:colId xmlns:a16="http://schemas.microsoft.com/office/drawing/2014/main" val="2861658974"/>
                    </a:ext>
                  </a:extLst>
                </a:gridCol>
              </a:tblGrid>
              <a:tr h="388620">
                <a:tc>
                  <a:txBody>
                    <a:bodyPr/>
                    <a:lstStyle/>
                    <a:p>
                      <a:pPr algn="l">
                        <a:lnSpc>
                          <a:spcPct val="107000"/>
                        </a:lnSpc>
                        <a:spcAft>
                          <a:spcPts val="0"/>
                        </a:spcAft>
                      </a:pPr>
                      <a:r>
                        <a:rPr lang="es-ES_tradnl" sz="1400" b="1" kern="1200" dirty="0">
                          <a:solidFill>
                            <a:schemeClr val="lt1"/>
                          </a:solidFill>
                          <a:effectLst/>
                          <a:latin typeface="+mn-lt"/>
                          <a:ea typeface="+mn-ea"/>
                          <a:cs typeface="+mn-cs"/>
                        </a:rPr>
                        <a:t>5 </a:t>
                      </a:r>
                      <a:r>
                        <a:rPr lang="es-ES_tradnl" sz="1400" b="1" kern="1200" dirty="0" err="1">
                          <a:solidFill>
                            <a:schemeClr val="lt1"/>
                          </a:solidFill>
                          <a:effectLst/>
                          <a:latin typeface="+mn-lt"/>
                          <a:ea typeface="+mn-ea"/>
                          <a:cs typeface="+mn-cs"/>
                        </a:rPr>
                        <a:t>Curriculum</a:t>
                      </a:r>
                      <a:r>
                        <a:rPr lang="es-ES_tradnl" sz="1400" b="1" kern="1200" dirty="0">
                          <a:solidFill>
                            <a:schemeClr val="lt1"/>
                          </a:solidFill>
                          <a:effectLst/>
                          <a:latin typeface="+mn-lt"/>
                          <a:ea typeface="+mn-ea"/>
                          <a:cs typeface="+mn-cs"/>
                        </a:rPr>
                        <a:t> </a:t>
                      </a:r>
                    </a:p>
                  </a:txBody>
                  <a:tcPr marL="51435" marR="51435" marT="0" marB="0" anchor="ctr">
                    <a:solidFill>
                      <a:srgbClr val="008A3E"/>
                    </a:solidFill>
                  </a:tcPr>
                </a:tc>
                <a:tc>
                  <a:txBody>
                    <a:bodyPr/>
                    <a:lstStyle/>
                    <a:p>
                      <a:r>
                        <a:rPr lang="es-ES_tradnl" sz="1200" b="1" kern="1200" dirty="0">
                          <a:solidFill>
                            <a:schemeClr val="lt1"/>
                          </a:solidFill>
                          <a:effectLst/>
                          <a:latin typeface="+mn-lt"/>
                          <a:ea typeface="+mn-ea"/>
                          <a:cs typeface="+mn-cs"/>
                        </a:rPr>
                        <a:t>Disminuir número de asignaturas</a:t>
                      </a:r>
                      <a:endParaRPr lang="es-ES_tradnl" sz="1200" dirty="0"/>
                    </a:p>
                  </a:txBody>
                  <a:tcPr marL="68580" marR="68580" marT="34290" marB="34290" anchor="ctr">
                    <a:solidFill>
                      <a:srgbClr val="0000CC"/>
                    </a:solidFill>
                  </a:tcPr>
                </a:tc>
                <a:tc>
                  <a:txBody>
                    <a:bodyPr/>
                    <a:lstStyle/>
                    <a:p>
                      <a:r>
                        <a:rPr lang="es-ES_tradnl" sz="1200" b="1" kern="1200" dirty="0">
                          <a:solidFill>
                            <a:schemeClr val="lt1"/>
                          </a:solidFill>
                          <a:effectLst/>
                          <a:latin typeface="+mn-lt"/>
                          <a:ea typeface="+mn-ea"/>
                          <a:cs typeface="+mn-cs"/>
                        </a:rPr>
                        <a:t>Organización en 5 a 8 áreas cognitivas interrelacionadas</a:t>
                      </a:r>
                      <a:endParaRPr lang="es-ES_tradnl" sz="1200" dirty="0"/>
                    </a:p>
                  </a:txBody>
                  <a:tcPr marL="68580" marR="68580" marT="34290" marB="34290" anchor="ctr">
                    <a:solidFill>
                      <a:srgbClr val="0000CC"/>
                    </a:solidFill>
                  </a:tcPr>
                </a:tc>
                <a:tc>
                  <a:txBody>
                    <a:bodyPr/>
                    <a:lstStyle/>
                    <a:p>
                      <a:r>
                        <a:rPr lang="es-ES_tradnl" sz="1200" b="1" kern="1200" dirty="0">
                          <a:solidFill>
                            <a:schemeClr val="lt1"/>
                          </a:solidFill>
                          <a:effectLst/>
                          <a:latin typeface="+mn-lt"/>
                          <a:ea typeface="+mn-ea"/>
                          <a:cs typeface="+mn-cs"/>
                        </a:rPr>
                        <a:t>Organización en 5 a 8 áreas cognitivas interrelacionadas </a:t>
                      </a:r>
                      <a:endParaRPr lang="es-ES_tradnl" sz="1200" dirty="0"/>
                    </a:p>
                  </a:txBody>
                  <a:tcPr marL="68580" marR="68580" marT="34290" marB="34290" anchor="ctr">
                    <a:solidFill>
                      <a:srgbClr val="0000CC"/>
                    </a:solidFill>
                  </a:tcPr>
                </a:tc>
                <a:extLst>
                  <a:ext uri="{0D108BD9-81ED-4DB2-BD59-A6C34878D82A}">
                    <a16:rowId xmlns:a16="http://schemas.microsoft.com/office/drawing/2014/main" val="373372628"/>
                  </a:ext>
                </a:extLst>
              </a:tr>
            </a:tbl>
          </a:graphicData>
        </a:graphic>
      </p:graphicFrame>
      <p:graphicFrame>
        <p:nvGraphicFramePr>
          <p:cNvPr id="13" name="Tabla 12">
            <a:extLst>
              <a:ext uri="{FF2B5EF4-FFF2-40B4-BE49-F238E27FC236}">
                <a16:creationId xmlns:a16="http://schemas.microsoft.com/office/drawing/2014/main" id="{37B60CA5-41FD-4D30-A796-C5A204BF508D}"/>
              </a:ext>
            </a:extLst>
          </p:cNvPr>
          <p:cNvGraphicFramePr>
            <a:graphicFrameLocks noGrp="1"/>
          </p:cNvGraphicFramePr>
          <p:nvPr>
            <p:extLst>
              <p:ext uri="{D42A27DB-BD31-4B8C-83A1-F6EECF244321}">
                <p14:modId xmlns:p14="http://schemas.microsoft.com/office/powerpoint/2010/main" val="834235638"/>
              </p:ext>
            </p:extLst>
          </p:nvPr>
        </p:nvGraphicFramePr>
        <p:xfrm>
          <a:off x="334865" y="4845031"/>
          <a:ext cx="8427612" cy="1348740"/>
        </p:xfrm>
        <a:graphic>
          <a:graphicData uri="http://schemas.openxmlformats.org/drawingml/2006/table">
            <a:tbl>
              <a:tblPr firstRow="1" bandRow="1">
                <a:tableStyleId>{5C22544A-7EE6-4342-B048-85BDC9FD1C3A}</a:tableStyleId>
              </a:tblPr>
              <a:tblGrid>
                <a:gridCol w="2106903">
                  <a:extLst>
                    <a:ext uri="{9D8B030D-6E8A-4147-A177-3AD203B41FA5}">
                      <a16:colId xmlns:a16="http://schemas.microsoft.com/office/drawing/2014/main" val="3730751706"/>
                    </a:ext>
                  </a:extLst>
                </a:gridCol>
                <a:gridCol w="2106903">
                  <a:extLst>
                    <a:ext uri="{9D8B030D-6E8A-4147-A177-3AD203B41FA5}">
                      <a16:colId xmlns:a16="http://schemas.microsoft.com/office/drawing/2014/main" val="2976361501"/>
                    </a:ext>
                  </a:extLst>
                </a:gridCol>
                <a:gridCol w="2106903">
                  <a:extLst>
                    <a:ext uri="{9D8B030D-6E8A-4147-A177-3AD203B41FA5}">
                      <a16:colId xmlns:a16="http://schemas.microsoft.com/office/drawing/2014/main" val="2664118500"/>
                    </a:ext>
                  </a:extLst>
                </a:gridCol>
                <a:gridCol w="2106903">
                  <a:extLst>
                    <a:ext uri="{9D8B030D-6E8A-4147-A177-3AD203B41FA5}">
                      <a16:colId xmlns:a16="http://schemas.microsoft.com/office/drawing/2014/main" val="2861658974"/>
                    </a:ext>
                  </a:extLst>
                </a:gridCol>
              </a:tblGrid>
              <a:tr h="1188720">
                <a:tc>
                  <a:txBody>
                    <a:bodyPr/>
                    <a:lstStyle/>
                    <a:p>
                      <a:pPr algn="l"/>
                      <a:r>
                        <a:rPr lang="es-ES" sz="1400" b="1" kern="1200" dirty="0">
                          <a:solidFill>
                            <a:schemeClr val="lt1"/>
                          </a:solidFill>
                          <a:effectLst/>
                          <a:latin typeface="+mn-lt"/>
                          <a:ea typeface="+mn-ea"/>
                          <a:cs typeface="+mn-cs"/>
                        </a:rPr>
                        <a:t>7</a:t>
                      </a:r>
                      <a:r>
                        <a:rPr lang="es-ES_tradnl" sz="1400" b="1" kern="1200" dirty="0">
                          <a:solidFill>
                            <a:schemeClr val="lt1"/>
                          </a:solidFill>
                          <a:effectLst/>
                          <a:latin typeface="+mn-lt"/>
                          <a:ea typeface="+mn-ea"/>
                          <a:cs typeface="+mn-cs"/>
                        </a:rPr>
                        <a:t> Evaluación </a:t>
                      </a:r>
                    </a:p>
                  </a:txBody>
                  <a:tcPr marL="51435" marR="51435" marT="0" marB="0" anchor="ctr">
                    <a:solidFill>
                      <a:srgbClr val="008A3E"/>
                    </a:solidFill>
                  </a:tcPr>
                </a:tc>
                <a:tc>
                  <a:txBody>
                    <a:bodyPr/>
                    <a:lstStyle/>
                    <a:p>
                      <a:pPr algn="l"/>
                      <a:r>
                        <a:rPr lang="es-ES_tradnl" sz="1200" b="1" kern="1200" dirty="0">
                          <a:solidFill>
                            <a:schemeClr val="lt1"/>
                          </a:solidFill>
                          <a:effectLst/>
                          <a:latin typeface="+mn-lt"/>
                          <a:ea typeface="+mn-ea"/>
                          <a:cs typeface="+mn-cs"/>
                        </a:rPr>
                        <a:t>Cambio a Teoría Respuesta al ITEM</a:t>
                      </a:r>
                      <a:endParaRPr lang="es-ES_tradnl" sz="1200" dirty="0"/>
                    </a:p>
                  </a:txBody>
                  <a:tcPr marL="68580" marR="68580" marT="34290" marB="34290" anchor="ctr">
                    <a:solidFill>
                      <a:srgbClr val="0000CC"/>
                    </a:solidFill>
                  </a:tcPr>
                </a:tc>
                <a:tc>
                  <a:txBody>
                    <a:bodyPr/>
                    <a:lstStyle/>
                    <a:p>
                      <a:pPr algn="l"/>
                      <a:r>
                        <a:rPr lang="es-ES_tradnl" sz="1200" b="1" kern="1200" dirty="0">
                          <a:solidFill>
                            <a:schemeClr val="lt1"/>
                          </a:solidFill>
                          <a:effectLst/>
                          <a:latin typeface="+mn-lt"/>
                          <a:ea typeface="+mn-ea"/>
                          <a:cs typeface="+mn-cs"/>
                        </a:rPr>
                        <a:t>Curiosidad</a:t>
                      </a:r>
                    </a:p>
                    <a:p>
                      <a:pPr algn="l"/>
                      <a:r>
                        <a:rPr lang="es-ES_tradnl" sz="1200" b="1" kern="1200" dirty="0">
                          <a:solidFill>
                            <a:schemeClr val="lt1"/>
                          </a:solidFill>
                          <a:effectLst/>
                          <a:latin typeface="+mn-lt"/>
                          <a:ea typeface="+mn-ea"/>
                          <a:cs typeface="+mn-cs"/>
                        </a:rPr>
                        <a:t>Enseñar a preguntar</a:t>
                      </a:r>
                    </a:p>
                    <a:p>
                      <a:pPr algn="l"/>
                      <a:r>
                        <a:rPr lang="es-ES_tradnl" sz="1200" b="1" kern="1200" dirty="0">
                          <a:solidFill>
                            <a:schemeClr val="lt1"/>
                          </a:solidFill>
                          <a:effectLst/>
                          <a:latin typeface="+mn-lt"/>
                          <a:ea typeface="+mn-ea"/>
                          <a:cs typeface="+mn-cs"/>
                        </a:rPr>
                        <a:t>Auto-evaluación</a:t>
                      </a:r>
                    </a:p>
                    <a:p>
                      <a:pPr algn="l"/>
                      <a:r>
                        <a:rPr lang="es-ES_tradnl" sz="1200" b="1" kern="1200" dirty="0">
                          <a:solidFill>
                            <a:schemeClr val="lt1"/>
                          </a:solidFill>
                          <a:effectLst/>
                          <a:latin typeface="+mn-lt"/>
                          <a:ea typeface="+mn-ea"/>
                          <a:cs typeface="+mn-cs"/>
                        </a:rPr>
                        <a:t>Evaluación digital</a:t>
                      </a:r>
                      <a:endParaRPr lang="es-ES_tradnl" sz="1200" dirty="0"/>
                    </a:p>
                  </a:txBody>
                  <a:tcPr marL="68580" marR="68580" marT="34290" marB="34290" anchor="ctr">
                    <a:solidFill>
                      <a:srgbClr val="0000CC"/>
                    </a:solidFill>
                  </a:tcPr>
                </a:tc>
                <a:tc>
                  <a:txBody>
                    <a:bodyPr/>
                    <a:lstStyle/>
                    <a:p>
                      <a:pPr algn="l"/>
                      <a:r>
                        <a:rPr lang="es-ES_tradnl" sz="1200" b="1" kern="1200" dirty="0">
                          <a:solidFill>
                            <a:schemeClr val="lt1"/>
                          </a:solidFill>
                          <a:effectLst/>
                          <a:latin typeface="+mn-lt"/>
                          <a:ea typeface="+mn-ea"/>
                          <a:cs typeface="+mn-cs"/>
                        </a:rPr>
                        <a:t>Curiosidad</a:t>
                      </a:r>
                    </a:p>
                    <a:p>
                      <a:pPr algn="l"/>
                      <a:r>
                        <a:rPr lang="es-ES_tradnl" sz="1200" b="1" kern="1200" dirty="0">
                          <a:solidFill>
                            <a:schemeClr val="lt1"/>
                          </a:solidFill>
                          <a:effectLst/>
                          <a:latin typeface="+mn-lt"/>
                          <a:ea typeface="+mn-ea"/>
                          <a:cs typeface="+mn-cs"/>
                        </a:rPr>
                        <a:t>Enseñar a preguntar</a:t>
                      </a:r>
                    </a:p>
                    <a:p>
                      <a:pPr algn="l"/>
                      <a:r>
                        <a:rPr lang="es-ES_tradnl" sz="1200" b="1" kern="1200" dirty="0">
                          <a:solidFill>
                            <a:schemeClr val="lt1"/>
                          </a:solidFill>
                          <a:effectLst/>
                          <a:latin typeface="+mn-lt"/>
                          <a:ea typeface="+mn-ea"/>
                          <a:cs typeface="+mn-cs"/>
                        </a:rPr>
                        <a:t>Auto-evaluación de los auto-aprendizajes</a:t>
                      </a:r>
                    </a:p>
                    <a:p>
                      <a:pPr algn="l"/>
                      <a:r>
                        <a:rPr lang="es-ES_tradnl" sz="1200" b="1" kern="1200" dirty="0">
                          <a:solidFill>
                            <a:schemeClr val="lt1"/>
                          </a:solidFill>
                          <a:effectLst/>
                          <a:latin typeface="+mn-lt"/>
                          <a:ea typeface="+mn-ea"/>
                          <a:cs typeface="+mn-cs"/>
                        </a:rPr>
                        <a:t>Proyectos</a:t>
                      </a:r>
                    </a:p>
                    <a:p>
                      <a:pPr algn="l"/>
                      <a:r>
                        <a:rPr lang="es-ES_tradnl" sz="1200" b="1" kern="1200" dirty="0">
                          <a:solidFill>
                            <a:schemeClr val="lt1"/>
                          </a:solidFill>
                          <a:effectLst/>
                          <a:latin typeface="+mn-lt"/>
                          <a:ea typeface="+mn-ea"/>
                          <a:cs typeface="+mn-cs"/>
                        </a:rPr>
                        <a:t>Pruebas internacionales modificadas </a:t>
                      </a:r>
                      <a:endParaRPr lang="es-ES_tradnl" sz="1200" dirty="0"/>
                    </a:p>
                  </a:txBody>
                  <a:tcPr marL="68580" marR="68580" marT="34290" marB="34290" anchor="ctr">
                    <a:solidFill>
                      <a:srgbClr val="0000CC"/>
                    </a:solidFill>
                  </a:tcPr>
                </a:tc>
                <a:extLst>
                  <a:ext uri="{0D108BD9-81ED-4DB2-BD59-A6C34878D82A}">
                    <a16:rowId xmlns:a16="http://schemas.microsoft.com/office/drawing/2014/main" val="373372628"/>
                  </a:ext>
                </a:extLst>
              </a:tr>
            </a:tbl>
          </a:graphicData>
        </a:graphic>
      </p:graphicFrame>
      <p:graphicFrame>
        <p:nvGraphicFramePr>
          <p:cNvPr id="14" name="Tabla 13">
            <a:extLst>
              <a:ext uri="{FF2B5EF4-FFF2-40B4-BE49-F238E27FC236}">
                <a16:creationId xmlns:a16="http://schemas.microsoft.com/office/drawing/2014/main" id="{97E7FCD6-6078-401F-818F-DA23C7C70222}"/>
              </a:ext>
            </a:extLst>
          </p:cNvPr>
          <p:cNvGraphicFramePr>
            <a:graphicFrameLocks noGrp="1"/>
          </p:cNvGraphicFramePr>
          <p:nvPr>
            <p:extLst>
              <p:ext uri="{D42A27DB-BD31-4B8C-83A1-F6EECF244321}">
                <p14:modId xmlns:p14="http://schemas.microsoft.com/office/powerpoint/2010/main" val="1471768487"/>
              </p:ext>
            </p:extLst>
          </p:nvPr>
        </p:nvGraphicFramePr>
        <p:xfrm>
          <a:off x="334865" y="3496291"/>
          <a:ext cx="8427612" cy="1348740"/>
        </p:xfrm>
        <a:graphic>
          <a:graphicData uri="http://schemas.openxmlformats.org/drawingml/2006/table">
            <a:tbl>
              <a:tblPr firstRow="1" bandRow="1">
                <a:tableStyleId>{5C22544A-7EE6-4342-B048-85BDC9FD1C3A}</a:tableStyleId>
              </a:tblPr>
              <a:tblGrid>
                <a:gridCol w="2106903">
                  <a:extLst>
                    <a:ext uri="{9D8B030D-6E8A-4147-A177-3AD203B41FA5}">
                      <a16:colId xmlns:a16="http://schemas.microsoft.com/office/drawing/2014/main" val="3730751706"/>
                    </a:ext>
                  </a:extLst>
                </a:gridCol>
                <a:gridCol w="2106903">
                  <a:extLst>
                    <a:ext uri="{9D8B030D-6E8A-4147-A177-3AD203B41FA5}">
                      <a16:colId xmlns:a16="http://schemas.microsoft.com/office/drawing/2014/main" val="2976361501"/>
                    </a:ext>
                  </a:extLst>
                </a:gridCol>
                <a:gridCol w="2106903">
                  <a:extLst>
                    <a:ext uri="{9D8B030D-6E8A-4147-A177-3AD203B41FA5}">
                      <a16:colId xmlns:a16="http://schemas.microsoft.com/office/drawing/2014/main" val="2664118500"/>
                    </a:ext>
                  </a:extLst>
                </a:gridCol>
                <a:gridCol w="2106903">
                  <a:extLst>
                    <a:ext uri="{9D8B030D-6E8A-4147-A177-3AD203B41FA5}">
                      <a16:colId xmlns:a16="http://schemas.microsoft.com/office/drawing/2014/main" val="2861658974"/>
                    </a:ext>
                  </a:extLst>
                </a:gridCol>
              </a:tblGrid>
              <a:tr h="1188720">
                <a:tc>
                  <a:txBody>
                    <a:bodyPr/>
                    <a:lstStyle/>
                    <a:p>
                      <a:r>
                        <a:rPr lang="es-ES_tradnl" sz="1400" b="1" kern="1200" dirty="0">
                          <a:solidFill>
                            <a:schemeClr val="lt1"/>
                          </a:solidFill>
                          <a:effectLst/>
                          <a:latin typeface="+mn-lt"/>
                          <a:ea typeface="+mn-ea"/>
                          <a:cs typeface="+mn-cs"/>
                        </a:rPr>
                        <a:t>6 Metodología privilegiada</a:t>
                      </a:r>
                    </a:p>
                  </a:txBody>
                  <a:tcPr marL="51435" marR="51435" marT="0" marB="0" anchor="ctr">
                    <a:solidFill>
                      <a:srgbClr val="008A3E"/>
                    </a:solidFill>
                  </a:tcPr>
                </a:tc>
                <a:tc>
                  <a:txBody>
                    <a:bodyPr/>
                    <a:lstStyle/>
                    <a:p>
                      <a:r>
                        <a:rPr lang="es-ES_tradnl" sz="1200" b="1" kern="1200" dirty="0">
                          <a:solidFill>
                            <a:schemeClr val="lt1"/>
                          </a:solidFill>
                          <a:effectLst/>
                          <a:latin typeface="+mn-lt"/>
                          <a:ea typeface="+mn-ea"/>
                          <a:cs typeface="+mn-cs"/>
                        </a:rPr>
                        <a:t>Guías de trabajo individual </a:t>
                      </a:r>
                      <a:endParaRPr lang="es-ES_tradnl" sz="1200" dirty="0"/>
                    </a:p>
                  </a:txBody>
                  <a:tcPr marL="68580" marR="68580" marT="34290" marB="34290" anchor="ctr">
                    <a:solidFill>
                      <a:srgbClr val="0000CC"/>
                    </a:solidFill>
                  </a:tcPr>
                </a:tc>
                <a:tc>
                  <a:txBody>
                    <a:bodyPr/>
                    <a:lstStyle/>
                    <a:p>
                      <a:r>
                        <a:rPr lang="es-ES_tradnl" sz="1200" b="1" kern="1200" dirty="0">
                          <a:solidFill>
                            <a:schemeClr val="lt1"/>
                          </a:solidFill>
                          <a:effectLst/>
                          <a:latin typeface="+mn-lt"/>
                          <a:ea typeface="+mn-ea"/>
                          <a:cs typeface="+mn-cs"/>
                        </a:rPr>
                        <a:t>Curiosidad</a:t>
                      </a:r>
                    </a:p>
                    <a:p>
                      <a:r>
                        <a:rPr lang="es-ES_tradnl" sz="1200" b="1" kern="1200" dirty="0">
                          <a:solidFill>
                            <a:schemeClr val="lt1"/>
                          </a:solidFill>
                          <a:effectLst/>
                          <a:latin typeface="+mn-lt"/>
                          <a:ea typeface="+mn-ea"/>
                          <a:cs typeface="+mn-cs"/>
                        </a:rPr>
                        <a:t>Enseñar a preguntar</a:t>
                      </a:r>
                    </a:p>
                    <a:p>
                      <a:r>
                        <a:rPr lang="es-ES_tradnl" sz="1200" b="1" kern="1200" dirty="0">
                          <a:solidFill>
                            <a:schemeClr val="lt1"/>
                          </a:solidFill>
                          <a:effectLst/>
                          <a:latin typeface="+mn-lt"/>
                          <a:ea typeface="+mn-ea"/>
                          <a:cs typeface="+mn-cs"/>
                        </a:rPr>
                        <a:t>Investigación/Proyectos</a:t>
                      </a:r>
                    </a:p>
                    <a:p>
                      <a:r>
                        <a:rPr lang="es-ES_tradnl" sz="1200" b="1" kern="1200" dirty="0">
                          <a:solidFill>
                            <a:schemeClr val="lt1"/>
                          </a:solidFill>
                          <a:effectLst/>
                          <a:latin typeface="+mn-lt"/>
                          <a:ea typeface="+mn-ea"/>
                          <a:cs typeface="+mn-cs"/>
                        </a:rPr>
                        <a:t>Comunidades de aprendizaje</a:t>
                      </a:r>
                    </a:p>
                    <a:p>
                      <a:r>
                        <a:rPr lang="es-ES_tradnl" sz="1200" b="1" kern="1200" dirty="0">
                          <a:solidFill>
                            <a:schemeClr val="lt1"/>
                          </a:solidFill>
                          <a:effectLst/>
                          <a:latin typeface="+mn-lt"/>
                          <a:ea typeface="+mn-ea"/>
                          <a:cs typeface="+mn-cs"/>
                        </a:rPr>
                        <a:t>Aprendizaje profundo</a:t>
                      </a:r>
                    </a:p>
                    <a:p>
                      <a:r>
                        <a:rPr lang="es-ES_tradnl" sz="1200" b="1" kern="1200" dirty="0">
                          <a:solidFill>
                            <a:schemeClr val="lt1"/>
                          </a:solidFill>
                          <a:effectLst/>
                          <a:latin typeface="+mn-lt"/>
                          <a:ea typeface="+mn-ea"/>
                          <a:cs typeface="+mn-cs"/>
                        </a:rPr>
                        <a:t>Clases invertidas</a:t>
                      </a:r>
                    </a:p>
                    <a:p>
                      <a:r>
                        <a:rPr lang="es-ES_tradnl" sz="1200" b="1" kern="1200" dirty="0">
                          <a:solidFill>
                            <a:schemeClr val="lt1"/>
                          </a:solidFill>
                          <a:effectLst/>
                          <a:latin typeface="+mn-lt"/>
                          <a:ea typeface="+mn-ea"/>
                          <a:cs typeface="+mn-cs"/>
                        </a:rPr>
                        <a:t>MOOCS K-12</a:t>
                      </a:r>
                      <a:endParaRPr lang="es-ES_tradnl" sz="1200" dirty="0"/>
                    </a:p>
                  </a:txBody>
                  <a:tcPr marL="68580" marR="68580" marT="34290" marB="34290" anchor="ctr">
                    <a:solidFill>
                      <a:srgbClr val="0000CC"/>
                    </a:solidFill>
                  </a:tcPr>
                </a:tc>
                <a:tc>
                  <a:txBody>
                    <a:bodyPr/>
                    <a:lstStyle/>
                    <a:p>
                      <a:r>
                        <a:rPr lang="es-ES_tradnl" sz="1200" b="1" kern="1200" dirty="0">
                          <a:solidFill>
                            <a:schemeClr val="lt1"/>
                          </a:solidFill>
                          <a:effectLst/>
                          <a:latin typeface="+mn-lt"/>
                          <a:ea typeface="+mn-ea"/>
                          <a:cs typeface="+mn-cs"/>
                        </a:rPr>
                        <a:t>Curiosidad</a:t>
                      </a:r>
                    </a:p>
                    <a:p>
                      <a:r>
                        <a:rPr lang="es-ES_tradnl" sz="1200" b="1" kern="1200" dirty="0">
                          <a:solidFill>
                            <a:schemeClr val="lt1"/>
                          </a:solidFill>
                          <a:effectLst/>
                          <a:latin typeface="+mn-lt"/>
                          <a:ea typeface="+mn-ea"/>
                          <a:cs typeface="+mn-cs"/>
                        </a:rPr>
                        <a:t>Enseñar a preguntar</a:t>
                      </a:r>
                    </a:p>
                    <a:p>
                      <a:r>
                        <a:rPr lang="es-ES_tradnl" sz="1200" b="1" kern="1200" dirty="0">
                          <a:solidFill>
                            <a:schemeClr val="lt1"/>
                          </a:solidFill>
                          <a:effectLst/>
                          <a:latin typeface="+mn-lt"/>
                          <a:ea typeface="+mn-ea"/>
                          <a:cs typeface="+mn-cs"/>
                        </a:rPr>
                        <a:t>Investigación/Proyectos</a:t>
                      </a:r>
                    </a:p>
                    <a:p>
                      <a:r>
                        <a:rPr lang="es-ES_tradnl" sz="1200" b="1" kern="1200" dirty="0">
                          <a:solidFill>
                            <a:schemeClr val="lt1"/>
                          </a:solidFill>
                          <a:effectLst/>
                          <a:latin typeface="+mn-lt"/>
                          <a:ea typeface="+mn-ea"/>
                          <a:cs typeface="+mn-cs"/>
                        </a:rPr>
                        <a:t>Comunidades de aprendizaje</a:t>
                      </a:r>
                    </a:p>
                    <a:p>
                      <a:r>
                        <a:rPr lang="es-ES_tradnl" sz="1200" b="1" kern="1200" dirty="0">
                          <a:solidFill>
                            <a:schemeClr val="lt1"/>
                          </a:solidFill>
                          <a:effectLst/>
                          <a:latin typeface="+mn-lt"/>
                          <a:ea typeface="+mn-ea"/>
                          <a:cs typeface="+mn-cs"/>
                        </a:rPr>
                        <a:t>Aprendizaje profundo</a:t>
                      </a:r>
                    </a:p>
                    <a:p>
                      <a:r>
                        <a:rPr lang="es-ES_tradnl" sz="1200" b="1" kern="1200" dirty="0">
                          <a:solidFill>
                            <a:schemeClr val="lt1"/>
                          </a:solidFill>
                          <a:effectLst/>
                          <a:latin typeface="+mn-lt"/>
                          <a:ea typeface="+mn-ea"/>
                          <a:cs typeface="+mn-cs"/>
                        </a:rPr>
                        <a:t>Clases invertidas</a:t>
                      </a:r>
                    </a:p>
                    <a:p>
                      <a:r>
                        <a:rPr lang="es-ES_tradnl" sz="1200" b="1" kern="1200" dirty="0">
                          <a:solidFill>
                            <a:schemeClr val="lt1"/>
                          </a:solidFill>
                          <a:effectLst/>
                          <a:latin typeface="+mn-lt"/>
                          <a:ea typeface="+mn-ea"/>
                          <a:cs typeface="+mn-cs"/>
                        </a:rPr>
                        <a:t>MOOCS K-12</a:t>
                      </a:r>
                      <a:endParaRPr lang="es-ES_tradnl" sz="1200" dirty="0"/>
                    </a:p>
                  </a:txBody>
                  <a:tcPr marL="68580" marR="68580" marT="34290" marB="34290" anchor="ctr">
                    <a:solidFill>
                      <a:srgbClr val="0000CC"/>
                    </a:solidFill>
                  </a:tcPr>
                </a:tc>
                <a:extLst>
                  <a:ext uri="{0D108BD9-81ED-4DB2-BD59-A6C34878D82A}">
                    <a16:rowId xmlns:a16="http://schemas.microsoft.com/office/drawing/2014/main" val="373372628"/>
                  </a:ext>
                </a:extLst>
              </a:tr>
            </a:tbl>
          </a:graphicData>
        </a:graphic>
      </p:graphicFrame>
    </p:spTree>
    <p:extLst>
      <p:ext uri="{BB962C8B-B14F-4D97-AF65-F5344CB8AC3E}">
        <p14:creationId xmlns:p14="http://schemas.microsoft.com/office/powerpoint/2010/main" val="2323875613"/>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ipe(left)">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wipe(left)">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wipe(left)">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wipe(left)">
                                      <p:cBhvr>
                                        <p:cTn id="27" dur="500"/>
                                        <p:tgtEl>
                                          <p:spTgt spid="12"/>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14"/>
                                        </p:tgtEl>
                                        <p:attrNameLst>
                                          <p:attrName>style.visibility</p:attrName>
                                        </p:attrNameLst>
                                      </p:cBhvr>
                                      <p:to>
                                        <p:strVal val="visible"/>
                                      </p:to>
                                    </p:set>
                                    <p:animEffect transition="in" filter="wipe(left)">
                                      <p:cBhvr>
                                        <p:cTn id="32" dur="500"/>
                                        <p:tgtEl>
                                          <p:spTgt spid="14"/>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wipe(left)">
                                      <p:cBhvr>
                                        <p:cTn id="3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0307" y="365126"/>
            <a:ext cx="8278008" cy="855867"/>
          </a:xfrm>
          <a:solidFill>
            <a:srgbClr val="002060"/>
          </a:solidFill>
        </p:spPr>
        <p:txBody>
          <a:bodyPr>
            <a:noAutofit/>
          </a:bodyPr>
          <a:lstStyle/>
          <a:p>
            <a:pPr algn="ctr"/>
            <a:r>
              <a:rPr lang="es-CR" sz="3200" b="1" dirty="0">
                <a:solidFill>
                  <a:srgbClr val="FFFF00"/>
                </a:solidFill>
              </a:rPr>
              <a:t>LA PERSONALIZACIÓN DE LA OFERTA EDUCATIVA</a:t>
            </a:r>
            <a:endParaRPr lang="es-CR" sz="4000" dirty="0">
              <a:solidFill>
                <a:srgbClr val="FFFF00"/>
              </a:solidFill>
            </a:endParaRPr>
          </a:p>
        </p:txBody>
      </p:sp>
      <p:sp>
        <p:nvSpPr>
          <p:cNvPr id="3" name="Content Placeholder 2"/>
          <p:cNvSpPr>
            <a:spLocks noGrp="1"/>
          </p:cNvSpPr>
          <p:nvPr>
            <p:ph idx="1"/>
          </p:nvPr>
        </p:nvSpPr>
        <p:spPr>
          <a:xfrm>
            <a:off x="430307" y="1825624"/>
            <a:ext cx="8278008" cy="4667249"/>
          </a:xfrm>
        </p:spPr>
        <p:txBody>
          <a:bodyPr>
            <a:noAutofit/>
          </a:bodyPr>
          <a:lstStyle/>
          <a:p>
            <a:pPr algn="just"/>
            <a:r>
              <a:rPr lang="es-CR" b="1" dirty="0"/>
              <a:t>La personalización o individualización de la educación es lo contrario, lo opuesto a una educación igual para todos, que en el pasado y lamentablemente aún en el presente oferta los mismos contenidos para los 25, 30 ó 35 estudiantes de ese grado, así como los mismos contenidos para todos los grados de un centro educativo e igual contenido para todos los centros educativos de todo un país. </a:t>
            </a:r>
          </a:p>
        </p:txBody>
      </p:sp>
    </p:spTree>
    <p:extLst>
      <p:ext uri="{BB962C8B-B14F-4D97-AF65-F5344CB8AC3E}">
        <p14:creationId xmlns:p14="http://schemas.microsoft.com/office/powerpoint/2010/main" val="900410928"/>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3001" y="1551305"/>
            <a:ext cx="8500618" cy="5048278"/>
          </a:xfrm>
        </p:spPr>
        <p:txBody>
          <a:bodyPr>
            <a:noAutofit/>
          </a:bodyPr>
          <a:lstStyle/>
          <a:p>
            <a:pPr algn="just"/>
            <a:r>
              <a:rPr lang="es-CR" sz="2600" b="1" dirty="0"/>
              <a:t>La personalización la concibe (</a:t>
            </a:r>
            <a:r>
              <a:rPr lang="es-CR" sz="2600" b="1" dirty="0" err="1"/>
              <a:t>L.Guadamuz.Sandoval</a:t>
            </a:r>
            <a:r>
              <a:rPr lang="es-CR" sz="2600" b="1" dirty="0"/>
              <a:t>) como aquel tipo de educación que se ofrecerá a cada estudiante, en forma totalmente individual (sea presencial, semi-presencial o virtual, sea que ese estudiante forme parte del sistema escolar formal, del sistema no formal o abierto); </a:t>
            </a:r>
          </a:p>
          <a:p>
            <a:pPr algn="just"/>
            <a:r>
              <a:rPr lang="es-CR" sz="2600" b="1" dirty="0"/>
              <a:t>Utilizando las ventajas de la comunicación; las </a:t>
            </a:r>
            <a:r>
              <a:rPr lang="es-CR" sz="2600" b="1" dirty="0" err="1"/>
              <a:t>megabases</a:t>
            </a:r>
            <a:r>
              <a:rPr lang="es-CR" sz="2600" b="1" dirty="0"/>
              <a:t> de datos, la extraordinaria riqueza de los multimedios educativos; </a:t>
            </a:r>
          </a:p>
          <a:p>
            <a:pPr algn="just"/>
            <a:r>
              <a:rPr lang="es-CR" sz="2600" b="1" dirty="0"/>
              <a:t>Respondiendo esencialmente a las diferencias individuales y en respuesta a los diferentes tipos de inteligencias (inteligencia espiritual, la inteligencia social, las inteligencias múltiples, la inteligencia emocional).</a:t>
            </a:r>
          </a:p>
        </p:txBody>
      </p:sp>
      <p:sp>
        <p:nvSpPr>
          <p:cNvPr id="6" name="Title 1">
            <a:extLst>
              <a:ext uri="{FF2B5EF4-FFF2-40B4-BE49-F238E27FC236}">
                <a16:creationId xmlns:a16="http://schemas.microsoft.com/office/drawing/2014/main" id="{592A1CEB-5FA9-4C73-A691-9D880EC5177F}"/>
              </a:ext>
            </a:extLst>
          </p:cNvPr>
          <p:cNvSpPr>
            <a:spLocks noGrp="1"/>
          </p:cNvSpPr>
          <p:nvPr>
            <p:ph type="title"/>
          </p:nvPr>
        </p:nvSpPr>
        <p:spPr>
          <a:xfrm>
            <a:off x="430307" y="365126"/>
            <a:ext cx="8278008" cy="855867"/>
          </a:xfrm>
          <a:solidFill>
            <a:srgbClr val="002060"/>
          </a:solidFill>
        </p:spPr>
        <p:txBody>
          <a:bodyPr>
            <a:noAutofit/>
          </a:bodyPr>
          <a:lstStyle/>
          <a:p>
            <a:pPr algn="ctr"/>
            <a:r>
              <a:rPr lang="es-CR" sz="3200" b="1" dirty="0">
                <a:solidFill>
                  <a:srgbClr val="FFFF00"/>
                </a:solidFill>
              </a:rPr>
              <a:t>LA PERSONALIZACIÓN DE LA OFERTA EDUCATIVA</a:t>
            </a:r>
            <a:endParaRPr lang="es-CR" sz="4000" dirty="0">
              <a:solidFill>
                <a:srgbClr val="FFFF00"/>
              </a:solidFill>
            </a:endParaRPr>
          </a:p>
        </p:txBody>
      </p:sp>
    </p:spTree>
    <p:extLst>
      <p:ext uri="{BB962C8B-B14F-4D97-AF65-F5344CB8AC3E}">
        <p14:creationId xmlns:p14="http://schemas.microsoft.com/office/powerpoint/2010/main" val="72950409"/>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subTnLst>
                                    <p:animClr clrSpc="rgb" dir="cw">
                                      <p:cBhvr override="childStyle">
                                        <p:cTn dur="1" fill="hold" display="0" masterRel="nextClick" afterEffect="1"/>
                                        <p:tgtEl>
                                          <p:spTgt spid="3">
                                            <p:txEl>
                                              <p:pRg st="0" end="0"/>
                                            </p:txEl>
                                          </p:spTgt>
                                        </p:tgtEl>
                                        <p:attrNameLst>
                                          <p:attrName>ppt_c</p:attrName>
                                        </p:attrNameLst>
                                      </p:cBhvr>
                                      <p:to>
                                        <a:srgbClr val="99CCFF"/>
                                      </p:to>
                                    </p:animClr>
                                  </p:subTnLst>
                                </p:cTn>
                              </p:par>
                            </p:childTnLst>
                          </p:cTn>
                        </p:par>
                      </p:childTnLst>
                    </p:cTn>
                  </p:par>
                  <p:par>
                    <p:cTn id="21" fill="hold">
                      <p:stCondLst>
                        <p:cond delay="indefinite"/>
                      </p:stCondLst>
                      <p:childTnLst>
                        <p:par>
                          <p:cTn id="22" fill="hold">
                            <p:stCondLst>
                              <p:cond delay="0"/>
                            </p:stCondLst>
                            <p:childTnLst>
                              <p:par>
                                <p:cTn id="23" presetID="26" presetClass="entr" presetSubtype="0" fill="hold"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wipe(down)">
                                      <p:cBhvr>
                                        <p:cTn id="25" dur="580">
                                          <p:stCondLst>
                                            <p:cond delay="0"/>
                                          </p:stCondLst>
                                        </p:cTn>
                                        <p:tgtEl>
                                          <p:spTgt spid="3">
                                            <p:txEl>
                                              <p:pRg st="1" end="1"/>
                                            </p:txEl>
                                          </p:spTgt>
                                        </p:tgtEl>
                                      </p:cBhvr>
                                    </p:animEffect>
                                    <p:anim calcmode="lin" valueType="num">
                                      <p:cBhvr>
                                        <p:cTn id="26"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1" end="1"/>
                                            </p:txEl>
                                          </p:spTgt>
                                        </p:tgtEl>
                                      </p:cBhvr>
                                      <p:to x="100000" y="60000"/>
                                    </p:animScale>
                                    <p:animScale>
                                      <p:cBhvr>
                                        <p:cTn id="32" dur="166" decel="50000">
                                          <p:stCondLst>
                                            <p:cond delay="676"/>
                                          </p:stCondLst>
                                        </p:cTn>
                                        <p:tgtEl>
                                          <p:spTgt spid="3">
                                            <p:txEl>
                                              <p:pRg st="1" end="1"/>
                                            </p:txEl>
                                          </p:spTgt>
                                        </p:tgtEl>
                                      </p:cBhvr>
                                      <p:to x="100000" y="100000"/>
                                    </p:animScale>
                                    <p:animScale>
                                      <p:cBhvr>
                                        <p:cTn id="33" dur="26">
                                          <p:stCondLst>
                                            <p:cond delay="1312"/>
                                          </p:stCondLst>
                                        </p:cTn>
                                        <p:tgtEl>
                                          <p:spTgt spid="3">
                                            <p:txEl>
                                              <p:pRg st="1" end="1"/>
                                            </p:txEl>
                                          </p:spTgt>
                                        </p:tgtEl>
                                      </p:cBhvr>
                                      <p:to x="100000" y="80000"/>
                                    </p:animScale>
                                    <p:animScale>
                                      <p:cBhvr>
                                        <p:cTn id="34" dur="166" decel="50000">
                                          <p:stCondLst>
                                            <p:cond delay="1338"/>
                                          </p:stCondLst>
                                        </p:cTn>
                                        <p:tgtEl>
                                          <p:spTgt spid="3">
                                            <p:txEl>
                                              <p:pRg st="1" end="1"/>
                                            </p:txEl>
                                          </p:spTgt>
                                        </p:tgtEl>
                                      </p:cBhvr>
                                      <p:to x="100000" y="100000"/>
                                    </p:animScale>
                                    <p:animScale>
                                      <p:cBhvr>
                                        <p:cTn id="35" dur="26">
                                          <p:stCondLst>
                                            <p:cond delay="1642"/>
                                          </p:stCondLst>
                                        </p:cTn>
                                        <p:tgtEl>
                                          <p:spTgt spid="3">
                                            <p:txEl>
                                              <p:pRg st="1" end="1"/>
                                            </p:txEl>
                                          </p:spTgt>
                                        </p:tgtEl>
                                      </p:cBhvr>
                                      <p:to x="100000" y="90000"/>
                                    </p:animScale>
                                    <p:animScale>
                                      <p:cBhvr>
                                        <p:cTn id="36" dur="166" decel="50000">
                                          <p:stCondLst>
                                            <p:cond delay="1668"/>
                                          </p:stCondLst>
                                        </p:cTn>
                                        <p:tgtEl>
                                          <p:spTgt spid="3">
                                            <p:txEl>
                                              <p:pRg st="1" end="1"/>
                                            </p:txEl>
                                          </p:spTgt>
                                        </p:tgtEl>
                                      </p:cBhvr>
                                      <p:to x="100000" y="100000"/>
                                    </p:animScale>
                                    <p:animScale>
                                      <p:cBhvr>
                                        <p:cTn id="37" dur="26">
                                          <p:stCondLst>
                                            <p:cond delay="1808"/>
                                          </p:stCondLst>
                                        </p:cTn>
                                        <p:tgtEl>
                                          <p:spTgt spid="3">
                                            <p:txEl>
                                              <p:pRg st="1" end="1"/>
                                            </p:txEl>
                                          </p:spTgt>
                                        </p:tgtEl>
                                      </p:cBhvr>
                                      <p:to x="100000" y="95000"/>
                                    </p:animScale>
                                    <p:animScale>
                                      <p:cBhvr>
                                        <p:cTn id="38" dur="166" decel="50000">
                                          <p:stCondLst>
                                            <p:cond delay="1834"/>
                                          </p:stCondLst>
                                        </p:cTn>
                                        <p:tgtEl>
                                          <p:spTgt spid="3">
                                            <p:txEl>
                                              <p:pRg st="1" end="1"/>
                                            </p:txEl>
                                          </p:spTgt>
                                        </p:tgtEl>
                                      </p:cBhvr>
                                      <p:to x="100000" y="100000"/>
                                    </p:animScale>
                                  </p:childTnLst>
                                  <p:subTnLst>
                                    <p:animClr clrSpc="rgb" dir="cw">
                                      <p:cBhvr override="childStyle">
                                        <p:cTn dur="1" fill="hold" display="0" masterRel="nextClick" afterEffect="1"/>
                                        <p:tgtEl>
                                          <p:spTgt spid="3">
                                            <p:txEl>
                                              <p:pRg st="1" end="1"/>
                                            </p:txEl>
                                          </p:spTgt>
                                        </p:tgtEl>
                                        <p:attrNameLst>
                                          <p:attrName>ppt_c</p:attrName>
                                        </p:attrNameLst>
                                      </p:cBhvr>
                                      <p:to>
                                        <a:srgbClr val="99CCFF"/>
                                      </p:to>
                                    </p:animClr>
                                  </p:subTnLst>
                                </p:cTn>
                              </p:par>
                            </p:childTnLst>
                          </p:cTn>
                        </p:par>
                      </p:childTnLst>
                    </p:cTn>
                  </p:par>
                  <p:par>
                    <p:cTn id="39" fill="hold">
                      <p:stCondLst>
                        <p:cond delay="indefinite"/>
                      </p:stCondLst>
                      <p:childTnLst>
                        <p:par>
                          <p:cTn id="40" fill="hold">
                            <p:stCondLst>
                              <p:cond delay="0"/>
                            </p:stCondLst>
                            <p:childTnLst>
                              <p:par>
                                <p:cTn id="41" presetID="26" presetClass="entr" presetSubtype="0" fill="hold" nodeType="clickEffect">
                                  <p:stCondLst>
                                    <p:cond delay="0"/>
                                  </p:stCondLst>
                                  <p:childTnLst>
                                    <p:set>
                                      <p:cBhvr>
                                        <p:cTn id="42" dur="1" fill="hold">
                                          <p:stCondLst>
                                            <p:cond delay="0"/>
                                          </p:stCondLst>
                                        </p:cTn>
                                        <p:tgtEl>
                                          <p:spTgt spid="3">
                                            <p:txEl>
                                              <p:pRg st="2" end="2"/>
                                            </p:txEl>
                                          </p:spTgt>
                                        </p:tgtEl>
                                        <p:attrNameLst>
                                          <p:attrName>style.visibility</p:attrName>
                                        </p:attrNameLst>
                                      </p:cBhvr>
                                      <p:to>
                                        <p:strVal val="visible"/>
                                      </p:to>
                                    </p:set>
                                    <p:animEffect transition="in" filter="wipe(down)">
                                      <p:cBhvr>
                                        <p:cTn id="43" dur="580">
                                          <p:stCondLst>
                                            <p:cond delay="0"/>
                                          </p:stCondLst>
                                        </p:cTn>
                                        <p:tgtEl>
                                          <p:spTgt spid="3">
                                            <p:txEl>
                                              <p:pRg st="2" end="2"/>
                                            </p:txEl>
                                          </p:spTgt>
                                        </p:tgtEl>
                                      </p:cBhvr>
                                    </p:animEffect>
                                    <p:anim calcmode="lin" valueType="num">
                                      <p:cBhvr>
                                        <p:cTn id="44"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3">
                                            <p:txEl>
                                              <p:pRg st="2" end="2"/>
                                            </p:txEl>
                                          </p:spTgt>
                                        </p:tgtEl>
                                      </p:cBhvr>
                                      <p:to x="100000" y="60000"/>
                                    </p:animScale>
                                    <p:animScale>
                                      <p:cBhvr>
                                        <p:cTn id="50" dur="166" decel="50000">
                                          <p:stCondLst>
                                            <p:cond delay="676"/>
                                          </p:stCondLst>
                                        </p:cTn>
                                        <p:tgtEl>
                                          <p:spTgt spid="3">
                                            <p:txEl>
                                              <p:pRg st="2" end="2"/>
                                            </p:txEl>
                                          </p:spTgt>
                                        </p:tgtEl>
                                      </p:cBhvr>
                                      <p:to x="100000" y="100000"/>
                                    </p:animScale>
                                    <p:animScale>
                                      <p:cBhvr>
                                        <p:cTn id="51" dur="26">
                                          <p:stCondLst>
                                            <p:cond delay="1312"/>
                                          </p:stCondLst>
                                        </p:cTn>
                                        <p:tgtEl>
                                          <p:spTgt spid="3">
                                            <p:txEl>
                                              <p:pRg st="2" end="2"/>
                                            </p:txEl>
                                          </p:spTgt>
                                        </p:tgtEl>
                                      </p:cBhvr>
                                      <p:to x="100000" y="80000"/>
                                    </p:animScale>
                                    <p:animScale>
                                      <p:cBhvr>
                                        <p:cTn id="52" dur="166" decel="50000">
                                          <p:stCondLst>
                                            <p:cond delay="1338"/>
                                          </p:stCondLst>
                                        </p:cTn>
                                        <p:tgtEl>
                                          <p:spTgt spid="3">
                                            <p:txEl>
                                              <p:pRg st="2" end="2"/>
                                            </p:txEl>
                                          </p:spTgt>
                                        </p:tgtEl>
                                      </p:cBhvr>
                                      <p:to x="100000" y="100000"/>
                                    </p:animScale>
                                    <p:animScale>
                                      <p:cBhvr>
                                        <p:cTn id="53" dur="26">
                                          <p:stCondLst>
                                            <p:cond delay="1642"/>
                                          </p:stCondLst>
                                        </p:cTn>
                                        <p:tgtEl>
                                          <p:spTgt spid="3">
                                            <p:txEl>
                                              <p:pRg st="2" end="2"/>
                                            </p:txEl>
                                          </p:spTgt>
                                        </p:tgtEl>
                                      </p:cBhvr>
                                      <p:to x="100000" y="90000"/>
                                    </p:animScale>
                                    <p:animScale>
                                      <p:cBhvr>
                                        <p:cTn id="54" dur="166" decel="50000">
                                          <p:stCondLst>
                                            <p:cond delay="1668"/>
                                          </p:stCondLst>
                                        </p:cTn>
                                        <p:tgtEl>
                                          <p:spTgt spid="3">
                                            <p:txEl>
                                              <p:pRg st="2" end="2"/>
                                            </p:txEl>
                                          </p:spTgt>
                                        </p:tgtEl>
                                      </p:cBhvr>
                                      <p:to x="100000" y="100000"/>
                                    </p:animScale>
                                    <p:animScale>
                                      <p:cBhvr>
                                        <p:cTn id="55" dur="26">
                                          <p:stCondLst>
                                            <p:cond delay="1808"/>
                                          </p:stCondLst>
                                        </p:cTn>
                                        <p:tgtEl>
                                          <p:spTgt spid="3">
                                            <p:txEl>
                                              <p:pRg st="2" end="2"/>
                                            </p:txEl>
                                          </p:spTgt>
                                        </p:tgtEl>
                                      </p:cBhvr>
                                      <p:to x="100000" y="95000"/>
                                    </p:animScale>
                                    <p:animScale>
                                      <p:cBhvr>
                                        <p:cTn id="56" dur="166" decel="50000">
                                          <p:stCondLst>
                                            <p:cond delay="1834"/>
                                          </p:stCondLst>
                                        </p:cTn>
                                        <p:tgtEl>
                                          <p:spTgt spid="3">
                                            <p:txEl>
                                              <p:pRg st="2" end="2"/>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4797" y="1658881"/>
            <a:ext cx="8554406" cy="4833993"/>
          </a:xfrm>
        </p:spPr>
        <p:txBody>
          <a:bodyPr>
            <a:normAutofit/>
          </a:bodyPr>
          <a:lstStyle/>
          <a:p>
            <a:pPr algn="just"/>
            <a:r>
              <a:rPr lang="es-CR" b="1" dirty="0"/>
              <a:t>Así como a un </a:t>
            </a:r>
            <a:r>
              <a:rPr lang="es-CR" b="1" dirty="0" err="1"/>
              <a:t>curriculum</a:t>
            </a:r>
            <a:r>
              <a:rPr lang="es-CR" b="1" dirty="0"/>
              <a:t> flexible, adaptable, cambiante, innovador, actualizable con el acontecer importante del mundo; </a:t>
            </a:r>
            <a:r>
              <a:rPr lang="es-CR" b="1" dirty="0" err="1"/>
              <a:t>curriculum</a:t>
            </a:r>
            <a:r>
              <a:rPr lang="es-CR" b="1" dirty="0"/>
              <a:t> conformado por pocas materias integradas en áreas inter-relacionadas, en donde los contenidos son guías generales del enseñar, donde el estudiante también puede ayudar a enriquecer y conformar el </a:t>
            </a:r>
            <a:r>
              <a:rPr lang="es-CR" b="1" dirty="0" err="1"/>
              <a:t>curriculum</a:t>
            </a:r>
            <a:r>
              <a:rPr lang="es-CR" b="1" dirty="0"/>
              <a:t>, así como los educadores pueden aportar; </a:t>
            </a:r>
            <a:r>
              <a:rPr lang="es-CR" b="1" dirty="0" err="1"/>
              <a:t>curriculum</a:t>
            </a:r>
            <a:r>
              <a:rPr lang="es-CR" b="1" dirty="0"/>
              <a:t> actualizable y adaptable a las regiones, localidades, espacio educativo y contexto universal cambiante, el cual es impredecible a veces, donde muchas veces lo único cierto es lo incierto del futuro y el cambio permanente.</a:t>
            </a:r>
            <a:endParaRPr lang="es-CR" sz="2400" b="1" dirty="0"/>
          </a:p>
        </p:txBody>
      </p:sp>
      <p:sp>
        <p:nvSpPr>
          <p:cNvPr id="6" name="Title 1">
            <a:extLst>
              <a:ext uri="{FF2B5EF4-FFF2-40B4-BE49-F238E27FC236}">
                <a16:creationId xmlns:a16="http://schemas.microsoft.com/office/drawing/2014/main" id="{70E46B4C-8A80-480B-B25A-EA77B39E8862}"/>
              </a:ext>
            </a:extLst>
          </p:cNvPr>
          <p:cNvSpPr>
            <a:spLocks noGrp="1"/>
          </p:cNvSpPr>
          <p:nvPr>
            <p:ph type="title"/>
          </p:nvPr>
        </p:nvSpPr>
        <p:spPr>
          <a:xfrm>
            <a:off x="430307" y="365126"/>
            <a:ext cx="8278008" cy="855867"/>
          </a:xfrm>
          <a:solidFill>
            <a:srgbClr val="002060"/>
          </a:solidFill>
        </p:spPr>
        <p:txBody>
          <a:bodyPr>
            <a:noAutofit/>
          </a:bodyPr>
          <a:lstStyle/>
          <a:p>
            <a:pPr algn="ctr"/>
            <a:r>
              <a:rPr lang="es-CR" sz="3200" b="1" dirty="0">
                <a:solidFill>
                  <a:srgbClr val="FFFF00"/>
                </a:solidFill>
              </a:rPr>
              <a:t>LA PERSONALIZACIÓN DE LA OFERTA EDUCATIVA</a:t>
            </a:r>
            <a:endParaRPr lang="es-CR" sz="4000" dirty="0">
              <a:solidFill>
                <a:srgbClr val="FFFF00"/>
              </a:solidFill>
            </a:endParaRPr>
          </a:p>
        </p:txBody>
      </p:sp>
    </p:spTree>
    <p:extLst>
      <p:ext uri="{BB962C8B-B14F-4D97-AF65-F5344CB8AC3E}">
        <p14:creationId xmlns:p14="http://schemas.microsoft.com/office/powerpoint/2010/main" val="513245078"/>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outVertic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9699" y="1675018"/>
            <a:ext cx="8584602" cy="4540252"/>
          </a:xfrm>
        </p:spPr>
        <p:txBody>
          <a:bodyPr>
            <a:noAutofit/>
          </a:bodyPr>
          <a:lstStyle/>
          <a:p>
            <a:pPr algn="just"/>
            <a:r>
              <a:rPr lang="es-CR" b="1" dirty="0"/>
              <a:t>Esta individualización de la oferta educativa permite también el trabajo en equipos (presenciales o virtuales y comunidades virtuales de aprendizaje); la metodología creativa de proyectos, la investigación; los talleres creativos, sean tecnológicos, científicos o de aplicación de conocimientos utilizando los Modelos de Simulación; conlleva en forma transversal el desarrollo de habilidades blandas al fomentar super-memoria, el super-aprendizaje o y la </a:t>
            </a:r>
            <a:r>
              <a:rPr lang="es-CR" b="1" dirty="0" err="1"/>
              <a:t>Sugestopedia</a:t>
            </a:r>
            <a:r>
              <a:rPr lang="es-CR" b="1" dirty="0"/>
              <a:t> (Sergei </a:t>
            </a:r>
            <a:r>
              <a:rPr lang="es-CR" b="1" dirty="0" err="1"/>
              <a:t>Lozanov</a:t>
            </a:r>
            <a:r>
              <a:rPr lang="es-CR" b="1" dirty="0"/>
              <a:t> "</a:t>
            </a:r>
            <a:r>
              <a:rPr lang="es-CR" b="1" dirty="0" err="1"/>
              <a:t>suggestology</a:t>
            </a:r>
            <a:r>
              <a:rPr lang="es-CR" b="1" dirty="0"/>
              <a:t>”).</a:t>
            </a:r>
          </a:p>
        </p:txBody>
      </p:sp>
      <p:sp>
        <p:nvSpPr>
          <p:cNvPr id="6" name="Title 1">
            <a:extLst>
              <a:ext uri="{FF2B5EF4-FFF2-40B4-BE49-F238E27FC236}">
                <a16:creationId xmlns:a16="http://schemas.microsoft.com/office/drawing/2014/main" id="{4536AC3D-C582-4EFA-A981-5D7EEA763597}"/>
              </a:ext>
            </a:extLst>
          </p:cNvPr>
          <p:cNvSpPr>
            <a:spLocks noGrp="1"/>
          </p:cNvSpPr>
          <p:nvPr>
            <p:ph type="title"/>
          </p:nvPr>
        </p:nvSpPr>
        <p:spPr>
          <a:xfrm>
            <a:off x="430307" y="365126"/>
            <a:ext cx="8278008" cy="855867"/>
          </a:xfrm>
          <a:solidFill>
            <a:srgbClr val="002060"/>
          </a:solidFill>
        </p:spPr>
        <p:txBody>
          <a:bodyPr>
            <a:noAutofit/>
          </a:bodyPr>
          <a:lstStyle/>
          <a:p>
            <a:pPr algn="ctr"/>
            <a:r>
              <a:rPr lang="es-CR" sz="3200" b="1" dirty="0">
                <a:solidFill>
                  <a:srgbClr val="FFFF00"/>
                </a:solidFill>
              </a:rPr>
              <a:t>LA PERSONALIZACIÓN DE LA OFERTA EDUCATIVA</a:t>
            </a:r>
            <a:endParaRPr lang="es-CR" sz="4000" dirty="0">
              <a:solidFill>
                <a:srgbClr val="FFFF00"/>
              </a:solidFill>
            </a:endParaRPr>
          </a:p>
        </p:txBody>
      </p:sp>
    </p:spTree>
    <p:extLst>
      <p:ext uri="{BB962C8B-B14F-4D97-AF65-F5344CB8AC3E}">
        <p14:creationId xmlns:p14="http://schemas.microsoft.com/office/powerpoint/2010/main" val="3322973909"/>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42"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out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1081778"/>
          </a:xfrm>
          <a:solidFill>
            <a:srgbClr val="002060"/>
          </a:solidFill>
        </p:spPr>
        <p:txBody>
          <a:bodyPr>
            <a:noAutofit/>
          </a:bodyPr>
          <a:lstStyle/>
          <a:p>
            <a:pPr algn="ctr"/>
            <a:r>
              <a:rPr lang="es-CR" sz="3200" b="1" dirty="0">
                <a:solidFill>
                  <a:srgbClr val="FFFF00"/>
                </a:solidFill>
              </a:rPr>
              <a:t>CARACTERÍSTICAS ESPECÍFICAS DE LA ENSEÑANZA INDIVIDUALIZADA COLABORATIVA</a:t>
            </a:r>
            <a:endParaRPr lang="es-CR" sz="3200" dirty="0"/>
          </a:p>
        </p:txBody>
      </p:sp>
      <p:sp>
        <p:nvSpPr>
          <p:cNvPr id="3" name="Content Placeholder 2"/>
          <p:cNvSpPr>
            <a:spLocks noGrp="1"/>
          </p:cNvSpPr>
          <p:nvPr>
            <p:ph idx="1"/>
          </p:nvPr>
        </p:nvSpPr>
        <p:spPr>
          <a:xfrm>
            <a:off x="365088" y="1755699"/>
            <a:ext cx="8386258" cy="4737173"/>
          </a:xfrm>
        </p:spPr>
        <p:txBody>
          <a:bodyPr>
            <a:normAutofit lnSpcReduction="10000"/>
          </a:bodyPr>
          <a:lstStyle/>
          <a:p>
            <a:pPr lvl="0" algn="just"/>
            <a:r>
              <a:rPr lang="es-CR" sz="2400" b="1" dirty="0"/>
              <a:t>El alumno puede avanzar a su propio ritmo, en ese sentido fomenta la enseñanza no graduada, pero sí guiada.</a:t>
            </a:r>
          </a:p>
          <a:p>
            <a:pPr lvl="0" algn="just"/>
            <a:r>
              <a:rPr lang="es-CR" sz="2400" b="1" dirty="0"/>
              <a:t>Se actualiza en sus contenidos permanentemente, especialmente en el avance de las ciencias, tecnología, medio ambiente y contexto social (no al </a:t>
            </a:r>
            <a:r>
              <a:rPr lang="es-CR" sz="2400" b="1" dirty="0" err="1"/>
              <a:t>curriculum</a:t>
            </a:r>
            <a:r>
              <a:rPr lang="es-CR" sz="2400" b="1" dirty="0"/>
              <a:t> rígido).</a:t>
            </a:r>
          </a:p>
          <a:p>
            <a:pPr lvl="0" algn="just"/>
            <a:r>
              <a:rPr lang="es-CR" sz="2400" b="1" dirty="0"/>
              <a:t>Presenta al alumno (y por ende a su Tutor/profesor) diversas opciones de contenidos organizados como abanicos de opciones en los cuales -con base en el historial del estudiante actualizado permanentemente en una interactiva base de datos inteligente - le presenta las opciones de contenidos y de abordajes metodológicos en respuesta a sus tipo de inteligencia, según cada enfoque temático (ello mediante el uso de aplicaciones de inteligencia artificial para analizar datos de los estudiantes y ofertarles propuestas cognitivas personalizadas).</a:t>
            </a:r>
          </a:p>
          <a:p>
            <a:pPr algn="just"/>
            <a:endParaRPr lang="es-CR" sz="2400" dirty="0"/>
          </a:p>
        </p:txBody>
      </p:sp>
    </p:spTree>
    <p:extLst>
      <p:ext uri="{BB962C8B-B14F-4D97-AF65-F5344CB8AC3E}">
        <p14:creationId xmlns:p14="http://schemas.microsoft.com/office/powerpoint/2010/main" val="3163329693"/>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subTnLst>
                                    <p:animClr clrSpc="rgb" dir="cw">
                                      <p:cBhvr override="childStyle">
                                        <p:cTn dur="1" fill="hold" display="0" masterRel="nextClick" afterEffect="1"/>
                                        <p:tgtEl>
                                          <p:spTgt spid="3">
                                            <p:txEl>
                                              <p:pRg st="0" end="0"/>
                                            </p:txEl>
                                          </p:spTgt>
                                        </p:tgtEl>
                                        <p:attrNameLst>
                                          <p:attrName>ppt_c</p:attrName>
                                        </p:attrNameLst>
                                      </p:cBhvr>
                                      <p:to>
                                        <a:srgbClr val="99CCFF"/>
                                      </p:to>
                                    </p:animClr>
                                  </p:subTnLst>
                                </p:cTn>
                              </p:par>
                            </p:childTnLst>
                          </p:cTn>
                        </p:par>
                      </p:childTnLst>
                    </p:cTn>
                  </p:par>
                  <p:par>
                    <p:cTn id="10" fill="hold">
                      <p:stCondLst>
                        <p:cond delay="indefinite"/>
                      </p:stCondLst>
                      <p:childTnLst>
                        <p:par>
                          <p:cTn id="11" fill="hold">
                            <p:stCondLst>
                              <p:cond delay="0"/>
                            </p:stCondLst>
                            <p:childTnLst>
                              <p:par>
                                <p:cTn id="12" presetID="47"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subTnLst>
                                    <p:animClr clrSpc="rgb" dir="cw">
                                      <p:cBhvr override="childStyle">
                                        <p:cTn dur="1" fill="hold" display="0" masterRel="nextClick" afterEffect="1"/>
                                        <p:tgtEl>
                                          <p:spTgt spid="3">
                                            <p:txEl>
                                              <p:pRg st="1" end="1"/>
                                            </p:txEl>
                                          </p:spTgt>
                                        </p:tgtEl>
                                        <p:attrNameLst>
                                          <p:attrName>ppt_c</p:attrName>
                                        </p:attrNameLst>
                                      </p:cBhvr>
                                      <p:to>
                                        <a:srgbClr val="99CCFF"/>
                                      </p:to>
                                    </p:animClr>
                                  </p:subTnLst>
                                </p:cTn>
                              </p:par>
                            </p:childTnLst>
                          </p:cTn>
                        </p:par>
                      </p:childTnLst>
                    </p:cTn>
                  </p:par>
                  <p:par>
                    <p:cTn id="17" fill="hold">
                      <p:stCondLst>
                        <p:cond delay="indefinite"/>
                      </p:stCondLst>
                      <p:childTnLst>
                        <p:par>
                          <p:cTn id="18" fill="hold">
                            <p:stCondLst>
                              <p:cond delay="0"/>
                            </p:stCondLst>
                            <p:childTnLst>
                              <p:par>
                                <p:cTn id="19" presetID="47"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95C12-8E71-4629-AC37-8767823FF857}"/>
              </a:ext>
            </a:extLst>
          </p:cNvPr>
          <p:cNvSpPr>
            <a:spLocks noGrp="1"/>
          </p:cNvSpPr>
          <p:nvPr>
            <p:ph type="title"/>
          </p:nvPr>
        </p:nvSpPr>
        <p:spPr>
          <a:xfrm>
            <a:off x="628650" y="365127"/>
            <a:ext cx="7886700" cy="867326"/>
          </a:xfrm>
          <a:solidFill>
            <a:srgbClr val="002060"/>
          </a:solidFill>
        </p:spPr>
        <p:txBody>
          <a:bodyPr>
            <a:normAutofit/>
          </a:bodyPr>
          <a:lstStyle/>
          <a:p>
            <a:r>
              <a:rPr lang="es-CR" sz="3600" b="1" dirty="0">
                <a:solidFill>
                  <a:srgbClr val="FFC000"/>
                </a:solidFill>
              </a:rPr>
              <a:t>LA PANDEMIA COVID 19 EN AÑO 2020 </a:t>
            </a:r>
            <a:endParaRPr lang="es-CR" sz="3600" dirty="0"/>
          </a:p>
        </p:txBody>
      </p:sp>
      <p:sp>
        <p:nvSpPr>
          <p:cNvPr id="3" name="Content Placeholder 2">
            <a:extLst>
              <a:ext uri="{FF2B5EF4-FFF2-40B4-BE49-F238E27FC236}">
                <a16:creationId xmlns:a16="http://schemas.microsoft.com/office/drawing/2014/main" id="{D18AD94B-E14F-4DCD-9ACF-DC0CA31D4600}"/>
              </a:ext>
            </a:extLst>
          </p:cNvPr>
          <p:cNvSpPr>
            <a:spLocks noGrp="1"/>
          </p:cNvSpPr>
          <p:nvPr>
            <p:ph idx="1"/>
          </p:nvPr>
        </p:nvSpPr>
        <p:spPr>
          <a:xfrm>
            <a:off x="628650" y="1577009"/>
            <a:ext cx="7886700" cy="4915864"/>
          </a:xfrm>
          <a:solidFill>
            <a:schemeClr val="bg1"/>
          </a:solidFill>
        </p:spPr>
        <p:txBody>
          <a:bodyPr>
            <a:normAutofit fontScale="25000" lnSpcReduction="20000"/>
          </a:bodyPr>
          <a:lstStyle/>
          <a:p>
            <a:pPr marL="0" indent="0" algn="just">
              <a:lnSpc>
                <a:spcPct val="107000"/>
              </a:lnSpc>
              <a:spcAft>
                <a:spcPts val="600"/>
              </a:spcAft>
              <a:buNone/>
            </a:pPr>
            <a:r>
              <a:rPr lang="es-CR" sz="88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Lorenzo Guadamuz Sandoval ha escrito varios artículos y documentos con motivo de la Pandemia en el año 2020. Entre ellos: </a:t>
            </a:r>
          </a:p>
          <a:p>
            <a:pPr marL="0" indent="0" algn="just">
              <a:lnSpc>
                <a:spcPct val="107000"/>
              </a:lnSpc>
              <a:spcAft>
                <a:spcPts val="600"/>
              </a:spcAft>
              <a:buNone/>
            </a:pPr>
            <a:r>
              <a:rPr lang="es-CR" sz="88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1- IMPROVISA….IMPROVISADOR…. Lunes 6  de abril 2020</a:t>
            </a:r>
            <a:endParaRPr lang="es-CR" sz="88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spcBef>
                <a:spcPts val="338"/>
              </a:spcBef>
              <a:spcAft>
                <a:spcPts val="338"/>
              </a:spcAft>
              <a:buNone/>
            </a:pPr>
            <a:r>
              <a:rPr lang="es-CR" sz="8800" b="1" dirty="0">
                <a:solidFill>
                  <a:srgbClr val="FF0000"/>
                </a:solidFill>
                <a:effectLst/>
                <a:latin typeface="Times New Roman" panose="02020603050405020304" pitchFamily="18" charset="0"/>
                <a:ea typeface="Times New Roman" panose="02020603050405020304" pitchFamily="18" charset="0"/>
              </a:rPr>
              <a:t>2- UN CONSEJO PUBLICO A LAS AUTORIDADES DEL MEP. - UN PERIÓDICO ESTUDIANTIL EN EPOCA DE CONTINGENCIA.</a:t>
            </a:r>
          </a:p>
          <a:p>
            <a:pPr marL="0" indent="0">
              <a:spcBef>
                <a:spcPts val="338"/>
              </a:spcBef>
              <a:spcAft>
                <a:spcPts val="338"/>
              </a:spcAft>
              <a:buNone/>
            </a:pPr>
            <a:r>
              <a:rPr lang="es-CR" sz="8800" b="1" dirty="0">
                <a:solidFill>
                  <a:srgbClr val="0070C0"/>
                </a:solidFill>
                <a:effectLst/>
                <a:latin typeface="Times New Roman" panose="02020603050405020304" pitchFamily="18" charset="0"/>
                <a:ea typeface="Times New Roman" panose="02020603050405020304" pitchFamily="18" charset="0"/>
              </a:rPr>
              <a:t>Algo Práctico, Rápido y de Alcance Nacional para la Educación Pública : En menos de una Semana se podría poner material de Calidad en manos de Profesores y Estudiantes. Sábado 18 de Abril 2020 </a:t>
            </a:r>
          </a:p>
          <a:p>
            <a:pPr marL="0" indent="0">
              <a:spcBef>
                <a:spcPts val="338"/>
              </a:spcBef>
              <a:spcAft>
                <a:spcPts val="338"/>
              </a:spcAft>
              <a:buNone/>
            </a:pPr>
            <a:endParaRPr lang="es-CR" sz="8800" b="1" dirty="0">
              <a:solidFill>
                <a:srgbClr val="002060"/>
              </a:solidFill>
              <a:effectLst/>
              <a:latin typeface="Times New Roman" panose="02020603050405020304" pitchFamily="18" charset="0"/>
              <a:ea typeface="Times New Roman" panose="02020603050405020304" pitchFamily="18" charset="0"/>
            </a:endParaRPr>
          </a:p>
          <a:p>
            <a:pPr marL="0" indent="0">
              <a:spcBef>
                <a:spcPts val="338"/>
              </a:spcBef>
              <a:spcAft>
                <a:spcPts val="338"/>
              </a:spcAft>
              <a:buNone/>
            </a:pPr>
            <a:r>
              <a:rPr lang="es-CR" sz="8800" b="1" dirty="0">
                <a:solidFill>
                  <a:srgbClr val="002060"/>
                </a:solidFill>
                <a:latin typeface="Times New Roman" panose="02020603050405020304" pitchFamily="18" charset="0"/>
                <a:ea typeface="Times New Roman" panose="02020603050405020304" pitchFamily="18" charset="0"/>
              </a:rPr>
              <a:t>3</a:t>
            </a:r>
            <a:r>
              <a:rPr lang="es-CR" sz="8800" b="1" dirty="0">
                <a:solidFill>
                  <a:srgbClr val="002060"/>
                </a:solidFill>
                <a:effectLst/>
                <a:latin typeface="Times New Roman" panose="02020603050405020304" pitchFamily="18" charset="0"/>
                <a:ea typeface="Times New Roman" panose="02020603050405020304" pitchFamily="18" charset="0"/>
              </a:rPr>
              <a:t>- UN PERIÓDICO ESTUDIANTIL PARA LA  EPOCA DE CORONAVIRUS. COMPLEMENTADO  CON LA RADIO Y TELEVISIÓN EDUCATIVA. Martes 21 de abril 2020.</a:t>
            </a:r>
          </a:p>
          <a:p>
            <a:pPr>
              <a:spcBef>
                <a:spcPts val="338"/>
              </a:spcBef>
              <a:spcAft>
                <a:spcPts val="338"/>
              </a:spcAft>
            </a:pPr>
            <a:br>
              <a:rPr lang="es-CR" sz="8800" b="1" dirty="0">
                <a:solidFill>
                  <a:srgbClr val="002060"/>
                </a:solidFill>
                <a:effectLst/>
                <a:latin typeface="Times New Roman" panose="02020603050405020304" pitchFamily="18" charset="0"/>
                <a:ea typeface="Times New Roman" panose="02020603050405020304" pitchFamily="18" charset="0"/>
              </a:rPr>
            </a:br>
            <a:endParaRPr lang="es-CR" sz="8800" dirty="0">
              <a:solidFill>
                <a:srgbClr val="002060"/>
              </a:solidFill>
              <a:effectLst/>
              <a:latin typeface="Times New Roman" panose="02020603050405020304" pitchFamily="18" charset="0"/>
              <a:ea typeface="Times New Roman" panose="02020603050405020304" pitchFamily="18" charset="0"/>
            </a:endParaRPr>
          </a:p>
          <a:p>
            <a:endParaRPr lang="es-CR" dirty="0"/>
          </a:p>
        </p:txBody>
      </p:sp>
    </p:spTree>
    <p:extLst>
      <p:ext uri="{BB962C8B-B14F-4D97-AF65-F5344CB8AC3E}">
        <p14:creationId xmlns:p14="http://schemas.microsoft.com/office/powerpoint/2010/main" val="1182544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7275" y="1643270"/>
            <a:ext cx="8401723" cy="4996069"/>
          </a:xfrm>
        </p:spPr>
        <p:txBody>
          <a:bodyPr>
            <a:normAutofit fontScale="70000" lnSpcReduction="20000"/>
          </a:bodyPr>
          <a:lstStyle/>
          <a:p>
            <a:pPr algn="just">
              <a:lnSpc>
                <a:spcPct val="110000"/>
              </a:lnSpc>
            </a:pPr>
            <a:r>
              <a:rPr lang="es-CR" b="1" dirty="0"/>
              <a:t>Los contenidos no son lineales en su secuencia, pueden ser organizados o presentados en forma lógica (no cronológica) pudiendo el estudiante saltar de un contenido a otro, comenzar no necesariamente por el principio y en secuencia rígida. </a:t>
            </a:r>
          </a:p>
          <a:p>
            <a:pPr algn="just">
              <a:lnSpc>
                <a:spcPct val="110000"/>
              </a:lnSpc>
            </a:pPr>
            <a:r>
              <a:rPr lang="es-CR" b="1" dirty="0">
                <a:solidFill>
                  <a:srgbClr val="FFFF00"/>
                </a:solidFill>
              </a:rPr>
              <a:t>Presenta opciones de trabajo en equipo (físico o virtual) en respuesta a búsqueda de conocimiento colectivo, y la pedagogía colaborativa, utilizando entre otros la metodología de investigación/acción y la metodología de Proyectos.</a:t>
            </a:r>
          </a:p>
          <a:p>
            <a:pPr algn="just">
              <a:lnSpc>
                <a:spcPct val="110000"/>
              </a:lnSpc>
            </a:pPr>
            <a:r>
              <a:rPr lang="es-CR" b="1" dirty="0"/>
              <a:t>Los docentes, tutores y auxiliares siempre serán apoyo clave en el desarrollo del estudiante, quien contará con un soporte pedagógico continuo, inmediato, personalizado (no más grupos numerosos de estudiantes). </a:t>
            </a:r>
          </a:p>
          <a:p>
            <a:pPr algn="just">
              <a:lnSpc>
                <a:spcPct val="110000"/>
              </a:lnSpc>
            </a:pPr>
            <a:r>
              <a:rPr lang="es-CR" b="1" dirty="0">
                <a:solidFill>
                  <a:srgbClr val="FFFF00"/>
                </a:solidFill>
              </a:rPr>
              <a:t>Permite el trabajo de una educación colaborativa, tanto de pares de docentes trabajando en similares circunstancias, o de equipos especializados de asesores metodológicos, de contenidos o de materiales. </a:t>
            </a:r>
          </a:p>
          <a:p>
            <a:pPr algn="just"/>
            <a:endParaRPr lang="es-CR" dirty="0"/>
          </a:p>
        </p:txBody>
      </p:sp>
      <p:sp>
        <p:nvSpPr>
          <p:cNvPr id="6" name="Title 1">
            <a:extLst>
              <a:ext uri="{FF2B5EF4-FFF2-40B4-BE49-F238E27FC236}">
                <a16:creationId xmlns:a16="http://schemas.microsoft.com/office/drawing/2014/main" id="{6898ECA5-8677-400F-9D25-A1B18833A6EF}"/>
              </a:ext>
            </a:extLst>
          </p:cNvPr>
          <p:cNvSpPr>
            <a:spLocks noGrp="1"/>
          </p:cNvSpPr>
          <p:nvPr>
            <p:ph type="title"/>
          </p:nvPr>
        </p:nvSpPr>
        <p:spPr>
          <a:xfrm>
            <a:off x="628650" y="365127"/>
            <a:ext cx="7886700" cy="1081778"/>
          </a:xfrm>
          <a:solidFill>
            <a:srgbClr val="002060"/>
          </a:solidFill>
        </p:spPr>
        <p:txBody>
          <a:bodyPr>
            <a:noAutofit/>
          </a:bodyPr>
          <a:lstStyle/>
          <a:p>
            <a:pPr algn="ctr"/>
            <a:r>
              <a:rPr lang="es-CR" sz="3200" b="1" dirty="0">
                <a:solidFill>
                  <a:srgbClr val="FFFF00"/>
                </a:solidFill>
              </a:rPr>
              <a:t>CARACTERÍSTICAS ESPECÍFICAS DE LA ENSEÑANZA INDIVIDUALIZADA COLABORATIVA</a:t>
            </a:r>
            <a:endParaRPr lang="es-CR" sz="3200" dirty="0"/>
          </a:p>
        </p:txBody>
      </p:sp>
    </p:spTree>
    <p:extLst>
      <p:ext uri="{BB962C8B-B14F-4D97-AF65-F5344CB8AC3E}">
        <p14:creationId xmlns:p14="http://schemas.microsoft.com/office/powerpoint/2010/main" val="393740494"/>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99CCFF"/>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rgbClr val="99CCFF"/>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2" end="2"/>
                                            </p:txEl>
                                          </p:spTgt>
                                        </p:tgtEl>
                                        <p:attrNameLst>
                                          <p:attrName>ppt_c</p:attrName>
                                        </p:attrNameLst>
                                      </p:cBhvr>
                                      <p:to>
                                        <a:srgbClr val="99CCFF"/>
                                      </p:to>
                                    </p:animClr>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8791" y="1825625"/>
            <a:ext cx="8304903" cy="4469158"/>
          </a:xfrm>
        </p:spPr>
        <p:txBody>
          <a:bodyPr>
            <a:noAutofit/>
          </a:bodyPr>
          <a:lstStyle/>
          <a:p>
            <a:pPr lvl="0" algn="just"/>
            <a:r>
              <a:rPr lang="es-CR" b="1" dirty="0"/>
              <a:t>La evaluación es individualizada y fomenta la auto-evaluación de los auto-aprendizajes. </a:t>
            </a:r>
          </a:p>
          <a:p>
            <a:pPr lvl="0" algn="just"/>
            <a:r>
              <a:rPr lang="es-CR" b="1" dirty="0">
                <a:solidFill>
                  <a:srgbClr val="FFFF00"/>
                </a:solidFill>
              </a:rPr>
              <a:t>La educación adquiere característica de educación permanente, a lo largo de toda la vida, es </a:t>
            </a:r>
            <a:r>
              <a:rPr lang="es-CR" b="1" dirty="0" err="1">
                <a:solidFill>
                  <a:srgbClr val="FFFF00"/>
                </a:solidFill>
              </a:rPr>
              <a:t>contínua</a:t>
            </a:r>
            <a:r>
              <a:rPr lang="es-CR" b="1" dirty="0">
                <a:solidFill>
                  <a:srgbClr val="FFFF00"/>
                </a:solidFill>
              </a:rPr>
              <a:t>, siempre actualizándose, siempre re-aprendiendo.</a:t>
            </a:r>
          </a:p>
          <a:p>
            <a:pPr lvl="0" algn="just"/>
            <a:r>
              <a:rPr lang="es-CR" b="1" dirty="0"/>
              <a:t>El aprendizaje será </a:t>
            </a:r>
            <a:r>
              <a:rPr lang="es-CR" b="1" dirty="0" err="1"/>
              <a:t>obicuo</a:t>
            </a:r>
            <a:r>
              <a:rPr lang="es-CR" b="1" dirty="0"/>
              <a:t>, en todo tiempo, en todo lugar. Todo espacio es potencialmente un espacio educativo. </a:t>
            </a:r>
          </a:p>
          <a:p>
            <a:pPr lvl="0" algn="just"/>
            <a:r>
              <a:rPr lang="es-CR" b="1" dirty="0">
                <a:solidFill>
                  <a:srgbClr val="FFFF00"/>
                </a:solidFill>
              </a:rPr>
              <a:t>Se intensificará el uso de los aparatos móviles (m-</a:t>
            </a:r>
            <a:r>
              <a:rPr lang="es-CR" b="1" dirty="0" err="1">
                <a:solidFill>
                  <a:srgbClr val="FFFF00"/>
                </a:solidFill>
              </a:rPr>
              <a:t>learning</a:t>
            </a:r>
            <a:r>
              <a:rPr lang="es-CR" b="1" dirty="0">
                <a:solidFill>
                  <a:srgbClr val="FFFF00"/>
                </a:solidFill>
              </a:rPr>
              <a:t>; e-</a:t>
            </a:r>
            <a:r>
              <a:rPr lang="es-CR" b="1" dirty="0" err="1">
                <a:solidFill>
                  <a:srgbClr val="FFFF00"/>
                </a:solidFill>
              </a:rPr>
              <a:t>mobil</a:t>
            </a:r>
            <a:r>
              <a:rPr lang="es-CR" b="1" dirty="0">
                <a:solidFill>
                  <a:srgbClr val="FFFF00"/>
                </a:solidFill>
              </a:rPr>
              <a:t>) incluyendo la </a:t>
            </a:r>
            <a:r>
              <a:rPr lang="es-CR" b="1" dirty="0" err="1">
                <a:solidFill>
                  <a:srgbClr val="FFFF00"/>
                </a:solidFill>
              </a:rPr>
              <a:t>hologramía</a:t>
            </a:r>
            <a:r>
              <a:rPr lang="es-CR" b="1" dirty="0">
                <a:solidFill>
                  <a:srgbClr val="FFFF00"/>
                </a:solidFill>
              </a:rPr>
              <a:t> digital.</a:t>
            </a:r>
          </a:p>
        </p:txBody>
      </p:sp>
      <p:sp>
        <p:nvSpPr>
          <p:cNvPr id="6" name="Title 1">
            <a:extLst>
              <a:ext uri="{FF2B5EF4-FFF2-40B4-BE49-F238E27FC236}">
                <a16:creationId xmlns:a16="http://schemas.microsoft.com/office/drawing/2014/main" id="{4C95501D-0540-487F-BB57-4396E52A3FF3}"/>
              </a:ext>
            </a:extLst>
          </p:cNvPr>
          <p:cNvSpPr>
            <a:spLocks noGrp="1"/>
          </p:cNvSpPr>
          <p:nvPr>
            <p:ph type="title"/>
          </p:nvPr>
        </p:nvSpPr>
        <p:spPr>
          <a:xfrm>
            <a:off x="628650" y="365127"/>
            <a:ext cx="7886700" cy="1081778"/>
          </a:xfrm>
          <a:solidFill>
            <a:srgbClr val="002060"/>
          </a:solidFill>
        </p:spPr>
        <p:txBody>
          <a:bodyPr>
            <a:noAutofit/>
          </a:bodyPr>
          <a:lstStyle/>
          <a:p>
            <a:pPr algn="ctr"/>
            <a:r>
              <a:rPr lang="es-CR" sz="3200" b="1" dirty="0">
                <a:solidFill>
                  <a:srgbClr val="FFFF00"/>
                </a:solidFill>
              </a:rPr>
              <a:t>CARACTERÍSTICAS ESPECÍFICAS DE LA ENSEÑANZA INDIVIDUALIZADA COLABORATIVA</a:t>
            </a:r>
            <a:endParaRPr lang="es-CR" sz="3200" dirty="0"/>
          </a:p>
        </p:txBody>
      </p:sp>
    </p:spTree>
    <p:extLst>
      <p:ext uri="{BB962C8B-B14F-4D97-AF65-F5344CB8AC3E}">
        <p14:creationId xmlns:p14="http://schemas.microsoft.com/office/powerpoint/2010/main" val="3755900288"/>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5"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vertical)">
                                      <p:cBhvr>
                                        <p:cTn id="7" dur="500"/>
                                        <p:tgtEl>
                                          <p:spTgt spid="3">
                                            <p:txEl>
                                              <p:pRg st="0" end="0"/>
                                            </p:txEl>
                                          </p:spTgt>
                                        </p:tgtEl>
                                      </p:cBhvr>
                                    </p:animEffect>
                                  </p:childTnLst>
                                  <p:subTnLst>
                                    <p:animClr clrSpc="rgb" dir="cw">
                                      <p:cBhvr override="childStyle">
                                        <p:cTn dur="1" fill="hold" display="0" masterRel="nextClick" afterEffect="1"/>
                                        <p:tgtEl>
                                          <p:spTgt spid="3">
                                            <p:txEl>
                                              <p:pRg st="0" end="0"/>
                                            </p:txEl>
                                          </p:spTgt>
                                        </p:tgtEl>
                                        <p:attrNameLst>
                                          <p:attrName>ppt_c</p:attrName>
                                        </p:attrNameLst>
                                      </p:cBhvr>
                                      <p:to>
                                        <a:srgbClr val="99CCFF"/>
                                      </p:to>
                                    </p:animClr>
                                  </p:subTnLst>
                                </p:cTn>
                              </p:par>
                            </p:childTnLst>
                          </p:cTn>
                        </p:par>
                      </p:childTnLst>
                    </p:cTn>
                  </p:par>
                  <p:par>
                    <p:cTn id="8" fill="hold">
                      <p:stCondLst>
                        <p:cond delay="indefinite"/>
                      </p:stCondLst>
                      <p:childTnLst>
                        <p:par>
                          <p:cTn id="9" fill="hold">
                            <p:stCondLst>
                              <p:cond delay="0"/>
                            </p:stCondLst>
                            <p:childTnLst>
                              <p:par>
                                <p:cTn id="10" presetID="14" presetClass="entr" presetSubtype="5"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vertical)">
                                      <p:cBhvr>
                                        <p:cTn id="12" dur="500"/>
                                        <p:tgtEl>
                                          <p:spTgt spid="3">
                                            <p:txEl>
                                              <p:pRg st="1" end="1"/>
                                            </p:txEl>
                                          </p:spTgt>
                                        </p:tgtEl>
                                      </p:cBhvr>
                                    </p:animEffect>
                                  </p:childTnLst>
                                  <p:subTnLst>
                                    <p:animClr clrSpc="rgb" dir="cw">
                                      <p:cBhvr override="childStyle">
                                        <p:cTn dur="1" fill="hold" display="0" masterRel="nextClick" afterEffect="1"/>
                                        <p:tgtEl>
                                          <p:spTgt spid="3">
                                            <p:txEl>
                                              <p:pRg st="1" end="1"/>
                                            </p:txEl>
                                          </p:spTgt>
                                        </p:tgtEl>
                                        <p:attrNameLst>
                                          <p:attrName>ppt_c</p:attrName>
                                        </p:attrNameLst>
                                      </p:cBhvr>
                                      <p:to>
                                        <a:srgbClr val="99CCFF"/>
                                      </p:to>
                                    </p:animClr>
                                  </p:subTnLst>
                                </p:cTn>
                              </p:par>
                            </p:childTnLst>
                          </p:cTn>
                        </p:par>
                      </p:childTnLst>
                    </p:cTn>
                  </p:par>
                  <p:par>
                    <p:cTn id="13" fill="hold">
                      <p:stCondLst>
                        <p:cond delay="indefinite"/>
                      </p:stCondLst>
                      <p:childTnLst>
                        <p:par>
                          <p:cTn id="14" fill="hold">
                            <p:stCondLst>
                              <p:cond delay="0"/>
                            </p:stCondLst>
                            <p:childTnLst>
                              <p:par>
                                <p:cTn id="15" presetID="14" presetClass="entr" presetSubtype="5"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randombar(vertical)">
                                      <p:cBhvr>
                                        <p:cTn id="17" dur="500"/>
                                        <p:tgtEl>
                                          <p:spTgt spid="3">
                                            <p:txEl>
                                              <p:pRg st="2" end="2"/>
                                            </p:txEl>
                                          </p:spTgt>
                                        </p:tgtEl>
                                      </p:cBhvr>
                                    </p:animEffect>
                                  </p:childTnLst>
                                  <p:subTnLst>
                                    <p:animClr clrSpc="rgb" dir="cw">
                                      <p:cBhvr override="childStyle">
                                        <p:cTn dur="1" fill="hold" display="0" masterRel="nextClick" afterEffect="1"/>
                                        <p:tgtEl>
                                          <p:spTgt spid="3">
                                            <p:txEl>
                                              <p:pRg st="2" end="2"/>
                                            </p:txEl>
                                          </p:spTgt>
                                        </p:tgtEl>
                                        <p:attrNameLst>
                                          <p:attrName>ppt_c</p:attrName>
                                        </p:attrNameLst>
                                      </p:cBhvr>
                                      <p:to>
                                        <a:srgbClr val="99CCFF"/>
                                      </p:to>
                                    </p:animClr>
                                  </p:subTnLst>
                                </p:cTn>
                              </p:par>
                            </p:childTnLst>
                          </p:cTn>
                        </p:par>
                      </p:childTnLst>
                    </p:cTn>
                  </p:par>
                  <p:par>
                    <p:cTn id="18" fill="hold">
                      <p:stCondLst>
                        <p:cond delay="indefinite"/>
                      </p:stCondLst>
                      <p:childTnLst>
                        <p:par>
                          <p:cTn id="19" fill="hold">
                            <p:stCondLst>
                              <p:cond delay="0"/>
                            </p:stCondLst>
                            <p:childTnLst>
                              <p:par>
                                <p:cTn id="20" presetID="14" presetClass="entr" presetSubtype="5"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randombar(vertic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4019" y="252171"/>
            <a:ext cx="7961331" cy="1325563"/>
          </a:xfrm>
          <a:solidFill>
            <a:srgbClr val="002060"/>
          </a:solidFill>
        </p:spPr>
        <p:txBody>
          <a:bodyPr>
            <a:normAutofit/>
          </a:bodyPr>
          <a:lstStyle/>
          <a:p>
            <a:pPr algn="ctr"/>
            <a:r>
              <a:rPr lang="es-ES" b="1" dirty="0">
                <a:solidFill>
                  <a:srgbClr val="FFFF00"/>
                </a:solidFill>
              </a:rPr>
              <a:t>INDISPENSABLE UNA REFORMA CURRICULAR DE FONDO</a:t>
            </a:r>
            <a:endParaRPr lang="es-CR" dirty="0"/>
          </a:p>
        </p:txBody>
      </p:sp>
      <p:sp>
        <p:nvSpPr>
          <p:cNvPr id="3" name="Content Placeholder 2"/>
          <p:cNvSpPr>
            <a:spLocks noGrp="1"/>
          </p:cNvSpPr>
          <p:nvPr>
            <p:ph idx="1"/>
          </p:nvPr>
        </p:nvSpPr>
        <p:spPr>
          <a:xfrm>
            <a:off x="311971" y="1825624"/>
            <a:ext cx="8380207" cy="4879975"/>
          </a:xfrm>
        </p:spPr>
        <p:txBody>
          <a:bodyPr>
            <a:normAutofit fontScale="85000" lnSpcReduction="10000"/>
          </a:bodyPr>
          <a:lstStyle/>
          <a:p>
            <a:pPr algn="just">
              <a:lnSpc>
                <a:spcPct val="100000"/>
              </a:lnSpc>
            </a:pPr>
            <a:r>
              <a:rPr lang="es-ES" b="1" dirty="0"/>
              <a:t>La educación pública del futuro deberá sufrir revolucionarios cambios curriculares; deberán eliminarse asignaturas y contenidos que hoy no tienen razón de ser, deberán de concentrarse los Contenidos en 5 a 8 áreas cognitivas integrales, correlacionadas. El nuevo </a:t>
            </a:r>
            <a:r>
              <a:rPr lang="es-ES" b="1" dirty="0" err="1"/>
              <a:t>curriculum</a:t>
            </a:r>
            <a:r>
              <a:rPr lang="es-ES" b="1" dirty="0"/>
              <a:t> deberá incorporar la enseñanza de habilidades blandas, aprender a controlar las emociones, técnicas de respiración, técnicas en general de “mindfulness”.</a:t>
            </a:r>
          </a:p>
          <a:p>
            <a:pPr algn="just">
              <a:lnSpc>
                <a:spcPct val="100000"/>
              </a:lnSpc>
            </a:pPr>
            <a:r>
              <a:rPr lang="es-ES" b="1" dirty="0">
                <a:solidFill>
                  <a:srgbClr val="FFFF00"/>
                </a:solidFill>
              </a:rPr>
              <a:t> La metodología deberá cambiar a un trabajo individualizado y de trabajo en grupos de 3 a 5 estudiantes, en el marco de un aprendizaje colaborativo, distribuido, donde el profesor y ciertos estudiantes actuarán como facilitadores.</a:t>
            </a:r>
          </a:p>
          <a:p>
            <a:pPr algn="just">
              <a:lnSpc>
                <a:spcPct val="100000"/>
              </a:lnSpc>
            </a:pPr>
            <a:r>
              <a:rPr lang="es-ES" b="1" dirty="0"/>
              <a:t> Serán docentes innovadores en la práctica de los aprendizajes.</a:t>
            </a:r>
            <a:endParaRPr lang="es-CR" b="1" dirty="0"/>
          </a:p>
        </p:txBody>
      </p:sp>
    </p:spTree>
    <p:extLst>
      <p:ext uri="{BB962C8B-B14F-4D97-AF65-F5344CB8AC3E}">
        <p14:creationId xmlns:p14="http://schemas.microsoft.com/office/powerpoint/2010/main" val="3617848773"/>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7" presetClass="entr" presetSubtype="0"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1821" y="1841762"/>
            <a:ext cx="8063529" cy="4351338"/>
          </a:xfrm>
        </p:spPr>
        <p:txBody>
          <a:bodyPr>
            <a:normAutofit fontScale="85000" lnSpcReduction="10000"/>
          </a:bodyPr>
          <a:lstStyle/>
          <a:p>
            <a:pPr algn="just"/>
            <a:r>
              <a:rPr lang="es-ES" b="1" dirty="0"/>
              <a:t>En la educación del futuro será clave el desarrollar la creatividad, el descubrimiento, desarrollar la lectura, desarrollar la solución de problemas, estimular la curiosidad innata en el niño, desarrollar la confianza en sí mismo y en sus potencialidades. Enseñar a pensar fuera de lo convencional. </a:t>
            </a:r>
          </a:p>
          <a:p>
            <a:pPr algn="just"/>
            <a:r>
              <a:rPr lang="es-ES" b="1" dirty="0">
                <a:solidFill>
                  <a:srgbClr val="FFFF00"/>
                </a:solidFill>
              </a:rPr>
              <a:t>No utilizar sólo la memoria para la evaluación, desarrollar la capacidad de análisis, de preguntar, de buscar las respuestas. Desarrollar siempre el pensamiento crítico, la capacidad de plantear problemas y de resolverlos, el deseo de siempre preguntar, descubrir. Para ello deberemos crear ambientes de aprendizaje, eliminar la violencia, el miedo en el aula, en la escuela, en los hogares, en las redes o en cualquier espacio virtual. </a:t>
            </a:r>
            <a:endParaRPr lang="es-CR" b="1" dirty="0">
              <a:solidFill>
                <a:srgbClr val="FFFF00"/>
              </a:solidFill>
            </a:endParaRPr>
          </a:p>
        </p:txBody>
      </p:sp>
      <p:sp>
        <p:nvSpPr>
          <p:cNvPr id="6" name="Title 1">
            <a:extLst>
              <a:ext uri="{FF2B5EF4-FFF2-40B4-BE49-F238E27FC236}">
                <a16:creationId xmlns:a16="http://schemas.microsoft.com/office/drawing/2014/main" id="{DA89CE8F-F852-42F7-B33A-C40F0834A305}"/>
              </a:ext>
            </a:extLst>
          </p:cNvPr>
          <p:cNvSpPr>
            <a:spLocks noGrp="1"/>
          </p:cNvSpPr>
          <p:nvPr>
            <p:ph type="title"/>
          </p:nvPr>
        </p:nvSpPr>
        <p:spPr>
          <a:xfrm>
            <a:off x="554019" y="252171"/>
            <a:ext cx="7961331" cy="1325563"/>
          </a:xfrm>
          <a:solidFill>
            <a:srgbClr val="002060"/>
          </a:solidFill>
        </p:spPr>
        <p:txBody>
          <a:bodyPr>
            <a:normAutofit/>
          </a:bodyPr>
          <a:lstStyle/>
          <a:p>
            <a:pPr algn="ctr"/>
            <a:r>
              <a:rPr lang="es-ES" b="1" dirty="0">
                <a:solidFill>
                  <a:srgbClr val="FFFF00"/>
                </a:solidFill>
              </a:rPr>
              <a:t>INDISPENSABLE UNA REFORMA CURRICULAR DE FONDO</a:t>
            </a:r>
            <a:endParaRPr lang="es-CR" dirty="0"/>
          </a:p>
        </p:txBody>
      </p:sp>
    </p:spTree>
    <p:extLst>
      <p:ext uri="{BB962C8B-B14F-4D97-AF65-F5344CB8AC3E}">
        <p14:creationId xmlns:p14="http://schemas.microsoft.com/office/powerpoint/2010/main" val="4106614766"/>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subTnLst>
                                    <p:animClr clrSpc="rgb" dir="cw">
                                      <p:cBhvr override="childStyle">
                                        <p:cTn dur="1" fill="hold" display="0" masterRel="nextClick" afterEffect="1"/>
                                        <p:tgtEl>
                                          <p:spTgt spid="3">
                                            <p:txEl>
                                              <p:pRg st="0" end="0"/>
                                            </p:txEl>
                                          </p:spTgt>
                                        </p:tgtEl>
                                        <p:attrNameLst>
                                          <p:attrName>ppt_c</p:attrName>
                                        </p:attrNameLst>
                                      </p:cBhvr>
                                      <p:to>
                                        <a:srgbClr val="99CCFF"/>
                                      </p:to>
                                    </p:animClr>
                                  </p:sub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5002" y="1825625"/>
            <a:ext cx="8321040" cy="4780204"/>
          </a:xfrm>
        </p:spPr>
        <p:txBody>
          <a:bodyPr>
            <a:normAutofit fontScale="92500" lnSpcReduction="20000"/>
          </a:bodyPr>
          <a:lstStyle/>
          <a:p>
            <a:pPr algn="just"/>
            <a:r>
              <a:rPr lang="es-ES" b="1" dirty="0"/>
              <a:t>En esa educación del futuro hay que invertir más tiempo preguntando, pensando y menos repitiendo. Hay que vincular los aprendizajes con la representación (gráfica o visual) para que los estudiantes comprendan los conceptos y lo que lee y que puedan expresarlos correctamente. La información debe de vincularse con experiencias viejas del estudiante, así tiene significado y lo lleva a participar activamente, sin miedo, con confianza. </a:t>
            </a:r>
            <a:endParaRPr lang="es-CR" b="1" dirty="0"/>
          </a:p>
          <a:p>
            <a:pPr algn="just"/>
            <a:r>
              <a:rPr lang="es-ES" b="1" dirty="0">
                <a:solidFill>
                  <a:srgbClr val="FFFF00"/>
                </a:solidFill>
              </a:rPr>
              <a:t>En una Reforma curricular como la comentada de ninguna manera serían necesarios menos profesores, lo contrario; a los profesores desplazados se les ubicaría en las áreas afines, se requerirán más bien más profesores y asistentes al trabajar con grupos más pequeños e individuales. </a:t>
            </a:r>
            <a:endParaRPr lang="es-CR" b="1" dirty="0">
              <a:solidFill>
                <a:srgbClr val="FFFF00"/>
              </a:solidFill>
            </a:endParaRPr>
          </a:p>
          <a:p>
            <a:pPr algn="just"/>
            <a:endParaRPr lang="es-CR" dirty="0"/>
          </a:p>
        </p:txBody>
      </p:sp>
      <p:sp>
        <p:nvSpPr>
          <p:cNvPr id="6" name="Title 1">
            <a:extLst>
              <a:ext uri="{FF2B5EF4-FFF2-40B4-BE49-F238E27FC236}">
                <a16:creationId xmlns:a16="http://schemas.microsoft.com/office/drawing/2014/main" id="{007EA181-F3C7-4873-BEFF-6670FB1472FF}"/>
              </a:ext>
            </a:extLst>
          </p:cNvPr>
          <p:cNvSpPr>
            <a:spLocks noGrp="1"/>
          </p:cNvSpPr>
          <p:nvPr>
            <p:ph type="title"/>
          </p:nvPr>
        </p:nvSpPr>
        <p:spPr>
          <a:xfrm>
            <a:off x="554019" y="252171"/>
            <a:ext cx="7961331" cy="1325563"/>
          </a:xfrm>
          <a:solidFill>
            <a:srgbClr val="002060"/>
          </a:solidFill>
        </p:spPr>
        <p:txBody>
          <a:bodyPr>
            <a:normAutofit/>
          </a:bodyPr>
          <a:lstStyle/>
          <a:p>
            <a:pPr algn="ctr"/>
            <a:r>
              <a:rPr lang="es-ES" b="1" dirty="0">
                <a:solidFill>
                  <a:srgbClr val="FFFF00"/>
                </a:solidFill>
              </a:rPr>
              <a:t>INDISPENSABLE UNA REFORMA CURRICULAR DE FONDO</a:t>
            </a:r>
            <a:endParaRPr lang="es-CR" dirty="0"/>
          </a:p>
        </p:txBody>
      </p:sp>
    </p:spTree>
    <p:extLst>
      <p:ext uri="{BB962C8B-B14F-4D97-AF65-F5344CB8AC3E}">
        <p14:creationId xmlns:p14="http://schemas.microsoft.com/office/powerpoint/2010/main" val="3160805177"/>
      </p:ext>
    </p:extLst>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subTnLst>
                                    <p:animClr clrSpc="rgb" dir="cw">
                                      <p:cBhvr override="childStyle">
                                        <p:cTn dur="1" fill="hold" display="0" masterRel="nextClick" afterEffect="1"/>
                                        <p:tgtEl>
                                          <p:spTgt spid="3">
                                            <p:txEl>
                                              <p:pRg st="0" end="0"/>
                                            </p:txEl>
                                          </p:spTgt>
                                        </p:tgtEl>
                                        <p:attrNameLst>
                                          <p:attrName>ppt_c</p:attrName>
                                        </p:attrNameLst>
                                      </p:cBhvr>
                                      <p:to>
                                        <a:srgbClr val="99CCFF"/>
                                      </p:to>
                                    </p:animClr>
                                  </p:sub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6593" y="1825625"/>
            <a:ext cx="8428616" cy="4351338"/>
          </a:xfrm>
        </p:spPr>
        <p:txBody>
          <a:bodyPr>
            <a:normAutofit fontScale="77500" lnSpcReduction="20000"/>
          </a:bodyPr>
          <a:lstStyle/>
          <a:p>
            <a:pPr algn="just">
              <a:lnSpc>
                <a:spcPct val="100000"/>
              </a:lnSpc>
            </a:pPr>
            <a:r>
              <a:rPr lang="es-ES" b="1" dirty="0"/>
              <a:t>El especialista en Cognición Daniel </a:t>
            </a:r>
            <a:r>
              <a:rPr lang="es-ES" b="1" dirty="0" err="1"/>
              <a:t>Willingham</a:t>
            </a:r>
            <a:r>
              <a:rPr lang="es-ES" b="1" dirty="0"/>
              <a:t> señala que los profesores, junto con los padres, administradores y líderes de todo tipo frecuentemente están "tan ansiosos por llegar a la respuesta que no le dedican el tiempo suficiente para la formulación de la pregunta; es la pregunta la que estimula la curiosidad; que le digan por adelantado una respuesta reprime la curiosidad. En lugar de comenzar con la respuesta, comience presentando una genuina e interesante pregunta que abre el camino para llenar un vacío de información o de conocimiento en nuestros estudiantes. </a:t>
            </a:r>
            <a:endParaRPr lang="es-CR" b="1" dirty="0"/>
          </a:p>
          <a:p>
            <a:pPr algn="just">
              <a:lnSpc>
                <a:spcPct val="100000"/>
              </a:lnSpc>
            </a:pPr>
            <a:r>
              <a:rPr lang="es-ES" b="1" dirty="0"/>
              <a:t>Mucho se ha escrito durante los últimos años sobre la importancia de desarrollar en los estudiantes la creatividad. El Señor Ken Robinson ha escrito desde Inglaterra mucho sobre el tema de la creatividad y ha escrito algunos libros sobre el particular. </a:t>
            </a:r>
            <a:r>
              <a:rPr lang="es-CR" b="1" dirty="0"/>
              <a:t>Recomiendo el libro “</a:t>
            </a:r>
            <a:r>
              <a:rPr lang="es-CR" b="1" dirty="0">
                <a:solidFill>
                  <a:srgbClr val="FFFF00"/>
                </a:solidFill>
              </a:rPr>
              <a:t>Creative </a:t>
            </a:r>
            <a:r>
              <a:rPr lang="es-CR" b="1" dirty="0" err="1">
                <a:solidFill>
                  <a:srgbClr val="FFFF00"/>
                </a:solidFill>
              </a:rPr>
              <a:t>Schools</a:t>
            </a:r>
            <a:r>
              <a:rPr lang="es-CR" b="1" dirty="0">
                <a:solidFill>
                  <a:srgbClr val="FFFF00"/>
                </a:solidFill>
              </a:rPr>
              <a:t>”</a:t>
            </a:r>
            <a:r>
              <a:rPr lang="es-CR" b="1" dirty="0"/>
              <a:t>,</a:t>
            </a:r>
            <a:r>
              <a:rPr lang="es-CR" b="1" dirty="0">
                <a:solidFill>
                  <a:srgbClr val="FFFF00"/>
                </a:solidFill>
              </a:rPr>
              <a:t> </a:t>
            </a:r>
            <a:r>
              <a:rPr lang="es-CR" b="1" dirty="0"/>
              <a:t>de Ken Robinson y Lou </a:t>
            </a:r>
            <a:r>
              <a:rPr lang="es-CR" b="1" dirty="0" err="1"/>
              <a:t>Aronica</a:t>
            </a:r>
            <a:r>
              <a:rPr lang="es-CR" b="1" dirty="0"/>
              <a:t>.</a:t>
            </a:r>
          </a:p>
          <a:p>
            <a:pPr algn="just"/>
            <a:endParaRPr lang="es-CR" sz="2400" dirty="0"/>
          </a:p>
        </p:txBody>
      </p:sp>
      <p:sp>
        <p:nvSpPr>
          <p:cNvPr id="6" name="Title 1">
            <a:extLst>
              <a:ext uri="{FF2B5EF4-FFF2-40B4-BE49-F238E27FC236}">
                <a16:creationId xmlns:a16="http://schemas.microsoft.com/office/drawing/2014/main" id="{DB22960D-BA4A-4B74-819A-A4A354D130D3}"/>
              </a:ext>
            </a:extLst>
          </p:cNvPr>
          <p:cNvSpPr>
            <a:spLocks noGrp="1"/>
          </p:cNvSpPr>
          <p:nvPr>
            <p:ph type="title"/>
          </p:nvPr>
        </p:nvSpPr>
        <p:spPr>
          <a:xfrm>
            <a:off x="554019" y="252171"/>
            <a:ext cx="7961331" cy="1325563"/>
          </a:xfrm>
          <a:solidFill>
            <a:srgbClr val="002060"/>
          </a:solidFill>
        </p:spPr>
        <p:txBody>
          <a:bodyPr>
            <a:normAutofit/>
          </a:bodyPr>
          <a:lstStyle/>
          <a:p>
            <a:pPr algn="ctr"/>
            <a:r>
              <a:rPr lang="es-ES" b="1" dirty="0">
                <a:solidFill>
                  <a:srgbClr val="FFFF00"/>
                </a:solidFill>
              </a:rPr>
              <a:t>INDISPENSABLE UNA REFORMA CURRICULAR DE FONDO</a:t>
            </a:r>
            <a:endParaRPr lang="es-CR" dirty="0"/>
          </a:p>
        </p:txBody>
      </p:sp>
    </p:spTree>
    <p:extLst>
      <p:ext uri="{BB962C8B-B14F-4D97-AF65-F5344CB8AC3E}">
        <p14:creationId xmlns:p14="http://schemas.microsoft.com/office/powerpoint/2010/main" val="3183650653"/>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528"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anim calcmode="lin" valueType="num">
                                      <p:cBhvr>
                                        <p:cTn id="10" dur="500" fill="hold"/>
                                        <p:tgtEl>
                                          <p:spTgt spid="3">
                                            <p:txEl>
                                              <p:pRg st="0" end="0"/>
                                            </p:txEl>
                                          </p:spTgt>
                                        </p:tgtEl>
                                        <p:attrNameLst>
                                          <p:attrName>ppt_x</p:attrName>
                                        </p:attrNameLst>
                                      </p:cBhvr>
                                      <p:tavLst>
                                        <p:tav tm="0">
                                          <p:val>
                                            <p:fltVal val="0.5"/>
                                          </p:val>
                                        </p:tav>
                                        <p:tav tm="100000">
                                          <p:val>
                                            <p:strVal val="#ppt_x"/>
                                          </p:val>
                                        </p:tav>
                                      </p:tavLst>
                                    </p:anim>
                                    <p:anim calcmode="lin" valueType="num">
                                      <p:cBhvr>
                                        <p:cTn id="11" dur="500" fill="hold"/>
                                        <p:tgtEl>
                                          <p:spTgt spid="3">
                                            <p:txEl>
                                              <p:pRg st="0" end="0"/>
                                            </p:txEl>
                                          </p:spTgt>
                                        </p:tgtEl>
                                        <p:attrNameLst>
                                          <p:attrName>ppt_y</p:attrName>
                                        </p:attrNameLst>
                                      </p:cBhvr>
                                      <p:tavLst>
                                        <p:tav tm="0">
                                          <p:val>
                                            <p:fltVal val="0.5"/>
                                          </p:val>
                                        </p:tav>
                                        <p:tav tm="100000">
                                          <p:val>
                                            <p:strVal val="#ppt_y"/>
                                          </p:val>
                                        </p:tav>
                                      </p:tavLst>
                                    </p:anim>
                                  </p:childTnLst>
                                  <p:subTnLst>
                                    <p:animClr clrSpc="rgb" dir="cw">
                                      <p:cBhvr override="childStyle">
                                        <p:cTn dur="1" fill="hold" display="0" masterRel="nextClick" afterEffect="1"/>
                                        <p:tgtEl>
                                          <p:spTgt spid="3">
                                            <p:txEl>
                                              <p:pRg st="0" end="0"/>
                                            </p:txEl>
                                          </p:spTgt>
                                        </p:tgtEl>
                                        <p:attrNameLst>
                                          <p:attrName>ppt_c</p:attrName>
                                        </p:attrNameLst>
                                      </p:cBhvr>
                                      <p:to>
                                        <a:srgbClr val="99CCFF"/>
                                      </p:to>
                                    </p:animClr>
                                  </p:subTnLst>
                                </p:cTn>
                              </p:par>
                            </p:childTnLst>
                          </p:cTn>
                        </p:par>
                      </p:childTnLst>
                    </p:cTn>
                  </p:par>
                  <p:par>
                    <p:cTn id="12" fill="hold">
                      <p:stCondLst>
                        <p:cond delay="indefinite"/>
                      </p:stCondLst>
                      <p:childTnLst>
                        <p:par>
                          <p:cTn id="13" fill="hold">
                            <p:stCondLst>
                              <p:cond delay="0"/>
                            </p:stCondLst>
                            <p:childTnLst>
                              <p:par>
                                <p:cTn id="14" presetID="53" presetClass="entr" presetSubtype="528" fill="hold"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 calcmode="lin" valueType="num">
                                      <p:cBhvr>
                                        <p:cTn id="16"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7"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8" dur="500"/>
                                        <p:tgtEl>
                                          <p:spTgt spid="3">
                                            <p:txEl>
                                              <p:pRg st="1" end="1"/>
                                            </p:txEl>
                                          </p:spTgt>
                                        </p:tgtEl>
                                      </p:cBhvr>
                                    </p:animEffect>
                                    <p:anim calcmode="lin" valueType="num">
                                      <p:cBhvr>
                                        <p:cTn id="19" dur="500" fill="hold"/>
                                        <p:tgtEl>
                                          <p:spTgt spid="3">
                                            <p:txEl>
                                              <p:pRg st="1" end="1"/>
                                            </p:txEl>
                                          </p:spTgt>
                                        </p:tgtEl>
                                        <p:attrNameLst>
                                          <p:attrName>ppt_x</p:attrName>
                                        </p:attrNameLst>
                                      </p:cBhvr>
                                      <p:tavLst>
                                        <p:tav tm="0">
                                          <p:val>
                                            <p:fltVal val="0.5"/>
                                          </p:val>
                                        </p:tav>
                                        <p:tav tm="100000">
                                          <p:val>
                                            <p:strVal val="#ppt_x"/>
                                          </p:val>
                                        </p:tav>
                                      </p:tavLst>
                                    </p:anim>
                                    <p:anim calcmode="lin" valueType="num">
                                      <p:cBhvr>
                                        <p:cTn id="20" dur="500" fill="hold"/>
                                        <p:tgtEl>
                                          <p:spTgt spid="3">
                                            <p:txEl>
                                              <p:pRg st="1" end="1"/>
                                            </p:txEl>
                                          </p:spTgt>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2729" y="1675018"/>
            <a:ext cx="8417858" cy="4351338"/>
          </a:xfrm>
        </p:spPr>
        <p:txBody>
          <a:bodyPr>
            <a:normAutofit/>
          </a:bodyPr>
          <a:lstStyle/>
          <a:p>
            <a:pPr algn="just"/>
            <a:r>
              <a:rPr lang="es-ES" sz="2400" dirty="0"/>
              <a:t>En las próximas décadas veremos el transporte escolar auto dirigido, sin chofer; el transporte de bienes para los Comedores escolares trasladados a los centros educativos en camiones sin conductor; los libros y otros materiales didácticos serán transportados en Drones; la seguridad en los centros educativos será por medio de video vigilancia interactiva en línea y con ultra-sensores para evitar armas, drogas, sustancias peligrosas.</a:t>
            </a:r>
          </a:p>
          <a:p>
            <a:pPr algn="just"/>
            <a:r>
              <a:rPr lang="es-ES" sz="2400" dirty="0"/>
              <a:t>Veremos los talleres y laboratorios usando realidad virtual interactiva y compartida; los laboratorios de idiomas con realidad virtual y </a:t>
            </a:r>
            <a:r>
              <a:rPr lang="es-ES" sz="2400" dirty="0" err="1"/>
              <a:t>hologramía</a:t>
            </a:r>
            <a:r>
              <a:rPr lang="es-ES" sz="2400" dirty="0"/>
              <a:t>, así como laboratorios de idiomas y de ciencias con simuladores (como los de enseñar a volar). </a:t>
            </a:r>
            <a:endParaRPr lang="es-CR" sz="2400" dirty="0"/>
          </a:p>
        </p:txBody>
      </p:sp>
      <p:sp>
        <p:nvSpPr>
          <p:cNvPr id="6" name="Title 1">
            <a:extLst>
              <a:ext uri="{FF2B5EF4-FFF2-40B4-BE49-F238E27FC236}">
                <a16:creationId xmlns:a16="http://schemas.microsoft.com/office/drawing/2014/main" id="{7ED37AF1-45D8-4CCC-ADF2-A8447DE1E35B}"/>
              </a:ext>
            </a:extLst>
          </p:cNvPr>
          <p:cNvSpPr>
            <a:spLocks noGrp="1"/>
          </p:cNvSpPr>
          <p:nvPr>
            <p:ph type="title"/>
          </p:nvPr>
        </p:nvSpPr>
        <p:spPr>
          <a:xfrm>
            <a:off x="322729" y="365126"/>
            <a:ext cx="8417859" cy="1011853"/>
          </a:xfrm>
          <a:solidFill>
            <a:srgbClr val="002060"/>
          </a:solidFill>
        </p:spPr>
        <p:txBody>
          <a:bodyPr>
            <a:noAutofit/>
          </a:bodyPr>
          <a:lstStyle/>
          <a:p>
            <a:r>
              <a:rPr lang="es-CR" sz="3200" dirty="0"/>
              <a:t>USO DE LA INTELIGENCIA ARTIFICIAL EN FAVOR DE LA INDIVIDUALIZACIÓN DE LA OFERTA EDUCATIVA</a:t>
            </a:r>
            <a:endParaRPr lang="es-CR" dirty="0"/>
          </a:p>
        </p:txBody>
      </p:sp>
    </p:spTree>
    <p:extLst>
      <p:ext uri="{BB962C8B-B14F-4D97-AF65-F5344CB8AC3E}">
        <p14:creationId xmlns:p14="http://schemas.microsoft.com/office/powerpoint/2010/main" val="2061037300"/>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in)">
                                      <p:cBhvr>
                                        <p:cTn id="7" dur="2000"/>
                                        <p:tgtEl>
                                          <p:spTgt spid="3">
                                            <p:txEl>
                                              <p:pRg st="0" end="0"/>
                                            </p:txEl>
                                          </p:spTgt>
                                        </p:tgtEl>
                                      </p:cBhvr>
                                    </p:animEffect>
                                  </p:childTnLst>
                                  <p:subTnLst>
                                    <p:animClr clrSpc="rgb" dir="cw">
                                      <p:cBhvr override="childStyle">
                                        <p:cTn dur="1" fill="hold" display="0" masterRel="nextClick" afterEffect="1"/>
                                        <p:tgtEl>
                                          <p:spTgt spid="3">
                                            <p:txEl>
                                              <p:pRg st="0" end="0"/>
                                            </p:txEl>
                                          </p:spTgt>
                                        </p:tgtEl>
                                        <p:attrNameLst>
                                          <p:attrName>ppt_c</p:attrName>
                                        </p:attrNameLst>
                                      </p:cBhvr>
                                      <p:to>
                                        <a:srgbClr val="99CCFF"/>
                                      </p:to>
                                    </p:animClr>
                                  </p:sub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amond(in)">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2047" y="1820246"/>
            <a:ext cx="8498541" cy="4672628"/>
          </a:xfrm>
        </p:spPr>
        <p:txBody>
          <a:bodyPr>
            <a:normAutofit/>
          </a:bodyPr>
          <a:lstStyle/>
          <a:p>
            <a:pPr algn="just"/>
            <a:r>
              <a:rPr lang="es-ES" sz="2400" b="1" dirty="0"/>
              <a:t>Las capacitaciones serán Individualizadas, hechas a la medida de las necesidades de cada profesor. Las bases de datos serán captadas en forma de múltiples sensores, tanto en cada aula como en cada espacio educativo y las bases de datos académicas, tanto de </a:t>
            </a:r>
            <a:r>
              <a:rPr lang="es-ES" sz="2400" b="1" dirty="0" err="1"/>
              <a:t>curriculum</a:t>
            </a:r>
            <a:r>
              <a:rPr lang="es-ES" sz="2400" b="1" dirty="0"/>
              <a:t>, de evaluación, de rendimiento, de avances en dominio cognitivo se irán tomando automáticamente de la información de lo que cada estudiante hace en su programa individualizado, con una base de datos inteligente que le irá ayudando a tomar las mejores decisiones, a resolver problemas, a formular mejores preguntas, a buscar y construir respuestas holísticas. </a:t>
            </a:r>
            <a:endParaRPr lang="es-CR" sz="2400" b="1" dirty="0"/>
          </a:p>
        </p:txBody>
      </p:sp>
      <p:sp>
        <p:nvSpPr>
          <p:cNvPr id="6" name="Title 1">
            <a:extLst>
              <a:ext uri="{FF2B5EF4-FFF2-40B4-BE49-F238E27FC236}">
                <a16:creationId xmlns:a16="http://schemas.microsoft.com/office/drawing/2014/main" id="{7A92F846-C4E0-4CD8-946C-17E3ECBB8208}"/>
              </a:ext>
            </a:extLst>
          </p:cNvPr>
          <p:cNvSpPr>
            <a:spLocks noGrp="1"/>
          </p:cNvSpPr>
          <p:nvPr>
            <p:ph type="title"/>
          </p:nvPr>
        </p:nvSpPr>
        <p:spPr>
          <a:xfrm>
            <a:off x="322729" y="365126"/>
            <a:ext cx="8417859" cy="1011853"/>
          </a:xfrm>
          <a:solidFill>
            <a:srgbClr val="002060"/>
          </a:solidFill>
        </p:spPr>
        <p:txBody>
          <a:bodyPr>
            <a:noAutofit/>
          </a:bodyPr>
          <a:lstStyle/>
          <a:p>
            <a:r>
              <a:rPr lang="es-CR" sz="3200" dirty="0"/>
              <a:t>USO DE LA INTELIGENCIA ARTIFICIAL EN FAVOR DE LA INDIVIDUALIZACIÓN DE LA OFERTA EDUCATIVA</a:t>
            </a:r>
            <a:endParaRPr lang="es-CR" dirty="0"/>
          </a:p>
        </p:txBody>
      </p:sp>
    </p:spTree>
    <p:extLst>
      <p:ext uri="{BB962C8B-B14F-4D97-AF65-F5344CB8AC3E}">
        <p14:creationId xmlns:p14="http://schemas.microsoft.com/office/powerpoint/2010/main" val="2889843333"/>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3638" y="901149"/>
            <a:ext cx="8546949" cy="5956852"/>
          </a:xfrm>
        </p:spPr>
        <p:txBody>
          <a:bodyPr>
            <a:noAutofit/>
          </a:bodyPr>
          <a:lstStyle/>
          <a:p>
            <a:pPr marL="144000" indent="-144000" algn="just">
              <a:lnSpc>
                <a:spcPct val="100000"/>
              </a:lnSpc>
              <a:spcBef>
                <a:spcPts val="0"/>
              </a:spcBef>
            </a:pPr>
            <a:r>
              <a:rPr lang="es-ES" sz="2100" b="1" dirty="0"/>
              <a:t>Lo más importante: los planes de estudio serán para una escuela no graduada (adiós a la escuela graduada); los cursos serán diseñados y entregados para cada estudiante en forma individualizada, a la medida de las inteligencias múltiples que cada uno posee; el </a:t>
            </a:r>
            <a:r>
              <a:rPr lang="es-ES" sz="2100" b="1" dirty="0" err="1"/>
              <a:t>curriculum</a:t>
            </a:r>
            <a:r>
              <a:rPr lang="es-ES" sz="2100" b="1" dirty="0"/>
              <a:t> será renovado totalmente eliminando asignaturas que sólo tienen cabida en la historia del </a:t>
            </a:r>
            <a:r>
              <a:rPr lang="es-ES" sz="2100" b="1" dirty="0" err="1"/>
              <a:t>curriculum</a:t>
            </a:r>
            <a:r>
              <a:rPr lang="es-ES" sz="2100" b="1" dirty="0"/>
              <a:t>; será un </a:t>
            </a:r>
            <a:r>
              <a:rPr lang="es-ES" sz="2100" b="1" dirty="0" err="1"/>
              <a:t>curriculum</a:t>
            </a:r>
            <a:r>
              <a:rPr lang="es-ES" sz="2100" b="1" dirty="0"/>
              <a:t> reducido a sólo 5 a 8 grandes áreas cognitivas integradas (a manera de “</a:t>
            </a:r>
            <a:r>
              <a:rPr lang="es-ES" sz="2100" b="1" dirty="0" err="1"/>
              <a:t>core</a:t>
            </a:r>
            <a:r>
              <a:rPr lang="es-ES" sz="2100" b="1" dirty="0"/>
              <a:t> </a:t>
            </a:r>
            <a:r>
              <a:rPr lang="es-ES" sz="2100" b="1" dirty="0" err="1"/>
              <a:t>curriculum</a:t>
            </a:r>
            <a:r>
              <a:rPr lang="es-ES" sz="2100" b="1" dirty="0"/>
              <a:t> holístico”, una de ellas cambiándose continuamente pues responderá a los avances dela ciencia y la tecnología, otra estaría orientada a la inteligencia espiritual (no religiosa) o con orientaciones al Super Aprendizaje, la Super Memoria, el control de emociones y el Saber Vivir - Veremos y viviremos la transferencia cognitiva y reforzamiento de áreas donde el estudiante es débil por transferencia de cerebro a cerebro o de copia de habilidades por transferencia neuronal, a quienes se les dotará instantáneamente de materiales educativos multimediales, totalmente interactivos para cada necesidad. Es posible que la pedagogía se fortalezca en el cerebro con la Internet de la Mente. </a:t>
            </a:r>
            <a:endParaRPr lang="es-CR" sz="2100" b="1" dirty="0"/>
          </a:p>
        </p:txBody>
      </p:sp>
      <p:sp>
        <p:nvSpPr>
          <p:cNvPr id="6" name="Title 1">
            <a:extLst>
              <a:ext uri="{FF2B5EF4-FFF2-40B4-BE49-F238E27FC236}">
                <a16:creationId xmlns:a16="http://schemas.microsoft.com/office/drawing/2014/main" id="{F193CE4B-E42B-4F11-BF0B-D755938E1771}"/>
              </a:ext>
            </a:extLst>
          </p:cNvPr>
          <p:cNvSpPr>
            <a:spLocks noGrp="1"/>
          </p:cNvSpPr>
          <p:nvPr>
            <p:ph type="title"/>
          </p:nvPr>
        </p:nvSpPr>
        <p:spPr>
          <a:xfrm>
            <a:off x="363070" y="176867"/>
            <a:ext cx="8417859" cy="724281"/>
          </a:xfrm>
          <a:solidFill>
            <a:srgbClr val="002060"/>
          </a:solidFill>
        </p:spPr>
        <p:txBody>
          <a:bodyPr>
            <a:noAutofit/>
          </a:bodyPr>
          <a:lstStyle/>
          <a:p>
            <a:r>
              <a:rPr lang="es-CR" sz="2400" dirty="0"/>
              <a:t>USO DE LA INTELIGENCIA ARTIFICIAL EN FAVOR DE LA INDIVIDUALIZACIÓN DE LA OFERTA EDUCATIVA</a:t>
            </a:r>
            <a:endParaRPr lang="es-CR" sz="3600" dirty="0"/>
          </a:p>
        </p:txBody>
      </p:sp>
    </p:spTree>
    <p:extLst>
      <p:ext uri="{BB962C8B-B14F-4D97-AF65-F5344CB8AC3E}">
        <p14:creationId xmlns:p14="http://schemas.microsoft.com/office/powerpoint/2010/main" val="2212447974"/>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0381" y="365126"/>
            <a:ext cx="8498541" cy="1325563"/>
          </a:xfrm>
          <a:solidFill>
            <a:srgbClr val="002060"/>
          </a:solidFill>
        </p:spPr>
        <p:txBody>
          <a:bodyPr>
            <a:noAutofit/>
          </a:bodyPr>
          <a:lstStyle/>
          <a:p>
            <a:pPr algn="ctr"/>
            <a:r>
              <a:rPr lang="es-CR" sz="3200" dirty="0"/>
              <a:t>EL FUTURO DEL FUTURO. </a:t>
            </a:r>
            <a:br>
              <a:rPr lang="es-CR" sz="3200" dirty="0"/>
            </a:br>
            <a:r>
              <a:rPr lang="es-CR" sz="3200" dirty="0"/>
              <a:t>USO DE LA INTELIGENCIA ARTIFICIAL EN FAVOR DE LA INDIVIDUALIZACIÓN DE LA OFERTA EDUCATIVA</a:t>
            </a:r>
          </a:p>
        </p:txBody>
      </p:sp>
      <p:sp>
        <p:nvSpPr>
          <p:cNvPr id="3" name="Content Placeholder 2"/>
          <p:cNvSpPr>
            <a:spLocks noGrp="1"/>
          </p:cNvSpPr>
          <p:nvPr>
            <p:ph idx="1"/>
          </p:nvPr>
        </p:nvSpPr>
        <p:spPr>
          <a:xfrm>
            <a:off x="360381" y="1825625"/>
            <a:ext cx="8428617" cy="4351338"/>
          </a:xfrm>
        </p:spPr>
        <p:txBody>
          <a:bodyPr>
            <a:normAutofit/>
          </a:bodyPr>
          <a:lstStyle/>
          <a:p>
            <a:pPr algn="just"/>
            <a:r>
              <a:rPr lang="es-ES" dirty="0">
                <a:solidFill>
                  <a:srgbClr val="FFFF00"/>
                </a:solidFill>
              </a:rPr>
              <a:t>Veremos a los profesores contar con asistentes robots que se presentarán en forma de hologramas en al menos 7D, para apoyar en lo “informativo”, mientras los profesores humanos atenderán lo formativo. </a:t>
            </a:r>
            <a:endParaRPr lang="es-CR" dirty="0">
              <a:solidFill>
                <a:srgbClr val="FFFF00"/>
              </a:solidFill>
            </a:endParaRPr>
          </a:p>
          <a:p>
            <a:pPr algn="just"/>
            <a:r>
              <a:rPr lang="es-ES" b="1" dirty="0"/>
              <a:t>En ese futuro muchas cosas de la metodología y de los contenidos actuales serán parte de los museos de historia pedagógica. Y claro, esperamos una Escuela Pública de Calidad, con Equidad, sin distingos entre público y privado, entre rural y urbano. </a:t>
            </a:r>
            <a:endParaRPr lang="es-CR" b="1" dirty="0"/>
          </a:p>
        </p:txBody>
      </p:sp>
    </p:spTree>
    <p:extLst>
      <p:ext uri="{BB962C8B-B14F-4D97-AF65-F5344CB8AC3E}">
        <p14:creationId xmlns:p14="http://schemas.microsoft.com/office/powerpoint/2010/main" val="2883421929"/>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subTnLst>
                                    <p:animClr clrSpc="rgb" dir="cw">
                                      <p:cBhvr override="childStyle">
                                        <p:cTn dur="1" fill="hold" display="0" masterRel="nextClick" afterEffect="1"/>
                                        <p:tgtEl>
                                          <p:spTgt spid="3">
                                            <p:txEl>
                                              <p:pRg st="0" end="0"/>
                                            </p:txEl>
                                          </p:spTgt>
                                        </p:tgtEl>
                                        <p:attrNameLst>
                                          <p:attrName>ppt_c</p:attrName>
                                        </p:attrNameLst>
                                      </p:cBhvr>
                                      <p:to>
                                        <a:srgbClr val="99CCFF"/>
                                      </p:to>
                                    </p:animClr>
                                  </p:sub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3711B2-2D84-4B8B-B0D2-FA51D36A1D1A}"/>
              </a:ext>
            </a:extLst>
          </p:cNvPr>
          <p:cNvSpPr>
            <a:spLocks noGrp="1"/>
          </p:cNvSpPr>
          <p:nvPr>
            <p:ph type="title"/>
          </p:nvPr>
        </p:nvSpPr>
        <p:spPr>
          <a:xfrm>
            <a:off x="628650" y="365126"/>
            <a:ext cx="7886700" cy="774561"/>
          </a:xfrm>
          <a:solidFill>
            <a:srgbClr val="002060"/>
          </a:solidFill>
        </p:spPr>
        <p:txBody>
          <a:bodyPr>
            <a:normAutofit/>
          </a:bodyPr>
          <a:lstStyle/>
          <a:p>
            <a:r>
              <a:rPr lang="es-CR" sz="4000" b="1" dirty="0">
                <a:solidFill>
                  <a:srgbClr val="FFC000"/>
                </a:solidFill>
              </a:rPr>
              <a:t>LA PANDEMIA COVID 19 EN AÑO 2020 </a:t>
            </a:r>
            <a:endParaRPr lang="es-CR" sz="4000" dirty="0"/>
          </a:p>
        </p:txBody>
      </p:sp>
      <p:sp>
        <p:nvSpPr>
          <p:cNvPr id="3" name="Content Placeholder 2">
            <a:extLst>
              <a:ext uri="{FF2B5EF4-FFF2-40B4-BE49-F238E27FC236}">
                <a16:creationId xmlns:a16="http://schemas.microsoft.com/office/drawing/2014/main" id="{0A88856E-452E-4B21-961F-EDADF9E5D626}"/>
              </a:ext>
            </a:extLst>
          </p:cNvPr>
          <p:cNvSpPr>
            <a:spLocks noGrp="1"/>
          </p:cNvSpPr>
          <p:nvPr>
            <p:ph idx="1"/>
          </p:nvPr>
        </p:nvSpPr>
        <p:spPr>
          <a:xfrm>
            <a:off x="628650" y="1351722"/>
            <a:ext cx="7886700" cy="4825241"/>
          </a:xfrm>
          <a:solidFill>
            <a:schemeClr val="bg1"/>
          </a:solidFill>
        </p:spPr>
        <p:txBody>
          <a:bodyPr>
            <a:normAutofit lnSpcReduction="10000"/>
          </a:bodyPr>
          <a:lstStyle/>
          <a:p>
            <a:pPr marL="0" indent="0">
              <a:buNone/>
            </a:pPr>
            <a:r>
              <a:rPr lang="es-CR" sz="1800" b="1" dirty="0">
                <a:solidFill>
                  <a:srgbClr val="0070C0"/>
                </a:solidFill>
                <a:effectLst/>
                <a:latin typeface="inherit"/>
                <a:ea typeface="Times New Roman" panose="02020603050405020304" pitchFamily="18" charset="0"/>
              </a:rPr>
              <a:t>4- </a:t>
            </a:r>
            <a:r>
              <a:rPr lang="es-CR" sz="2400" b="1" dirty="0">
                <a:solidFill>
                  <a:srgbClr val="0070C0"/>
                </a:solidFill>
                <a:effectLst/>
                <a:latin typeface="inherit"/>
                <a:ea typeface="Times New Roman" panose="02020603050405020304" pitchFamily="18" charset="0"/>
              </a:rPr>
              <a:t>LA MEJOR PLATAFORMA PARA ENSEÑAR ES USTED MAESTRO. </a:t>
            </a:r>
            <a:r>
              <a:rPr lang="es-CR" sz="2400" b="1" dirty="0">
                <a:solidFill>
                  <a:srgbClr val="0070C0"/>
                </a:solidFill>
              </a:rPr>
              <a:t>Sábado 25 de abril 2020</a:t>
            </a:r>
          </a:p>
          <a:p>
            <a:pPr marL="0" indent="0">
              <a:lnSpc>
                <a:spcPct val="107000"/>
              </a:lnSpc>
              <a:spcAft>
                <a:spcPts val="563"/>
              </a:spcAft>
              <a:buNone/>
            </a:pPr>
            <a:r>
              <a:rPr lang="es-ES" sz="2400" b="1" dirty="0">
                <a:solidFill>
                  <a:srgbClr val="FF0000"/>
                </a:solidFill>
                <a:effectLst/>
              </a:rPr>
              <a:t>5- RETORNO A LA NUEVA EDUCACIÓN O A ¿MÁS DE LO MISMO? 13 Reflexiones. </a:t>
            </a:r>
            <a:r>
              <a:rPr lang="es-ES" sz="2400" b="1" dirty="0">
                <a:solidFill>
                  <a:srgbClr val="FF0000"/>
                </a:solidFill>
              </a:rPr>
              <a:t>D</a:t>
            </a:r>
            <a:r>
              <a:rPr lang="es-CR" sz="2400" b="1" dirty="0" err="1">
                <a:solidFill>
                  <a:srgbClr val="FF0000"/>
                </a:solidFill>
                <a:effectLst/>
              </a:rPr>
              <a:t>omingo</a:t>
            </a:r>
            <a:r>
              <a:rPr lang="es-CR" sz="2400" b="1" dirty="0">
                <a:solidFill>
                  <a:srgbClr val="FF0000"/>
                </a:solidFill>
                <a:effectLst/>
              </a:rPr>
              <a:t> 17 de mayo 2020.</a:t>
            </a:r>
          </a:p>
          <a:p>
            <a:pPr marL="0" indent="0">
              <a:lnSpc>
                <a:spcPct val="107000"/>
              </a:lnSpc>
              <a:spcAft>
                <a:spcPts val="338"/>
              </a:spcAft>
              <a:buNone/>
            </a:pPr>
            <a:r>
              <a:rPr lang="es-CR" sz="2400" b="1" dirty="0">
                <a:solidFill>
                  <a:srgbClr val="0070C0"/>
                </a:solidFill>
                <a:effectLst/>
                <a:latin typeface="inherit"/>
                <a:ea typeface="Times New Roman" panose="02020603050405020304" pitchFamily="18" charset="0"/>
                <a:cs typeface="Times New Roman" panose="02020603050405020304" pitchFamily="18" charset="0"/>
              </a:rPr>
              <a:t>6- NO EXISTEN EXPERTOS EN EDU COVIT Y ¿POR ESO HAY QUE COPIAR SOLUCIONES DE OTRAS REALIDADES?.  7 de junio 2020 .</a:t>
            </a:r>
          </a:p>
          <a:p>
            <a:pPr marL="0" indent="0" algn="just">
              <a:lnSpc>
                <a:spcPct val="107000"/>
              </a:lnSpc>
              <a:spcAft>
                <a:spcPts val="600"/>
              </a:spcAft>
              <a:buNone/>
            </a:pPr>
            <a:r>
              <a:rPr lang="es-MX" sz="24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7- </a:t>
            </a:r>
            <a:r>
              <a:rPr lang="es-MX" sz="24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50,000 OPORTUNIDADES EN COURSERA PARA BENEFICIARIOS DEL BONO PROTEGER. </a:t>
            </a:r>
            <a:r>
              <a:rPr lang="es-MX" sz="24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POR QUÉ NO PENSAR TAMBIÉN EN CAPACITAR A LOS OTROS 400,000  QUE NO SON BACHILLERES? LUNES 29 DE JUNIO 2020.</a:t>
            </a:r>
            <a:endParaRPr lang="es-CR" sz="24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338"/>
              </a:spcAft>
            </a:pPr>
            <a:endParaRPr lang="es-CR" sz="3200" b="1" dirty="0">
              <a:solidFill>
                <a:srgbClr val="0070C0"/>
              </a:solidFill>
              <a:effectLst/>
              <a:latin typeface="inherit"/>
              <a:ea typeface="Times New Roman" panose="02020603050405020304" pitchFamily="18" charset="0"/>
              <a:cs typeface="Times New Roman" panose="02020603050405020304" pitchFamily="18" charset="0"/>
            </a:endParaRPr>
          </a:p>
          <a:p>
            <a:pPr>
              <a:lnSpc>
                <a:spcPct val="107000"/>
              </a:lnSpc>
              <a:spcAft>
                <a:spcPts val="338"/>
              </a:spcAft>
            </a:pPr>
            <a:endParaRPr lang="es-CR" sz="3200" dirty="0">
              <a:solidFill>
                <a:srgbClr val="0070C0"/>
              </a:solidFill>
              <a:effectLst/>
              <a:latin typeface="inherit"/>
              <a:ea typeface="Times New Roman" panose="02020603050405020304" pitchFamily="18" charset="0"/>
              <a:cs typeface="Times New Roman" panose="02020603050405020304" pitchFamily="18" charset="0"/>
            </a:endParaRPr>
          </a:p>
          <a:p>
            <a:pPr marL="164306" indent="0">
              <a:lnSpc>
                <a:spcPct val="107000"/>
              </a:lnSpc>
              <a:spcAft>
                <a:spcPts val="563"/>
              </a:spcAft>
              <a:buNone/>
            </a:pPr>
            <a:endParaRPr lang="es-CR" dirty="0"/>
          </a:p>
        </p:txBody>
      </p:sp>
    </p:spTree>
    <p:extLst>
      <p:ext uri="{BB962C8B-B14F-4D97-AF65-F5344CB8AC3E}">
        <p14:creationId xmlns:p14="http://schemas.microsoft.com/office/powerpoint/2010/main" val="170202167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822960"/>
            <a:ext cx="7886700" cy="5158282"/>
          </a:xfrm>
          <a:solidFill>
            <a:srgbClr val="002060"/>
          </a:solidFill>
        </p:spPr>
        <p:txBody>
          <a:bodyPr>
            <a:normAutofit/>
          </a:bodyPr>
          <a:lstStyle/>
          <a:p>
            <a:pPr algn="ctr"/>
            <a:r>
              <a:rPr lang="es-CR" sz="6600" b="1" dirty="0"/>
              <a:t>MUCHAS GRACIAS</a:t>
            </a:r>
            <a:br>
              <a:rPr lang="es-CR" sz="6600" b="1" dirty="0"/>
            </a:br>
            <a:r>
              <a:rPr lang="es-CR" sz="4000" b="1" dirty="0">
                <a:solidFill>
                  <a:schemeClr val="bg1"/>
                </a:solidFill>
              </a:rPr>
              <a:t>Lorenzo Guadamuz Sandoval, </a:t>
            </a:r>
            <a:r>
              <a:rPr lang="es-CR" sz="4000" b="1" dirty="0" err="1">
                <a:solidFill>
                  <a:schemeClr val="bg1"/>
                </a:solidFill>
              </a:rPr>
              <a:t>Ph.D</a:t>
            </a:r>
            <a:r>
              <a:rPr lang="es-CR" sz="4000" b="1" dirty="0">
                <a:solidFill>
                  <a:schemeClr val="bg1"/>
                </a:solidFill>
              </a:rPr>
              <a:t>.</a:t>
            </a:r>
            <a:r>
              <a:rPr lang="es-CR" sz="4000" b="1" dirty="0"/>
              <a:t> </a:t>
            </a:r>
            <a:br>
              <a:rPr lang="es-ES_tradnl" sz="5400" dirty="0"/>
            </a:br>
            <a:r>
              <a:rPr lang="es-ES_tradnl" sz="4000" dirty="0"/>
              <a:t>Correo: </a:t>
            </a:r>
            <a:br>
              <a:rPr lang="es-ES_tradnl" sz="4000" dirty="0"/>
            </a:br>
            <a:br>
              <a:rPr lang="es-ES_tradnl" sz="4000" dirty="0"/>
            </a:br>
            <a:r>
              <a:rPr lang="es-ES_tradnl" sz="6000" dirty="0"/>
              <a:t>Lguadamuz@educr.net</a:t>
            </a:r>
            <a:endParaRPr lang="es-CR" sz="5400" b="1" dirty="0"/>
          </a:p>
        </p:txBody>
      </p:sp>
    </p:spTree>
    <p:extLst>
      <p:ext uri="{BB962C8B-B14F-4D97-AF65-F5344CB8AC3E}">
        <p14:creationId xmlns:p14="http://schemas.microsoft.com/office/powerpoint/2010/main" val="160088028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E0E5E3-60FA-4693-8545-50C6D7549533}"/>
              </a:ext>
            </a:extLst>
          </p:cNvPr>
          <p:cNvSpPr>
            <a:spLocks noGrp="1"/>
          </p:cNvSpPr>
          <p:nvPr>
            <p:ph type="title"/>
          </p:nvPr>
        </p:nvSpPr>
        <p:spPr>
          <a:xfrm>
            <a:off x="628650" y="365127"/>
            <a:ext cx="7886700" cy="721552"/>
          </a:xfrm>
          <a:solidFill>
            <a:srgbClr val="002060"/>
          </a:solidFill>
        </p:spPr>
        <p:txBody>
          <a:bodyPr>
            <a:normAutofit/>
          </a:bodyPr>
          <a:lstStyle/>
          <a:p>
            <a:r>
              <a:rPr lang="es-CR" sz="4000" b="1" dirty="0">
                <a:solidFill>
                  <a:srgbClr val="FFC000"/>
                </a:solidFill>
              </a:rPr>
              <a:t>LA PANDEMIA COVID 19 EN AÑO 2020 </a:t>
            </a:r>
            <a:endParaRPr lang="es-CR" sz="4000" dirty="0"/>
          </a:p>
        </p:txBody>
      </p:sp>
      <p:sp>
        <p:nvSpPr>
          <p:cNvPr id="3" name="Content Placeholder 2">
            <a:extLst>
              <a:ext uri="{FF2B5EF4-FFF2-40B4-BE49-F238E27FC236}">
                <a16:creationId xmlns:a16="http://schemas.microsoft.com/office/drawing/2014/main" id="{7B2DA359-E427-44FA-AD9F-9A43FC63220F}"/>
              </a:ext>
            </a:extLst>
          </p:cNvPr>
          <p:cNvSpPr>
            <a:spLocks noGrp="1"/>
          </p:cNvSpPr>
          <p:nvPr>
            <p:ph idx="1"/>
          </p:nvPr>
        </p:nvSpPr>
        <p:spPr>
          <a:xfrm>
            <a:off x="628650" y="1272209"/>
            <a:ext cx="7886700" cy="5220664"/>
          </a:xfrm>
          <a:solidFill>
            <a:schemeClr val="bg1"/>
          </a:solidFill>
        </p:spPr>
        <p:txBody>
          <a:bodyPr>
            <a:normAutofit/>
          </a:bodyPr>
          <a:lstStyle/>
          <a:p>
            <a:pPr marL="0" indent="0" algn="just">
              <a:lnSpc>
                <a:spcPct val="115000"/>
              </a:lnSpc>
              <a:spcAft>
                <a:spcPts val="750"/>
              </a:spcAft>
              <a:buNone/>
            </a:pPr>
            <a:r>
              <a:rPr lang="es-CR" sz="2400" b="1"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8- AY CARAJO: ¡A MAS TRABAJO DE EDUCADORES , MENOR SALARIO! Sábado 18 de julio del 2020. </a:t>
            </a:r>
            <a:endParaRPr lang="es-CR"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600"/>
              </a:spcAft>
              <a:buNone/>
            </a:pPr>
            <a:r>
              <a:rPr lang="es-CR" sz="24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9- </a:t>
            </a:r>
            <a:r>
              <a:rPr lang="es-CR" sz="2400" b="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CUATRO SENTIMIENTOS ENCONTRADOS EN EL MAGISTERIO NACIONAL AL MES DE AGOSTO 2020. Sábado 22 de agosto 2020. </a:t>
            </a:r>
          </a:p>
          <a:p>
            <a:pPr marL="0" indent="0">
              <a:lnSpc>
                <a:spcPct val="107000"/>
              </a:lnSpc>
              <a:spcAft>
                <a:spcPts val="600"/>
              </a:spcAft>
              <a:buNone/>
            </a:pPr>
            <a:endParaRPr lang="es-CR" sz="2400" b="1" dirty="0">
              <a:solidFill>
                <a:schemeClr val="tx1"/>
              </a:solidFill>
              <a:effectLst/>
              <a:latin typeface="inherit"/>
              <a:ea typeface="Times New Roman" panose="02020603050405020304" pitchFamily="18" charset="0"/>
              <a:cs typeface="Segoe UI Historic" panose="020B0502040204020203" pitchFamily="34" charset="0"/>
            </a:endParaRPr>
          </a:p>
          <a:p>
            <a:pPr marL="0" indent="0">
              <a:lnSpc>
                <a:spcPct val="107000"/>
              </a:lnSpc>
              <a:spcAft>
                <a:spcPts val="600"/>
              </a:spcAft>
              <a:buNone/>
            </a:pPr>
            <a:r>
              <a:rPr lang="es-CR" sz="2400" b="1" dirty="0">
                <a:solidFill>
                  <a:schemeClr val="tx1"/>
                </a:solidFill>
                <a:effectLst/>
                <a:latin typeface="inherit"/>
                <a:ea typeface="Times New Roman" panose="02020603050405020304" pitchFamily="18" charset="0"/>
                <a:cs typeface="Segoe UI Historic" panose="020B0502040204020203" pitchFamily="34" charset="0"/>
              </a:rPr>
              <a:t>10- LOS MINISTERIOS DE EDUCACIÓN, DURANTE ESTA PANDEMIA, TRATAN COMO IGUALES A LOS DESIGUALES, HACIENDO MÁS PROFUNDAS LAS BRECHAS (URBANA/RURAL; PÚBLICO/PRIVADA; BRECHA DIGITAL, BRECHA SOCIAL). Domingo 20 de septiembre 2020 .</a:t>
            </a:r>
          </a:p>
          <a:p>
            <a:pPr>
              <a:lnSpc>
                <a:spcPct val="107000"/>
              </a:lnSpc>
              <a:spcAft>
                <a:spcPts val="600"/>
              </a:spcAft>
            </a:pPr>
            <a:endParaRPr lang="es-CR"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600"/>
              </a:spcAft>
            </a:pPr>
            <a:endParaRPr lang="es-CR"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s-CR" dirty="0"/>
          </a:p>
        </p:txBody>
      </p:sp>
    </p:spTree>
    <p:extLst>
      <p:ext uri="{BB962C8B-B14F-4D97-AF65-F5344CB8AC3E}">
        <p14:creationId xmlns:p14="http://schemas.microsoft.com/office/powerpoint/2010/main" val="25753024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F1AFEF-D7A1-4E34-AF47-3BCB9D75AF00}"/>
              </a:ext>
            </a:extLst>
          </p:cNvPr>
          <p:cNvSpPr>
            <a:spLocks noGrp="1"/>
          </p:cNvSpPr>
          <p:nvPr>
            <p:ph type="title"/>
          </p:nvPr>
        </p:nvSpPr>
        <p:spPr>
          <a:xfrm>
            <a:off x="628650" y="365127"/>
            <a:ext cx="7886700" cy="827570"/>
          </a:xfrm>
          <a:solidFill>
            <a:srgbClr val="002060"/>
          </a:solidFill>
        </p:spPr>
        <p:txBody>
          <a:bodyPr>
            <a:normAutofit/>
          </a:bodyPr>
          <a:lstStyle/>
          <a:p>
            <a:pPr algn="ctr"/>
            <a:r>
              <a:rPr lang="es-CR" sz="4000" b="1" dirty="0">
                <a:solidFill>
                  <a:srgbClr val="FFC000"/>
                </a:solidFill>
              </a:rPr>
              <a:t>LA PANDEMIA COVID 19 EN AÑO 2020 </a:t>
            </a:r>
          </a:p>
        </p:txBody>
      </p:sp>
      <p:sp>
        <p:nvSpPr>
          <p:cNvPr id="3" name="Content Placeholder 2">
            <a:extLst>
              <a:ext uri="{FF2B5EF4-FFF2-40B4-BE49-F238E27FC236}">
                <a16:creationId xmlns:a16="http://schemas.microsoft.com/office/drawing/2014/main" id="{D6553496-A50F-4C2A-8DCC-D4C2D41C94BD}"/>
              </a:ext>
            </a:extLst>
          </p:cNvPr>
          <p:cNvSpPr>
            <a:spLocks noGrp="1"/>
          </p:cNvSpPr>
          <p:nvPr>
            <p:ph idx="1"/>
          </p:nvPr>
        </p:nvSpPr>
        <p:spPr>
          <a:xfrm>
            <a:off x="628650" y="1669774"/>
            <a:ext cx="7886700" cy="4823099"/>
          </a:xfrm>
          <a:solidFill>
            <a:srgbClr val="FFFF00"/>
          </a:solidFill>
        </p:spPr>
        <p:txBody>
          <a:bodyPr>
            <a:normAutofit fontScale="92500" lnSpcReduction="10000"/>
          </a:bodyPr>
          <a:lstStyle/>
          <a:p>
            <a:pPr marL="0" indent="0" algn="just">
              <a:lnSpc>
                <a:spcPct val="107000"/>
              </a:lnSpc>
              <a:spcAft>
                <a:spcPts val="600"/>
              </a:spcAft>
              <a:buNone/>
            </a:pPr>
            <a:r>
              <a:rPr lang="es-CR" sz="24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EDUCACIÓN A DISTANCIA? ES VÁLIDO, LÁSTIMA NO HAYAN HECHO LO QUE DESDE HACE MÁS DE DIEZ AÑOS VENIMOS RECOMENDANDO. </a:t>
            </a:r>
            <a:endParaRPr lang="es-CR"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600"/>
              </a:spcAft>
            </a:pPr>
            <a:r>
              <a:rPr lang="es-CR"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Desde 1995 he venido impulsando  (y también desarrollando) en varios países (grandes y desarrollados, pequeños y en desarrollo ) herramientas tecnológicas para la educación a distancia y como la llamé desde 1995 en Brasil, </a:t>
            </a:r>
            <a:r>
              <a:rPr lang="es-CR" sz="24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“Hacia una Educación Sin Distancia”</a:t>
            </a:r>
            <a:r>
              <a:rPr lang="es-CR"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 adelantándonos en muchos años a lo que hoy es más común escuchar que se hace en educación (pero que a nivel nacional no se hace realmente). Al MEP vía el Instituto Lalo Gámez le ofrecimos ayudarlos en ser pioneros en la aplicación de video-conferencias (Comunicación Interactiva Instantánea) y en Software para enseñanza integrado</a:t>
            </a:r>
            <a:r>
              <a:rPr lang="es-CR"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s-CR"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871485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AD6922-401F-45E1-B261-78A81CD52D24}"/>
              </a:ext>
            </a:extLst>
          </p:cNvPr>
          <p:cNvSpPr>
            <a:spLocks noGrp="1"/>
          </p:cNvSpPr>
          <p:nvPr>
            <p:ph type="title"/>
          </p:nvPr>
        </p:nvSpPr>
        <p:spPr>
          <a:xfrm>
            <a:off x="628650" y="365126"/>
            <a:ext cx="7886700" cy="761309"/>
          </a:xfrm>
          <a:solidFill>
            <a:srgbClr val="002060"/>
          </a:solidFill>
        </p:spPr>
        <p:txBody>
          <a:bodyPr>
            <a:normAutofit/>
          </a:bodyPr>
          <a:lstStyle/>
          <a:p>
            <a:r>
              <a:rPr lang="es-CR" sz="4000" b="1" dirty="0">
                <a:solidFill>
                  <a:srgbClr val="FFC000"/>
                </a:solidFill>
              </a:rPr>
              <a:t>LA PANDEMIA COVID 19 EN AÑO 2020 </a:t>
            </a:r>
            <a:endParaRPr lang="es-CR" sz="4000" dirty="0"/>
          </a:p>
        </p:txBody>
      </p:sp>
      <p:pic>
        <p:nvPicPr>
          <p:cNvPr id="4" name="Imagen 1">
            <a:extLst>
              <a:ext uri="{FF2B5EF4-FFF2-40B4-BE49-F238E27FC236}">
                <a16:creationId xmlns:a16="http://schemas.microsoft.com/office/drawing/2014/main" id="{A8324D60-42A3-4BB4-AF7D-E2765C76C56C}"/>
              </a:ext>
            </a:extLst>
          </p:cNvPr>
          <p:cNvPicPr>
            <a:picLocks noGrp="1"/>
          </p:cNvPicPr>
          <p:nvPr>
            <p:ph idx="1"/>
          </p:nvPr>
        </p:nvPicPr>
        <p:blipFill>
          <a:blip r:embed="rId2"/>
          <a:stretch>
            <a:fillRect/>
          </a:stretch>
        </p:blipFill>
        <p:spPr>
          <a:xfrm>
            <a:off x="397566" y="1126435"/>
            <a:ext cx="8234568" cy="5473148"/>
          </a:xfrm>
          <a:prstGeom prst="rect">
            <a:avLst/>
          </a:prstGeom>
        </p:spPr>
      </p:pic>
    </p:spTree>
    <p:extLst>
      <p:ext uri="{BB962C8B-B14F-4D97-AF65-F5344CB8AC3E}">
        <p14:creationId xmlns:p14="http://schemas.microsoft.com/office/powerpoint/2010/main" val="27785428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91631"/>
            <a:ext cx="7886700" cy="5746114"/>
          </a:xfrm>
          <a:solidFill>
            <a:schemeClr val="accent4">
              <a:lumMod val="60000"/>
              <a:lumOff val="40000"/>
            </a:schemeClr>
          </a:solidFill>
          <a:scene3d>
            <a:camera prst="orthographicFront"/>
            <a:lightRig rig="threePt" dir="t"/>
          </a:scene3d>
          <a:sp3d>
            <a:bevelT w="127000" h="127000"/>
          </a:sp3d>
        </p:spPr>
        <p:txBody>
          <a:bodyPr>
            <a:normAutofit/>
          </a:bodyPr>
          <a:lstStyle/>
          <a:p>
            <a:pPr algn="ctr"/>
            <a:r>
              <a:rPr lang="es-CR" sz="4800" b="1" dirty="0">
                <a:solidFill>
                  <a:srgbClr val="0070C0"/>
                </a:solidFill>
              </a:rPr>
              <a:t>ECONOMÍA CAMBIANTE.</a:t>
            </a:r>
            <a:br>
              <a:rPr lang="es-CR" sz="4800" b="1" dirty="0">
                <a:solidFill>
                  <a:srgbClr val="0070C0"/>
                </a:solidFill>
              </a:rPr>
            </a:br>
            <a:r>
              <a:rPr lang="es-CR" sz="4800" b="1" dirty="0">
                <a:solidFill>
                  <a:srgbClr val="0070C0"/>
                </a:solidFill>
              </a:rPr>
              <a:t>EMPLEO DECRECIENTE.</a:t>
            </a:r>
            <a:br>
              <a:rPr lang="es-CR" sz="4800" b="1" dirty="0">
                <a:solidFill>
                  <a:srgbClr val="0070C0"/>
                </a:solidFill>
              </a:rPr>
            </a:br>
            <a:r>
              <a:rPr lang="es-CR" sz="4800" b="1" dirty="0">
                <a:solidFill>
                  <a:srgbClr val="0070C0"/>
                </a:solidFill>
              </a:rPr>
              <a:t> ECONOMÍA DEL CONOCIMIENTO CRECIENTE.</a:t>
            </a:r>
          </a:p>
        </p:txBody>
      </p:sp>
    </p:spTree>
    <p:extLst>
      <p:ext uri="{BB962C8B-B14F-4D97-AF65-F5344CB8AC3E}">
        <p14:creationId xmlns:p14="http://schemas.microsoft.com/office/powerpoint/2010/main" val="265170181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960091"/>
          </a:xfrm>
          <a:solidFill>
            <a:srgbClr val="C00000"/>
          </a:solidFill>
        </p:spPr>
        <p:txBody>
          <a:bodyPr/>
          <a:lstStyle/>
          <a:p>
            <a:pPr algn="ctr"/>
            <a:r>
              <a:rPr lang="es-CR" dirty="0"/>
              <a:t>ECONOMÍA DEL CONOCIMIENTO</a:t>
            </a:r>
          </a:p>
        </p:txBody>
      </p:sp>
      <p:sp>
        <p:nvSpPr>
          <p:cNvPr id="3" name="Content Placeholder 2"/>
          <p:cNvSpPr>
            <a:spLocks noGrp="1"/>
          </p:cNvSpPr>
          <p:nvPr>
            <p:ph idx="1"/>
          </p:nvPr>
        </p:nvSpPr>
        <p:spPr>
          <a:xfrm>
            <a:off x="268941" y="1325216"/>
            <a:ext cx="8579224" cy="5261113"/>
          </a:xfrm>
          <a:solidFill>
            <a:schemeClr val="bg1"/>
          </a:solidFill>
        </p:spPr>
        <p:txBody>
          <a:bodyPr>
            <a:noAutofit/>
          </a:bodyPr>
          <a:lstStyle/>
          <a:p>
            <a:pPr marL="144000" indent="-144000" algn="just">
              <a:lnSpc>
                <a:spcPct val="100000"/>
              </a:lnSpc>
              <a:spcBef>
                <a:spcPts val="0"/>
              </a:spcBef>
            </a:pPr>
            <a:r>
              <a:rPr lang="es-CR" sz="2400" dirty="0">
                <a:solidFill>
                  <a:srgbClr val="0070C0"/>
                </a:solidFill>
              </a:rPr>
              <a:t>La economía del conocimiento se desarrolla durante la llamada Sociedad del Conocimiento y se basa en el desarrollo exponencial que han tenido las Tecnologías de la Información y de la Comunicación, que a su vez facilitaron los procesos de Globalización y Mundialización. </a:t>
            </a:r>
          </a:p>
          <a:p>
            <a:pPr marL="144000" indent="-144000" algn="just">
              <a:lnSpc>
                <a:spcPct val="100000"/>
              </a:lnSpc>
              <a:spcBef>
                <a:spcPts val="0"/>
              </a:spcBef>
            </a:pPr>
            <a:r>
              <a:rPr lang="es-ES" sz="2400" dirty="0">
                <a:solidFill>
                  <a:schemeClr val="tx1"/>
                </a:solidFill>
              </a:rPr>
              <a:t>La economía del conocimiento se estructura en un nuevo patrón industrial de desarrollo basado en conocimiento donde surgen nuevas industrias (como software y telecomunicaciones) y las tradicionales se modernizan con la introducción de las tecnologías (Tercera y Cuarta Revolución Industrial ).</a:t>
            </a:r>
          </a:p>
          <a:p>
            <a:pPr marL="144000" indent="-144000" algn="just">
              <a:lnSpc>
                <a:spcPct val="100000"/>
              </a:lnSpc>
              <a:spcBef>
                <a:spcPts val="0"/>
              </a:spcBef>
            </a:pPr>
            <a:r>
              <a:rPr lang="es-ES" sz="2400" dirty="0">
                <a:solidFill>
                  <a:srgbClr val="0070C0"/>
                </a:solidFill>
              </a:rPr>
              <a:t>La economía del conocimiento está íntimamente vinculada a la educación, por la investigación, la ciencia, la tecnología, la formación y capacitación de recursos humanos y el reciclaje cognitivo en los trabajadores. </a:t>
            </a:r>
            <a:endParaRPr lang="es-CR" sz="2400" dirty="0">
              <a:solidFill>
                <a:srgbClr val="0070C0"/>
              </a:solidFill>
            </a:endParaRPr>
          </a:p>
        </p:txBody>
      </p:sp>
    </p:spTree>
    <p:extLst>
      <p:ext uri="{BB962C8B-B14F-4D97-AF65-F5344CB8AC3E}">
        <p14:creationId xmlns:p14="http://schemas.microsoft.com/office/powerpoint/2010/main" val="1192216320"/>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subTnLst>
                                    <p:animClr clrSpc="rgb" dir="cw">
                                      <p:cBhvr override="childStyle">
                                        <p:cTn dur="1" fill="hold" display="0" masterRel="nextClick" afterEffect="1"/>
                                        <p:tgtEl>
                                          <p:spTgt spid="3">
                                            <p:txEl>
                                              <p:pRg st="0" end="0"/>
                                            </p:txEl>
                                          </p:spTgt>
                                        </p:tgtEl>
                                        <p:attrNameLst>
                                          <p:attrName>ppt_c</p:attrName>
                                        </p:attrNameLst>
                                      </p:cBhvr>
                                      <p:to>
                                        <a:srgbClr val="99CCFF"/>
                                      </p:to>
                                    </p:animClr>
                                  </p:sub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subTnLst>
                                    <p:animClr clrSpc="rgb" dir="cw">
                                      <p:cBhvr override="childStyle">
                                        <p:cTn dur="1" fill="hold" display="0" masterRel="nextClick" afterEffect="1"/>
                                        <p:tgtEl>
                                          <p:spTgt spid="3">
                                            <p:txEl>
                                              <p:pRg st="1" end="1"/>
                                            </p:txEl>
                                          </p:spTgt>
                                        </p:tgtEl>
                                        <p:attrNameLst>
                                          <p:attrName>ppt_c</p:attrName>
                                        </p:attrNameLst>
                                      </p:cBhvr>
                                      <p:to>
                                        <a:srgbClr val="99CCFF"/>
                                      </p:to>
                                    </p:animClr>
                                  </p:sub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10180</TotalTime>
  <Words>4165</Words>
  <Application>Microsoft Office PowerPoint</Application>
  <PresentationFormat>On-screen Show (4:3)</PresentationFormat>
  <Paragraphs>185</Paragraphs>
  <Slides>40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40</vt:i4>
      </vt:variant>
    </vt:vector>
  </HeadingPairs>
  <TitlesOfParts>
    <vt:vector size="46" baseType="lpstr">
      <vt:lpstr>Arial</vt:lpstr>
      <vt:lpstr>Calibri</vt:lpstr>
      <vt:lpstr>Calibri Light</vt:lpstr>
      <vt:lpstr>inherit</vt:lpstr>
      <vt:lpstr>Times New Roman</vt:lpstr>
      <vt:lpstr>Office Theme</vt:lpstr>
      <vt:lpstr>HACIA LA EDUCACIÓN DEL FUTURO   Dr. Lorenzo Guadamuz Sandoval, Ph.D. </vt:lpstr>
      <vt:lpstr>EDUCACIÓN   ANTE LA PANDEMIA  DEL COVID 19  EN EL AÑO 2020</vt:lpstr>
      <vt:lpstr>LA PANDEMIA COVID 19 EN AÑO 2020 </vt:lpstr>
      <vt:lpstr>LA PANDEMIA COVID 19 EN AÑO 2020 </vt:lpstr>
      <vt:lpstr>LA PANDEMIA COVID 19 EN AÑO 2020 </vt:lpstr>
      <vt:lpstr>LA PANDEMIA COVID 19 EN AÑO 2020 </vt:lpstr>
      <vt:lpstr>LA PANDEMIA COVID 19 EN AÑO 2020 </vt:lpstr>
      <vt:lpstr>ECONOMÍA CAMBIANTE. EMPLEO DECRECIENTE.  ECONOMÍA DEL CONOCIMIENTO CRECIENTE.</vt:lpstr>
      <vt:lpstr>ECONOMÍA DEL CONOCIMIENTO</vt:lpstr>
      <vt:lpstr>ECONOMÍA DEL CONOCIMIENTO Y EMPLEO</vt:lpstr>
      <vt:lpstr> CASI TODOS LOS TRABAJOS  SE ESTÁN VOLVIENDO MÁS DIGITALES ESTUDIO DE BROOKINGS </vt:lpstr>
      <vt:lpstr>CASI TODOS LOS TRABAJOS SE ESTÁN VOLVIENDO MÁS DIGITALESESTUDIO DE BROOKINGS</vt:lpstr>
      <vt:lpstr> LA SOCIEDAD DE COSTE MARGINAL CERO  </vt:lpstr>
      <vt:lpstr>¿QUÉ DEBIÉSEMOS DE CAMBIAR EN EDUCACIÓN?</vt:lpstr>
      <vt:lpstr> SITUACIÓN A CAMBIAR </vt:lpstr>
      <vt:lpstr> LO POSITIVO QUE TENEMOS PARA EMPRENDER  UN NUEVO CAMINO EN LA TRANSFORMACIÓN EDUCATIVA </vt:lpstr>
      <vt:lpstr>LO POSITIVO QUE TENEMOS PARA EMPRENDER  UN NUEVO CAMINO EN LA TRANSFORMACIÓN EDUCATIVA</vt:lpstr>
      <vt:lpstr>EL ESTUDIANTE Y EL PROFESOR EN EL FUTURO</vt:lpstr>
      <vt:lpstr>DE UNA EDUCACIÓN GRADUADA A UNA NO GRADUADA, INDIVIDUALIZADA</vt:lpstr>
      <vt:lpstr>DE UNA EDUCACIÓN GRADUADA A UNA NO GRADUADA, INDIVIDUALIZADA</vt:lpstr>
      <vt:lpstr>DE UNA EDUCACIÓN GRADUADA A UNA NO GRADUADA, INDIVIDUALIZADA</vt:lpstr>
      <vt:lpstr>DE UNA EDUCACIÓN GRADUADA A UNA NO GRADUADA, INDIVIDUALIZADA</vt:lpstr>
      <vt:lpstr>La propuesta de una nueva educación</vt:lpstr>
      <vt:lpstr>PowerPoint Presentation</vt:lpstr>
      <vt:lpstr>LA PERSONALIZACIÓN DE LA OFERTA EDUCATIVA</vt:lpstr>
      <vt:lpstr>LA PERSONALIZACIÓN DE LA OFERTA EDUCATIVA</vt:lpstr>
      <vt:lpstr>LA PERSONALIZACIÓN DE LA OFERTA EDUCATIVA</vt:lpstr>
      <vt:lpstr>LA PERSONALIZACIÓN DE LA OFERTA EDUCATIVA</vt:lpstr>
      <vt:lpstr>CARACTERÍSTICAS ESPECÍFICAS DE LA ENSEÑANZA INDIVIDUALIZADA COLABORATIVA</vt:lpstr>
      <vt:lpstr>CARACTERÍSTICAS ESPECÍFICAS DE LA ENSEÑANZA INDIVIDUALIZADA COLABORATIVA</vt:lpstr>
      <vt:lpstr>CARACTERÍSTICAS ESPECÍFICAS DE LA ENSEÑANZA INDIVIDUALIZADA COLABORATIVA</vt:lpstr>
      <vt:lpstr>INDISPENSABLE UNA REFORMA CURRICULAR DE FONDO</vt:lpstr>
      <vt:lpstr>INDISPENSABLE UNA REFORMA CURRICULAR DE FONDO</vt:lpstr>
      <vt:lpstr>INDISPENSABLE UNA REFORMA CURRICULAR DE FONDO</vt:lpstr>
      <vt:lpstr>INDISPENSABLE UNA REFORMA CURRICULAR DE FONDO</vt:lpstr>
      <vt:lpstr>USO DE LA INTELIGENCIA ARTIFICIAL EN FAVOR DE LA INDIVIDUALIZACIÓN DE LA OFERTA EDUCATIVA</vt:lpstr>
      <vt:lpstr>USO DE LA INTELIGENCIA ARTIFICIAL EN FAVOR DE LA INDIVIDUALIZACIÓN DE LA OFERTA EDUCATIVA</vt:lpstr>
      <vt:lpstr>USO DE LA INTELIGENCIA ARTIFICIAL EN FAVOR DE LA INDIVIDUALIZACIÓN DE LA OFERTA EDUCATIVA</vt:lpstr>
      <vt:lpstr>EL FUTURO DEL FUTURO.  USO DE LA INTELIGENCIA ARTIFICIAL EN FAVOR DE LA INDIVIDUALIZACIÓN DE LA OFERTA EDUCATIVA</vt:lpstr>
      <vt:lpstr>MUCHAS GRACIAS Lorenzo Guadamuz Sandoval, Ph.D.  Correo:   Lguadamuz@educr.net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Lorenzo Guadamuz</dc:creator>
  <cp:lastModifiedBy>Lorenzo Guadamuz</cp:lastModifiedBy>
  <cp:revision>132</cp:revision>
  <cp:lastPrinted>2017-11-25T13:12:50Z</cp:lastPrinted>
  <dcterms:created xsi:type="dcterms:W3CDTF">2017-11-20T21:04:52Z</dcterms:created>
  <dcterms:modified xsi:type="dcterms:W3CDTF">2020-12-19T16:39:33Z</dcterms:modified>
</cp:coreProperties>
</file>