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88" r:id="rId3"/>
    <p:sldId id="262" r:id="rId4"/>
    <p:sldId id="343" r:id="rId5"/>
    <p:sldId id="339" r:id="rId6"/>
    <p:sldId id="364" r:id="rId7"/>
    <p:sldId id="336" r:id="rId8"/>
    <p:sldId id="338" r:id="rId9"/>
    <p:sldId id="389" r:id="rId10"/>
    <p:sldId id="360" r:id="rId11"/>
    <p:sldId id="361" r:id="rId12"/>
    <p:sldId id="358" r:id="rId13"/>
    <p:sldId id="359" r:id="rId14"/>
    <p:sldId id="351" r:id="rId15"/>
    <p:sldId id="352" r:id="rId16"/>
    <p:sldId id="353" r:id="rId17"/>
    <p:sldId id="354" r:id="rId18"/>
    <p:sldId id="355" r:id="rId19"/>
    <p:sldId id="356" r:id="rId20"/>
    <p:sldId id="357" r:id="rId21"/>
    <p:sldId id="394" r:id="rId22"/>
    <p:sldId id="368" r:id="rId23"/>
    <p:sldId id="369" r:id="rId24"/>
    <p:sldId id="371" r:id="rId25"/>
    <p:sldId id="365" r:id="rId26"/>
    <p:sldId id="366" r:id="rId27"/>
    <p:sldId id="367" r:id="rId28"/>
    <p:sldId id="372" r:id="rId29"/>
    <p:sldId id="373" r:id="rId30"/>
    <p:sldId id="374" r:id="rId31"/>
    <p:sldId id="375" r:id="rId32"/>
    <p:sldId id="376" r:id="rId33"/>
    <p:sldId id="377" r:id="rId34"/>
    <p:sldId id="378" r:id="rId35"/>
    <p:sldId id="379" r:id="rId36"/>
    <p:sldId id="380" r:id="rId37"/>
    <p:sldId id="381" r:id="rId38"/>
    <p:sldId id="382" r:id="rId39"/>
    <p:sldId id="383" r:id="rId40"/>
    <p:sldId id="395" r:id="rId41"/>
    <p:sldId id="384" r:id="rId42"/>
    <p:sldId id="385" r:id="rId43"/>
    <p:sldId id="386" r:id="rId44"/>
    <p:sldId id="387" r:id="rId45"/>
    <p:sldId id="391" r:id="rId46"/>
    <p:sldId id="363" r:id="rId47"/>
    <p:sldId id="393" r:id="rId48"/>
    <p:sldId id="392" r:id="rId49"/>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2" d="100"/>
          <a:sy n="72" d="100"/>
        </p:scale>
        <p:origin x="666" y="72"/>
      </p:cViewPr>
      <p:guideLst/>
    </p:cSldViewPr>
  </p:slideViewPr>
  <p:notesTextViewPr>
    <p:cViewPr>
      <p:scale>
        <a:sx n="1" d="1"/>
        <a:sy n="1" d="1"/>
      </p:scale>
      <p:origin x="0" y="0"/>
    </p:cViewPr>
  </p:notesTextViewPr>
  <p:sorterViewPr>
    <p:cViewPr>
      <p:scale>
        <a:sx n="130" d="100"/>
        <a:sy n="130" d="100"/>
      </p:scale>
      <p:origin x="0" y="-308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71469D-4866-474F-BCC7-56F746029B63}"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s-CR"/>
        </a:p>
      </dgm:t>
    </dgm:pt>
    <dgm:pt modelId="{38E845B0-56D7-4D9E-A698-AFBC30B1FDF6}">
      <dgm:prSet phldrT="[Text]" custT="1"/>
      <dgm:spPr>
        <a:solidFill>
          <a:srgbClr val="FFC000"/>
        </a:solidFill>
      </dgm:spPr>
      <dgm:t>
        <a:bodyPr/>
        <a:lstStyle/>
        <a:p>
          <a:r>
            <a:rPr lang="es-CR" sz="2400" b="1" dirty="0"/>
            <a:t>ADMINISTRACIÓN PÚBLICA</a:t>
          </a:r>
        </a:p>
      </dgm:t>
    </dgm:pt>
    <dgm:pt modelId="{9D6E3882-4C44-4AD2-9581-6AB17A9016FF}" type="parTrans" cxnId="{DC2B667B-92DD-4EE5-A2BA-3A22AF0344C6}">
      <dgm:prSet/>
      <dgm:spPr/>
      <dgm:t>
        <a:bodyPr/>
        <a:lstStyle/>
        <a:p>
          <a:endParaRPr lang="es-CR"/>
        </a:p>
      </dgm:t>
    </dgm:pt>
    <dgm:pt modelId="{367834B7-BCEB-4635-A734-BB9EBE6B77EE}" type="sibTrans" cxnId="{DC2B667B-92DD-4EE5-A2BA-3A22AF0344C6}">
      <dgm:prSet/>
      <dgm:spPr/>
      <dgm:t>
        <a:bodyPr/>
        <a:lstStyle/>
        <a:p>
          <a:endParaRPr lang="es-CR"/>
        </a:p>
      </dgm:t>
    </dgm:pt>
    <dgm:pt modelId="{AC0716CE-A3BF-4ABB-895A-81609ED04498}">
      <dgm:prSet phldrT="[Text]" custT="1"/>
      <dgm:spPr>
        <a:solidFill>
          <a:schemeClr val="accent6">
            <a:lumMod val="60000"/>
            <a:lumOff val="40000"/>
          </a:schemeClr>
        </a:solidFill>
      </dgm:spPr>
      <dgm:t>
        <a:bodyPr/>
        <a:lstStyle/>
        <a:p>
          <a:r>
            <a:rPr lang="es-CR" sz="2400" b="1" dirty="0"/>
            <a:t>ADMINISTRACIÓN PRIVADA </a:t>
          </a:r>
        </a:p>
      </dgm:t>
    </dgm:pt>
    <dgm:pt modelId="{3CFB6EE9-0FFB-4FD4-8FE4-5CD68AC0C5A2}" type="parTrans" cxnId="{CC502AD6-6690-47A2-B2E3-1600ED408F1C}">
      <dgm:prSet/>
      <dgm:spPr/>
      <dgm:t>
        <a:bodyPr/>
        <a:lstStyle/>
        <a:p>
          <a:endParaRPr lang="es-CR"/>
        </a:p>
      </dgm:t>
    </dgm:pt>
    <dgm:pt modelId="{DB2497D2-2D5B-4AE1-8E22-8DCB88E5596F}" type="sibTrans" cxnId="{CC502AD6-6690-47A2-B2E3-1600ED408F1C}">
      <dgm:prSet/>
      <dgm:spPr/>
      <dgm:t>
        <a:bodyPr/>
        <a:lstStyle/>
        <a:p>
          <a:endParaRPr lang="es-CR"/>
        </a:p>
      </dgm:t>
    </dgm:pt>
    <dgm:pt modelId="{965FD6A9-6097-47BE-868D-EDDF2C131304}">
      <dgm:prSet phldrT="[Text]" custT="1"/>
      <dgm:spPr>
        <a:solidFill>
          <a:srgbClr val="00B0F0"/>
        </a:solidFill>
      </dgm:spPr>
      <dgm:t>
        <a:bodyPr/>
        <a:lstStyle/>
        <a:p>
          <a:r>
            <a:rPr lang="es-CR" sz="2000" b="1" dirty="0"/>
            <a:t>ADMINISTRACIÓN ORGANISMOS AUTÓNOMOS DESCENTRALIZADOS </a:t>
          </a:r>
        </a:p>
      </dgm:t>
    </dgm:pt>
    <dgm:pt modelId="{A6857C69-3F0C-40A8-91D8-0C15698BEB05}" type="parTrans" cxnId="{4925A4DA-61A8-4898-B2C7-BD7743192DA8}">
      <dgm:prSet/>
      <dgm:spPr/>
      <dgm:t>
        <a:bodyPr/>
        <a:lstStyle/>
        <a:p>
          <a:endParaRPr lang="es-CR"/>
        </a:p>
      </dgm:t>
    </dgm:pt>
    <dgm:pt modelId="{07CF3550-3D78-417C-BB5F-87959BB3BDC3}" type="sibTrans" cxnId="{4925A4DA-61A8-4898-B2C7-BD7743192DA8}">
      <dgm:prSet/>
      <dgm:spPr/>
      <dgm:t>
        <a:bodyPr/>
        <a:lstStyle/>
        <a:p>
          <a:endParaRPr lang="es-CR"/>
        </a:p>
      </dgm:t>
    </dgm:pt>
    <dgm:pt modelId="{0DAD0E06-884E-4159-9A91-51FCA79AA46B}" type="pres">
      <dgm:prSet presAssocID="{7871469D-4866-474F-BCC7-56F746029B63}" presName="Name0" presStyleCnt="0">
        <dgm:presLayoutVars>
          <dgm:chMax val="7"/>
          <dgm:chPref val="7"/>
          <dgm:dir/>
          <dgm:animLvl val="lvl"/>
        </dgm:presLayoutVars>
      </dgm:prSet>
      <dgm:spPr/>
    </dgm:pt>
    <dgm:pt modelId="{C1AB22AD-7F16-4D33-B2C8-5F073F10F3B0}" type="pres">
      <dgm:prSet presAssocID="{38E845B0-56D7-4D9E-A698-AFBC30B1FDF6}" presName="Accent1" presStyleCnt="0"/>
      <dgm:spPr/>
    </dgm:pt>
    <dgm:pt modelId="{AF7E35A1-1409-4778-906B-42BAF98FB97D}" type="pres">
      <dgm:prSet presAssocID="{38E845B0-56D7-4D9E-A698-AFBC30B1FDF6}" presName="Accent" presStyleLbl="node1" presStyleIdx="0" presStyleCnt="3" custLinFactNeighborX="-967" custLinFactNeighborY="110"/>
      <dgm:spPr/>
    </dgm:pt>
    <dgm:pt modelId="{AABA5F90-2663-4C33-B40A-7CE50CB2FEF8}" type="pres">
      <dgm:prSet presAssocID="{38E845B0-56D7-4D9E-A698-AFBC30B1FDF6}" presName="Parent1" presStyleLbl="revTx" presStyleIdx="0" presStyleCnt="3" custScaleX="177190">
        <dgm:presLayoutVars>
          <dgm:chMax val="1"/>
          <dgm:chPref val="1"/>
          <dgm:bulletEnabled val="1"/>
        </dgm:presLayoutVars>
      </dgm:prSet>
      <dgm:spPr/>
    </dgm:pt>
    <dgm:pt modelId="{3E6FA22E-8A18-4E6F-B0D1-F43239334B63}" type="pres">
      <dgm:prSet presAssocID="{AC0716CE-A3BF-4ABB-895A-81609ED04498}" presName="Accent2" presStyleCnt="0"/>
      <dgm:spPr/>
    </dgm:pt>
    <dgm:pt modelId="{0F4E73E3-FBDC-46E1-A2F9-6742078942F0}" type="pres">
      <dgm:prSet presAssocID="{AC0716CE-A3BF-4ABB-895A-81609ED04498}" presName="Accent" presStyleLbl="node1" presStyleIdx="1" presStyleCnt="3"/>
      <dgm:spPr/>
    </dgm:pt>
    <dgm:pt modelId="{C3F729D7-0E01-4E1D-AFE5-808C7C71FAE9}" type="pres">
      <dgm:prSet presAssocID="{AC0716CE-A3BF-4ABB-895A-81609ED04498}" presName="Parent2" presStyleLbl="revTx" presStyleIdx="1" presStyleCnt="3" custScaleX="172511">
        <dgm:presLayoutVars>
          <dgm:chMax val="1"/>
          <dgm:chPref val="1"/>
          <dgm:bulletEnabled val="1"/>
        </dgm:presLayoutVars>
      </dgm:prSet>
      <dgm:spPr/>
    </dgm:pt>
    <dgm:pt modelId="{AD3D9CF9-A1E7-44A3-9E3E-2787EFF2A9E5}" type="pres">
      <dgm:prSet presAssocID="{965FD6A9-6097-47BE-868D-EDDF2C131304}" presName="Accent3" presStyleCnt="0"/>
      <dgm:spPr/>
    </dgm:pt>
    <dgm:pt modelId="{F9ED397C-CB14-459D-B4A5-AE1AFC868331}" type="pres">
      <dgm:prSet presAssocID="{965FD6A9-6097-47BE-868D-EDDF2C131304}" presName="Accent" presStyleLbl="node1" presStyleIdx="2" presStyleCnt="3"/>
      <dgm:spPr/>
    </dgm:pt>
    <dgm:pt modelId="{5FD0D5A6-67F1-4876-B6B2-B6874B62E22A}" type="pres">
      <dgm:prSet presAssocID="{965FD6A9-6097-47BE-868D-EDDF2C131304}" presName="Parent3" presStyleLbl="revTx" presStyleIdx="2" presStyleCnt="3" custScaleX="227441" custScaleY="125754">
        <dgm:presLayoutVars>
          <dgm:chMax val="1"/>
          <dgm:chPref val="1"/>
          <dgm:bulletEnabled val="1"/>
        </dgm:presLayoutVars>
      </dgm:prSet>
      <dgm:spPr/>
    </dgm:pt>
  </dgm:ptLst>
  <dgm:cxnLst>
    <dgm:cxn modelId="{6F5FC74B-4436-4F66-AEC1-F2B2B5C89F81}" type="presOf" srcId="{AC0716CE-A3BF-4ABB-895A-81609ED04498}" destId="{C3F729D7-0E01-4E1D-AFE5-808C7C71FAE9}" srcOrd="0" destOrd="0" presId="urn:microsoft.com/office/officeart/2009/layout/CircleArrowProcess"/>
    <dgm:cxn modelId="{70019852-0E68-45A9-9DAF-607EFBFEE2AC}" type="presOf" srcId="{7871469D-4866-474F-BCC7-56F746029B63}" destId="{0DAD0E06-884E-4159-9A91-51FCA79AA46B}" srcOrd="0" destOrd="0" presId="urn:microsoft.com/office/officeart/2009/layout/CircleArrowProcess"/>
    <dgm:cxn modelId="{DC2B667B-92DD-4EE5-A2BA-3A22AF0344C6}" srcId="{7871469D-4866-474F-BCC7-56F746029B63}" destId="{38E845B0-56D7-4D9E-A698-AFBC30B1FDF6}" srcOrd="0" destOrd="0" parTransId="{9D6E3882-4C44-4AD2-9581-6AB17A9016FF}" sibTransId="{367834B7-BCEB-4635-A734-BB9EBE6B77EE}"/>
    <dgm:cxn modelId="{C6E819A5-BA65-4498-9A3D-7811CB4D22AA}" type="presOf" srcId="{38E845B0-56D7-4D9E-A698-AFBC30B1FDF6}" destId="{AABA5F90-2663-4C33-B40A-7CE50CB2FEF8}" srcOrd="0" destOrd="0" presId="urn:microsoft.com/office/officeart/2009/layout/CircleArrowProcess"/>
    <dgm:cxn modelId="{C48F16B4-B54B-446D-B6DE-AC6EB873921D}" type="presOf" srcId="{965FD6A9-6097-47BE-868D-EDDF2C131304}" destId="{5FD0D5A6-67F1-4876-B6B2-B6874B62E22A}" srcOrd="0" destOrd="0" presId="urn:microsoft.com/office/officeart/2009/layout/CircleArrowProcess"/>
    <dgm:cxn modelId="{CC502AD6-6690-47A2-B2E3-1600ED408F1C}" srcId="{7871469D-4866-474F-BCC7-56F746029B63}" destId="{AC0716CE-A3BF-4ABB-895A-81609ED04498}" srcOrd="1" destOrd="0" parTransId="{3CFB6EE9-0FFB-4FD4-8FE4-5CD68AC0C5A2}" sibTransId="{DB2497D2-2D5B-4AE1-8E22-8DCB88E5596F}"/>
    <dgm:cxn modelId="{4925A4DA-61A8-4898-B2C7-BD7743192DA8}" srcId="{7871469D-4866-474F-BCC7-56F746029B63}" destId="{965FD6A9-6097-47BE-868D-EDDF2C131304}" srcOrd="2" destOrd="0" parTransId="{A6857C69-3F0C-40A8-91D8-0C15698BEB05}" sibTransId="{07CF3550-3D78-417C-BB5F-87959BB3BDC3}"/>
    <dgm:cxn modelId="{A919FA83-2695-4069-A9EF-3B6C89109BF5}" type="presParOf" srcId="{0DAD0E06-884E-4159-9A91-51FCA79AA46B}" destId="{C1AB22AD-7F16-4D33-B2C8-5F073F10F3B0}" srcOrd="0" destOrd="0" presId="urn:microsoft.com/office/officeart/2009/layout/CircleArrowProcess"/>
    <dgm:cxn modelId="{79BDE406-A86A-41A5-A1C9-E489B0180B3A}" type="presParOf" srcId="{C1AB22AD-7F16-4D33-B2C8-5F073F10F3B0}" destId="{AF7E35A1-1409-4778-906B-42BAF98FB97D}" srcOrd="0" destOrd="0" presId="urn:microsoft.com/office/officeart/2009/layout/CircleArrowProcess"/>
    <dgm:cxn modelId="{6B25673E-CC59-4556-A75C-1166C8EDFD04}" type="presParOf" srcId="{0DAD0E06-884E-4159-9A91-51FCA79AA46B}" destId="{AABA5F90-2663-4C33-B40A-7CE50CB2FEF8}" srcOrd="1" destOrd="0" presId="urn:microsoft.com/office/officeart/2009/layout/CircleArrowProcess"/>
    <dgm:cxn modelId="{D2D3C648-54DA-4EDC-9645-58E46DDEC798}" type="presParOf" srcId="{0DAD0E06-884E-4159-9A91-51FCA79AA46B}" destId="{3E6FA22E-8A18-4E6F-B0D1-F43239334B63}" srcOrd="2" destOrd="0" presId="urn:microsoft.com/office/officeart/2009/layout/CircleArrowProcess"/>
    <dgm:cxn modelId="{A4FBA559-8E7B-40CE-97AE-E2DD87887B85}" type="presParOf" srcId="{3E6FA22E-8A18-4E6F-B0D1-F43239334B63}" destId="{0F4E73E3-FBDC-46E1-A2F9-6742078942F0}" srcOrd="0" destOrd="0" presId="urn:microsoft.com/office/officeart/2009/layout/CircleArrowProcess"/>
    <dgm:cxn modelId="{CB78C8C8-3027-474B-8570-A635417FA2AB}" type="presParOf" srcId="{0DAD0E06-884E-4159-9A91-51FCA79AA46B}" destId="{C3F729D7-0E01-4E1D-AFE5-808C7C71FAE9}" srcOrd="3" destOrd="0" presId="urn:microsoft.com/office/officeart/2009/layout/CircleArrowProcess"/>
    <dgm:cxn modelId="{F2B14DE7-6CEA-4F82-84D9-926A2C84E99D}" type="presParOf" srcId="{0DAD0E06-884E-4159-9A91-51FCA79AA46B}" destId="{AD3D9CF9-A1E7-44A3-9E3E-2787EFF2A9E5}" srcOrd="4" destOrd="0" presId="urn:microsoft.com/office/officeart/2009/layout/CircleArrowProcess"/>
    <dgm:cxn modelId="{7FC59170-038D-4D53-A032-6CC63E4C01CB}" type="presParOf" srcId="{AD3D9CF9-A1E7-44A3-9E3E-2787EFF2A9E5}" destId="{F9ED397C-CB14-459D-B4A5-AE1AFC868331}" srcOrd="0" destOrd="0" presId="urn:microsoft.com/office/officeart/2009/layout/CircleArrowProcess"/>
    <dgm:cxn modelId="{85B18918-0B2F-46AD-8E6D-162631AF08BE}" type="presParOf" srcId="{0DAD0E06-884E-4159-9A91-51FCA79AA46B}" destId="{5FD0D5A6-67F1-4876-B6B2-B6874B62E22A}"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7E35A1-1409-4778-906B-42BAF98FB97D}">
      <dsp:nvSpPr>
        <dsp:cNvPr id="0" name=""/>
        <dsp:cNvSpPr/>
      </dsp:nvSpPr>
      <dsp:spPr>
        <a:xfrm>
          <a:off x="2920206" y="2869"/>
          <a:ext cx="2608149" cy="2608546"/>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BA5F90-2663-4C33-B40A-7CE50CB2FEF8}">
      <dsp:nvSpPr>
        <dsp:cNvPr id="0" name=""/>
        <dsp:cNvSpPr/>
      </dsp:nvSpPr>
      <dsp:spPr>
        <a:xfrm>
          <a:off x="2962557" y="941764"/>
          <a:ext cx="2568011" cy="724475"/>
        </a:xfrm>
        <a:prstGeom prst="rect">
          <a:avLst/>
        </a:prstGeom>
        <a:solidFill>
          <a:srgbClr val="FFC000"/>
        </a:solid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R" sz="2400" b="1" kern="1200" dirty="0"/>
            <a:t>ADMINISTRACIÓN PÚBLICA</a:t>
          </a:r>
        </a:p>
      </dsp:txBody>
      <dsp:txXfrm>
        <a:off x="2962557" y="941764"/>
        <a:ext cx="2568011" cy="724475"/>
      </dsp:txXfrm>
    </dsp:sp>
    <dsp:sp modelId="{0F4E73E3-FBDC-46E1-A2F9-6742078942F0}">
      <dsp:nvSpPr>
        <dsp:cNvPr id="0" name=""/>
        <dsp:cNvSpPr/>
      </dsp:nvSpPr>
      <dsp:spPr>
        <a:xfrm>
          <a:off x="2221023" y="1498803"/>
          <a:ext cx="2608149" cy="2608546"/>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F729D7-0E01-4E1D-AFE5-808C7C71FAE9}">
      <dsp:nvSpPr>
        <dsp:cNvPr id="0" name=""/>
        <dsp:cNvSpPr/>
      </dsp:nvSpPr>
      <dsp:spPr>
        <a:xfrm>
          <a:off x="2274998" y="2449237"/>
          <a:ext cx="2500199" cy="724475"/>
        </a:xfrm>
        <a:prstGeom prst="rect">
          <a:avLst/>
        </a:prstGeom>
        <a:solidFill>
          <a:schemeClr val="accent6">
            <a:lumMod val="60000"/>
            <a:lumOff val="4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CR" sz="2400" b="1" kern="1200" dirty="0"/>
            <a:t>ADMINISTRACIÓN PRIVADA </a:t>
          </a:r>
        </a:p>
      </dsp:txBody>
      <dsp:txXfrm>
        <a:off x="2274998" y="2449237"/>
        <a:ext cx="2500199" cy="724475"/>
      </dsp:txXfrm>
    </dsp:sp>
    <dsp:sp modelId="{F9ED397C-CB14-459D-B4A5-AE1AFC868331}">
      <dsp:nvSpPr>
        <dsp:cNvPr id="0" name=""/>
        <dsp:cNvSpPr/>
      </dsp:nvSpPr>
      <dsp:spPr>
        <a:xfrm>
          <a:off x="3131059" y="3176964"/>
          <a:ext cx="2240804" cy="2241702"/>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D0D5A6-67F1-4876-B6B2-B6874B62E22A}">
      <dsp:nvSpPr>
        <dsp:cNvPr id="0" name=""/>
        <dsp:cNvSpPr/>
      </dsp:nvSpPr>
      <dsp:spPr>
        <a:xfrm>
          <a:off x="2601842" y="3865587"/>
          <a:ext cx="3296298" cy="911057"/>
        </a:xfrm>
        <a:prstGeom prst="rect">
          <a:avLst/>
        </a:prstGeom>
        <a:solidFill>
          <a:srgbClr val="00B0F0"/>
        </a:solid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CR" sz="2000" b="1" kern="1200" dirty="0"/>
            <a:t>ADMINISTRACIÓN ORGANISMOS AUTÓNOMOS DESCENTRALIZADOS </a:t>
          </a:r>
        </a:p>
      </dsp:txBody>
      <dsp:txXfrm>
        <a:off x="2601842" y="3865587"/>
        <a:ext cx="3296298" cy="911057"/>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DF0BA-177F-4EB0-BB5B-F0B6451BBF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CR"/>
          </a:p>
        </p:txBody>
      </p:sp>
      <p:sp>
        <p:nvSpPr>
          <p:cNvPr id="3" name="Subtitle 2">
            <a:extLst>
              <a:ext uri="{FF2B5EF4-FFF2-40B4-BE49-F238E27FC236}">
                <a16:creationId xmlns:a16="http://schemas.microsoft.com/office/drawing/2014/main" id="{DFC30DE0-AB36-4043-A148-A3E22B5560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CR"/>
          </a:p>
        </p:txBody>
      </p:sp>
      <p:sp>
        <p:nvSpPr>
          <p:cNvPr id="4" name="Date Placeholder 3">
            <a:extLst>
              <a:ext uri="{FF2B5EF4-FFF2-40B4-BE49-F238E27FC236}">
                <a16:creationId xmlns:a16="http://schemas.microsoft.com/office/drawing/2014/main" id="{1EC1C143-DDDA-4EB8-98E3-41B89673F0F5}"/>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5" name="Footer Placeholder 4">
            <a:extLst>
              <a:ext uri="{FF2B5EF4-FFF2-40B4-BE49-F238E27FC236}">
                <a16:creationId xmlns:a16="http://schemas.microsoft.com/office/drawing/2014/main" id="{25094E45-302F-4B7C-94C7-37F382098E26}"/>
              </a:ext>
            </a:extLst>
          </p:cNvPr>
          <p:cNvSpPr>
            <a:spLocks noGrp="1"/>
          </p:cNvSpPr>
          <p:nvPr>
            <p:ph type="ftr" sz="quarter" idx="11"/>
          </p:nvPr>
        </p:nvSpPr>
        <p:spPr/>
        <p:txBody>
          <a:bodyPr/>
          <a:lstStyle/>
          <a:p>
            <a:endParaRPr lang="es-CR"/>
          </a:p>
        </p:txBody>
      </p:sp>
      <p:sp>
        <p:nvSpPr>
          <p:cNvPr id="6" name="Slide Number Placeholder 5">
            <a:extLst>
              <a:ext uri="{FF2B5EF4-FFF2-40B4-BE49-F238E27FC236}">
                <a16:creationId xmlns:a16="http://schemas.microsoft.com/office/drawing/2014/main" id="{568F9A72-BB24-4762-9226-9D962F8182E4}"/>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2915529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5401C-3E0C-4B3A-94AB-FBF2892BB2FA}"/>
              </a:ext>
            </a:extLst>
          </p:cNvPr>
          <p:cNvSpPr>
            <a:spLocks noGrp="1"/>
          </p:cNvSpPr>
          <p:nvPr>
            <p:ph type="title"/>
          </p:nvPr>
        </p:nvSpPr>
        <p:spPr/>
        <p:txBody>
          <a:bodyPr/>
          <a:lstStyle/>
          <a:p>
            <a:r>
              <a:rPr lang="en-US"/>
              <a:t>Click to edit Master title style</a:t>
            </a:r>
            <a:endParaRPr lang="es-CR"/>
          </a:p>
        </p:txBody>
      </p:sp>
      <p:sp>
        <p:nvSpPr>
          <p:cNvPr id="3" name="Vertical Text Placeholder 2">
            <a:extLst>
              <a:ext uri="{FF2B5EF4-FFF2-40B4-BE49-F238E27FC236}">
                <a16:creationId xmlns:a16="http://schemas.microsoft.com/office/drawing/2014/main" id="{D9044336-FCD1-40DA-A121-E853597949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Date Placeholder 3">
            <a:extLst>
              <a:ext uri="{FF2B5EF4-FFF2-40B4-BE49-F238E27FC236}">
                <a16:creationId xmlns:a16="http://schemas.microsoft.com/office/drawing/2014/main" id="{0FF8C282-6BED-4985-8932-624EEBD8D8E2}"/>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5" name="Footer Placeholder 4">
            <a:extLst>
              <a:ext uri="{FF2B5EF4-FFF2-40B4-BE49-F238E27FC236}">
                <a16:creationId xmlns:a16="http://schemas.microsoft.com/office/drawing/2014/main" id="{9A73DE32-1995-494E-A42D-3034DC311D08}"/>
              </a:ext>
            </a:extLst>
          </p:cNvPr>
          <p:cNvSpPr>
            <a:spLocks noGrp="1"/>
          </p:cNvSpPr>
          <p:nvPr>
            <p:ph type="ftr" sz="quarter" idx="11"/>
          </p:nvPr>
        </p:nvSpPr>
        <p:spPr/>
        <p:txBody>
          <a:bodyPr/>
          <a:lstStyle/>
          <a:p>
            <a:endParaRPr lang="es-CR"/>
          </a:p>
        </p:txBody>
      </p:sp>
      <p:sp>
        <p:nvSpPr>
          <p:cNvPr id="6" name="Slide Number Placeholder 5">
            <a:extLst>
              <a:ext uri="{FF2B5EF4-FFF2-40B4-BE49-F238E27FC236}">
                <a16:creationId xmlns:a16="http://schemas.microsoft.com/office/drawing/2014/main" id="{A8339024-C252-4AA5-B2B1-A1AFD09C3B56}"/>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319039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35F4C4-33FC-4AED-B3D7-9785BB1AA5F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CR"/>
          </a:p>
        </p:txBody>
      </p:sp>
      <p:sp>
        <p:nvSpPr>
          <p:cNvPr id="3" name="Vertical Text Placeholder 2">
            <a:extLst>
              <a:ext uri="{FF2B5EF4-FFF2-40B4-BE49-F238E27FC236}">
                <a16:creationId xmlns:a16="http://schemas.microsoft.com/office/drawing/2014/main" id="{670C6DD4-37C5-4A33-BD29-CF92FDB853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Date Placeholder 3">
            <a:extLst>
              <a:ext uri="{FF2B5EF4-FFF2-40B4-BE49-F238E27FC236}">
                <a16:creationId xmlns:a16="http://schemas.microsoft.com/office/drawing/2014/main" id="{87971F40-0A35-4B2F-96E5-094974EC494E}"/>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5" name="Footer Placeholder 4">
            <a:extLst>
              <a:ext uri="{FF2B5EF4-FFF2-40B4-BE49-F238E27FC236}">
                <a16:creationId xmlns:a16="http://schemas.microsoft.com/office/drawing/2014/main" id="{BE0F6572-CC94-4219-AEC0-19C7497346DF}"/>
              </a:ext>
            </a:extLst>
          </p:cNvPr>
          <p:cNvSpPr>
            <a:spLocks noGrp="1"/>
          </p:cNvSpPr>
          <p:nvPr>
            <p:ph type="ftr" sz="quarter" idx="11"/>
          </p:nvPr>
        </p:nvSpPr>
        <p:spPr/>
        <p:txBody>
          <a:bodyPr/>
          <a:lstStyle/>
          <a:p>
            <a:endParaRPr lang="es-CR"/>
          </a:p>
        </p:txBody>
      </p:sp>
      <p:sp>
        <p:nvSpPr>
          <p:cNvPr id="6" name="Slide Number Placeholder 5">
            <a:extLst>
              <a:ext uri="{FF2B5EF4-FFF2-40B4-BE49-F238E27FC236}">
                <a16:creationId xmlns:a16="http://schemas.microsoft.com/office/drawing/2014/main" id="{650CE113-6856-4B2B-9333-8C41D3B0B3C8}"/>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182092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25B9-E71D-4105-951A-49445E87672C}"/>
              </a:ext>
            </a:extLst>
          </p:cNvPr>
          <p:cNvSpPr>
            <a:spLocks noGrp="1"/>
          </p:cNvSpPr>
          <p:nvPr>
            <p:ph type="title"/>
          </p:nvPr>
        </p:nvSpPr>
        <p:spPr/>
        <p:txBody>
          <a:bodyPr/>
          <a:lstStyle/>
          <a:p>
            <a:r>
              <a:rPr lang="en-US"/>
              <a:t>Click to edit Master title style</a:t>
            </a:r>
            <a:endParaRPr lang="es-CR"/>
          </a:p>
        </p:txBody>
      </p:sp>
      <p:sp>
        <p:nvSpPr>
          <p:cNvPr id="3" name="Content Placeholder 2">
            <a:extLst>
              <a:ext uri="{FF2B5EF4-FFF2-40B4-BE49-F238E27FC236}">
                <a16:creationId xmlns:a16="http://schemas.microsoft.com/office/drawing/2014/main" id="{B40A7A16-D366-496C-B128-9825ACB08E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Date Placeholder 3">
            <a:extLst>
              <a:ext uri="{FF2B5EF4-FFF2-40B4-BE49-F238E27FC236}">
                <a16:creationId xmlns:a16="http://schemas.microsoft.com/office/drawing/2014/main" id="{94A92C70-3697-4468-8F59-50305EEEC124}"/>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5" name="Footer Placeholder 4">
            <a:extLst>
              <a:ext uri="{FF2B5EF4-FFF2-40B4-BE49-F238E27FC236}">
                <a16:creationId xmlns:a16="http://schemas.microsoft.com/office/drawing/2014/main" id="{B3071D77-521E-49D2-B351-6036A5690EA8}"/>
              </a:ext>
            </a:extLst>
          </p:cNvPr>
          <p:cNvSpPr>
            <a:spLocks noGrp="1"/>
          </p:cNvSpPr>
          <p:nvPr>
            <p:ph type="ftr" sz="quarter" idx="11"/>
          </p:nvPr>
        </p:nvSpPr>
        <p:spPr/>
        <p:txBody>
          <a:bodyPr/>
          <a:lstStyle/>
          <a:p>
            <a:endParaRPr lang="es-CR"/>
          </a:p>
        </p:txBody>
      </p:sp>
      <p:sp>
        <p:nvSpPr>
          <p:cNvPr id="6" name="Slide Number Placeholder 5">
            <a:extLst>
              <a:ext uri="{FF2B5EF4-FFF2-40B4-BE49-F238E27FC236}">
                <a16:creationId xmlns:a16="http://schemas.microsoft.com/office/drawing/2014/main" id="{D1305A85-8627-40D8-9EDC-05BE8B7C9058}"/>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3913226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8D0F4-2E52-4D55-BB92-50B467A228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CR"/>
          </a:p>
        </p:txBody>
      </p:sp>
      <p:sp>
        <p:nvSpPr>
          <p:cNvPr id="3" name="Text Placeholder 2">
            <a:extLst>
              <a:ext uri="{FF2B5EF4-FFF2-40B4-BE49-F238E27FC236}">
                <a16:creationId xmlns:a16="http://schemas.microsoft.com/office/drawing/2014/main" id="{C76A2091-EDFB-4C51-AA3B-918E268AD6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E1BE58-F304-4FD3-94EF-55F17B064E36}"/>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5" name="Footer Placeholder 4">
            <a:extLst>
              <a:ext uri="{FF2B5EF4-FFF2-40B4-BE49-F238E27FC236}">
                <a16:creationId xmlns:a16="http://schemas.microsoft.com/office/drawing/2014/main" id="{1080F3A2-40F7-486E-BAF2-A019FE78CF10}"/>
              </a:ext>
            </a:extLst>
          </p:cNvPr>
          <p:cNvSpPr>
            <a:spLocks noGrp="1"/>
          </p:cNvSpPr>
          <p:nvPr>
            <p:ph type="ftr" sz="quarter" idx="11"/>
          </p:nvPr>
        </p:nvSpPr>
        <p:spPr/>
        <p:txBody>
          <a:bodyPr/>
          <a:lstStyle/>
          <a:p>
            <a:endParaRPr lang="es-CR"/>
          </a:p>
        </p:txBody>
      </p:sp>
      <p:sp>
        <p:nvSpPr>
          <p:cNvPr id="6" name="Slide Number Placeholder 5">
            <a:extLst>
              <a:ext uri="{FF2B5EF4-FFF2-40B4-BE49-F238E27FC236}">
                <a16:creationId xmlns:a16="http://schemas.microsoft.com/office/drawing/2014/main" id="{5161F7EF-F3CB-4FA8-9696-AEC82D37ECF1}"/>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191551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3774A-40D7-4409-AB8B-772D8BD9CB59}"/>
              </a:ext>
            </a:extLst>
          </p:cNvPr>
          <p:cNvSpPr>
            <a:spLocks noGrp="1"/>
          </p:cNvSpPr>
          <p:nvPr>
            <p:ph type="title"/>
          </p:nvPr>
        </p:nvSpPr>
        <p:spPr/>
        <p:txBody>
          <a:bodyPr/>
          <a:lstStyle/>
          <a:p>
            <a:r>
              <a:rPr lang="en-US"/>
              <a:t>Click to edit Master title style</a:t>
            </a:r>
            <a:endParaRPr lang="es-CR"/>
          </a:p>
        </p:txBody>
      </p:sp>
      <p:sp>
        <p:nvSpPr>
          <p:cNvPr id="3" name="Content Placeholder 2">
            <a:extLst>
              <a:ext uri="{FF2B5EF4-FFF2-40B4-BE49-F238E27FC236}">
                <a16:creationId xmlns:a16="http://schemas.microsoft.com/office/drawing/2014/main" id="{217032B2-49D1-4102-A0BA-E0E128F382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Content Placeholder 3">
            <a:extLst>
              <a:ext uri="{FF2B5EF4-FFF2-40B4-BE49-F238E27FC236}">
                <a16:creationId xmlns:a16="http://schemas.microsoft.com/office/drawing/2014/main" id="{05FEC009-7BC7-49D2-A921-FC77128786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5" name="Date Placeholder 4">
            <a:extLst>
              <a:ext uri="{FF2B5EF4-FFF2-40B4-BE49-F238E27FC236}">
                <a16:creationId xmlns:a16="http://schemas.microsoft.com/office/drawing/2014/main" id="{928EE26B-8F9D-46E0-86F3-7D13A94F87C6}"/>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6" name="Footer Placeholder 5">
            <a:extLst>
              <a:ext uri="{FF2B5EF4-FFF2-40B4-BE49-F238E27FC236}">
                <a16:creationId xmlns:a16="http://schemas.microsoft.com/office/drawing/2014/main" id="{81AEBC0D-F5F3-4F36-B370-7A01AB943D69}"/>
              </a:ext>
            </a:extLst>
          </p:cNvPr>
          <p:cNvSpPr>
            <a:spLocks noGrp="1"/>
          </p:cNvSpPr>
          <p:nvPr>
            <p:ph type="ftr" sz="quarter" idx="11"/>
          </p:nvPr>
        </p:nvSpPr>
        <p:spPr/>
        <p:txBody>
          <a:bodyPr/>
          <a:lstStyle/>
          <a:p>
            <a:endParaRPr lang="es-CR"/>
          </a:p>
        </p:txBody>
      </p:sp>
      <p:sp>
        <p:nvSpPr>
          <p:cNvPr id="7" name="Slide Number Placeholder 6">
            <a:extLst>
              <a:ext uri="{FF2B5EF4-FFF2-40B4-BE49-F238E27FC236}">
                <a16:creationId xmlns:a16="http://schemas.microsoft.com/office/drawing/2014/main" id="{DFE9900D-693C-459C-8C28-A3578CA3CDDF}"/>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263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AD9A7-9E19-4261-900A-5B51E94AFD87}"/>
              </a:ext>
            </a:extLst>
          </p:cNvPr>
          <p:cNvSpPr>
            <a:spLocks noGrp="1"/>
          </p:cNvSpPr>
          <p:nvPr>
            <p:ph type="title"/>
          </p:nvPr>
        </p:nvSpPr>
        <p:spPr>
          <a:xfrm>
            <a:off x="839788" y="365125"/>
            <a:ext cx="10515600" cy="1325563"/>
          </a:xfrm>
        </p:spPr>
        <p:txBody>
          <a:bodyPr/>
          <a:lstStyle/>
          <a:p>
            <a:r>
              <a:rPr lang="en-US"/>
              <a:t>Click to edit Master title style</a:t>
            </a:r>
            <a:endParaRPr lang="es-CR"/>
          </a:p>
        </p:txBody>
      </p:sp>
      <p:sp>
        <p:nvSpPr>
          <p:cNvPr id="3" name="Text Placeholder 2">
            <a:extLst>
              <a:ext uri="{FF2B5EF4-FFF2-40B4-BE49-F238E27FC236}">
                <a16:creationId xmlns:a16="http://schemas.microsoft.com/office/drawing/2014/main" id="{F36E4B67-B421-458F-A3FE-8B63071686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FB4D47-AF0A-4A5E-9F74-81DDC0CE9C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5" name="Text Placeholder 4">
            <a:extLst>
              <a:ext uri="{FF2B5EF4-FFF2-40B4-BE49-F238E27FC236}">
                <a16:creationId xmlns:a16="http://schemas.microsoft.com/office/drawing/2014/main" id="{6B5C0FD6-BC3F-4814-8500-A56BF1E641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766081-DA24-4BC7-97B3-001297A805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7" name="Date Placeholder 6">
            <a:extLst>
              <a:ext uri="{FF2B5EF4-FFF2-40B4-BE49-F238E27FC236}">
                <a16:creationId xmlns:a16="http://schemas.microsoft.com/office/drawing/2014/main" id="{F43E61E9-7BF9-44F6-8F7F-60F9AEACD4FA}"/>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8" name="Footer Placeholder 7">
            <a:extLst>
              <a:ext uri="{FF2B5EF4-FFF2-40B4-BE49-F238E27FC236}">
                <a16:creationId xmlns:a16="http://schemas.microsoft.com/office/drawing/2014/main" id="{02D55610-DF7F-4682-8CC6-1E1315306B22}"/>
              </a:ext>
            </a:extLst>
          </p:cNvPr>
          <p:cNvSpPr>
            <a:spLocks noGrp="1"/>
          </p:cNvSpPr>
          <p:nvPr>
            <p:ph type="ftr" sz="quarter" idx="11"/>
          </p:nvPr>
        </p:nvSpPr>
        <p:spPr/>
        <p:txBody>
          <a:bodyPr/>
          <a:lstStyle/>
          <a:p>
            <a:endParaRPr lang="es-CR"/>
          </a:p>
        </p:txBody>
      </p:sp>
      <p:sp>
        <p:nvSpPr>
          <p:cNvPr id="9" name="Slide Number Placeholder 8">
            <a:extLst>
              <a:ext uri="{FF2B5EF4-FFF2-40B4-BE49-F238E27FC236}">
                <a16:creationId xmlns:a16="http://schemas.microsoft.com/office/drawing/2014/main" id="{82CE592C-C6CE-405B-B5AB-D1B21E9B864D}"/>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232171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F8B53-9E48-471D-928D-80D73AFF0834}"/>
              </a:ext>
            </a:extLst>
          </p:cNvPr>
          <p:cNvSpPr>
            <a:spLocks noGrp="1"/>
          </p:cNvSpPr>
          <p:nvPr>
            <p:ph type="title"/>
          </p:nvPr>
        </p:nvSpPr>
        <p:spPr/>
        <p:txBody>
          <a:bodyPr/>
          <a:lstStyle/>
          <a:p>
            <a:r>
              <a:rPr lang="en-US"/>
              <a:t>Click to edit Master title style</a:t>
            </a:r>
            <a:endParaRPr lang="es-CR"/>
          </a:p>
        </p:txBody>
      </p:sp>
      <p:sp>
        <p:nvSpPr>
          <p:cNvPr id="3" name="Date Placeholder 2">
            <a:extLst>
              <a:ext uri="{FF2B5EF4-FFF2-40B4-BE49-F238E27FC236}">
                <a16:creationId xmlns:a16="http://schemas.microsoft.com/office/drawing/2014/main" id="{64B393B1-5DD2-4EB1-9EFB-029280D4904E}"/>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4" name="Footer Placeholder 3">
            <a:extLst>
              <a:ext uri="{FF2B5EF4-FFF2-40B4-BE49-F238E27FC236}">
                <a16:creationId xmlns:a16="http://schemas.microsoft.com/office/drawing/2014/main" id="{D09791BE-301E-44BC-970E-628C25C8E379}"/>
              </a:ext>
            </a:extLst>
          </p:cNvPr>
          <p:cNvSpPr>
            <a:spLocks noGrp="1"/>
          </p:cNvSpPr>
          <p:nvPr>
            <p:ph type="ftr" sz="quarter" idx="11"/>
          </p:nvPr>
        </p:nvSpPr>
        <p:spPr/>
        <p:txBody>
          <a:bodyPr/>
          <a:lstStyle/>
          <a:p>
            <a:endParaRPr lang="es-CR"/>
          </a:p>
        </p:txBody>
      </p:sp>
      <p:sp>
        <p:nvSpPr>
          <p:cNvPr id="5" name="Slide Number Placeholder 4">
            <a:extLst>
              <a:ext uri="{FF2B5EF4-FFF2-40B4-BE49-F238E27FC236}">
                <a16:creationId xmlns:a16="http://schemas.microsoft.com/office/drawing/2014/main" id="{86A24812-0FD0-4333-9F8B-F7F9FDDF9369}"/>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74230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924EA8-9144-4000-B677-14D2C564DF63}"/>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3" name="Footer Placeholder 2">
            <a:extLst>
              <a:ext uri="{FF2B5EF4-FFF2-40B4-BE49-F238E27FC236}">
                <a16:creationId xmlns:a16="http://schemas.microsoft.com/office/drawing/2014/main" id="{EC9F9D9F-68F7-4721-82D8-4342B8E3560E}"/>
              </a:ext>
            </a:extLst>
          </p:cNvPr>
          <p:cNvSpPr>
            <a:spLocks noGrp="1"/>
          </p:cNvSpPr>
          <p:nvPr>
            <p:ph type="ftr" sz="quarter" idx="11"/>
          </p:nvPr>
        </p:nvSpPr>
        <p:spPr/>
        <p:txBody>
          <a:bodyPr/>
          <a:lstStyle/>
          <a:p>
            <a:endParaRPr lang="es-CR"/>
          </a:p>
        </p:txBody>
      </p:sp>
      <p:sp>
        <p:nvSpPr>
          <p:cNvPr id="4" name="Slide Number Placeholder 3">
            <a:extLst>
              <a:ext uri="{FF2B5EF4-FFF2-40B4-BE49-F238E27FC236}">
                <a16:creationId xmlns:a16="http://schemas.microsoft.com/office/drawing/2014/main" id="{9178B3C6-9455-48BB-99EE-5FB5CC6B896E}"/>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1738650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29A45-F631-4E07-9D0F-5B8863F15D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CR"/>
          </a:p>
        </p:txBody>
      </p:sp>
      <p:sp>
        <p:nvSpPr>
          <p:cNvPr id="3" name="Content Placeholder 2">
            <a:extLst>
              <a:ext uri="{FF2B5EF4-FFF2-40B4-BE49-F238E27FC236}">
                <a16:creationId xmlns:a16="http://schemas.microsoft.com/office/drawing/2014/main" id="{D993B7D4-6F0B-447D-A62E-4C35EA060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Text Placeholder 3">
            <a:extLst>
              <a:ext uri="{FF2B5EF4-FFF2-40B4-BE49-F238E27FC236}">
                <a16:creationId xmlns:a16="http://schemas.microsoft.com/office/drawing/2014/main" id="{42ED3799-9AB2-4653-9595-B922336992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C47314-4C7C-4E2B-BB04-B08C5F7D814F}"/>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6" name="Footer Placeholder 5">
            <a:extLst>
              <a:ext uri="{FF2B5EF4-FFF2-40B4-BE49-F238E27FC236}">
                <a16:creationId xmlns:a16="http://schemas.microsoft.com/office/drawing/2014/main" id="{18E1B197-D9DF-45BB-8DDE-CE1D3F66C17C}"/>
              </a:ext>
            </a:extLst>
          </p:cNvPr>
          <p:cNvSpPr>
            <a:spLocks noGrp="1"/>
          </p:cNvSpPr>
          <p:nvPr>
            <p:ph type="ftr" sz="quarter" idx="11"/>
          </p:nvPr>
        </p:nvSpPr>
        <p:spPr/>
        <p:txBody>
          <a:bodyPr/>
          <a:lstStyle/>
          <a:p>
            <a:endParaRPr lang="es-CR"/>
          </a:p>
        </p:txBody>
      </p:sp>
      <p:sp>
        <p:nvSpPr>
          <p:cNvPr id="7" name="Slide Number Placeholder 6">
            <a:extLst>
              <a:ext uri="{FF2B5EF4-FFF2-40B4-BE49-F238E27FC236}">
                <a16:creationId xmlns:a16="http://schemas.microsoft.com/office/drawing/2014/main" id="{9C8D3A5F-C998-4398-8988-E0263E453129}"/>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2517533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D4E6E-9DB3-4622-8318-4E491FFA09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CR"/>
          </a:p>
        </p:txBody>
      </p:sp>
      <p:sp>
        <p:nvSpPr>
          <p:cNvPr id="3" name="Picture Placeholder 2">
            <a:extLst>
              <a:ext uri="{FF2B5EF4-FFF2-40B4-BE49-F238E27FC236}">
                <a16:creationId xmlns:a16="http://schemas.microsoft.com/office/drawing/2014/main" id="{8BDE3B5F-5A64-49FA-A513-F414C1CDFE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Text Placeholder 3">
            <a:extLst>
              <a:ext uri="{FF2B5EF4-FFF2-40B4-BE49-F238E27FC236}">
                <a16:creationId xmlns:a16="http://schemas.microsoft.com/office/drawing/2014/main" id="{7E6D9E77-3E0A-46C1-B79C-ABF67FE463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A0F9AF-BDB3-4EC9-A774-3B9BCF388E47}"/>
              </a:ext>
            </a:extLst>
          </p:cNvPr>
          <p:cNvSpPr>
            <a:spLocks noGrp="1"/>
          </p:cNvSpPr>
          <p:nvPr>
            <p:ph type="dt" sz="half" idx="10"/>
          </p:nvPr>
        </p:nvSpPr>
        <p:spPr/>
        <p:txBody>
          <a:bodyPr/>
          <a:lstStyle/>
          <a:p>
            <a:fld id="{A858E1CB-F901-4DEF-9506-3F7693039AA1}" type="datetimeFigureOut">
              <a:rPr lang="es-CR" smtClean="0"/>
              <a:t>12/12/2020</a:t>
            </a:fld>
            <a:endParaRPr lang="es-CR"/>
          </a:p>
        </p:txBody>
      </p:sp>
      <p:sp>
        <p:nvSpPr>
          <p:cNvPr id="6" name="Footer Placeholder 5">
            <a:extLst>
              <a:ext uri="{FF2B5EF4-FFF2-40B4-BE49-F238E27FC236}">
                <a16:creationId xmlns:a16="http://schemas.microsoft.com/office/drawing/2014/main" id="{BA1C258F-702E-45A4-90B5-03241B59ACF1}"/>
              </a:ext>
            </a:extLst>
          </p:cNvPr>
          <p:cNvSpPr>
            <a:spLocks noGrp="1"/>
          </p:cNvSpPr>
          <p:nvPr>
            <p:ph type="ftr" sz="quarter" idx="11"/>
          </p:nvPr>
        </p:nvSpPr>
        <p:spPr/>
        <p:txBody>
          <a:bodyPr/>
          <a:lstStyle/>
          <a:p>
            <a:endParaRPr lang="es-CR"/>
          </a:p>
        </p:txBody>
      </p:sp>
      <p:sp>
        <p:nvSpPr>
          <p:cNvPr id="7" name="Slide Number Placeholder 6">
            <a:extLst>
              <a:ext uri="{FF2B5EF4-FFF2-40B4-BE49-F238E27FC236}">
                <a16:creationId xmlns:a16="http://schemas.microsoft.com/office/drawing/2014/main" id="{BA6EF172-FB41-4C9B-8635-A00D01DB58E0}"/>
              </a:ext>
            </a:extLst>
          </p:cNvPr>
          <p:cNvSpPr>
            <a:spLocks noGrp="1"/>
          </p:cNvSpPr>
          <p:nvPr>
            <p:ph type="sldNum" sz="quarter" idx="12"/>
          </p:nvPr>
        </p:nvSpPr>
        <p:spPr/>
        <p:txBody>
          <a:bodyPr/>
          <a:lstStyle/>
          <a:p>
            <a:fld id="{B631A230-55DC-405C-A9F4-FDBBA853CE53}" type="slidenum">
              <a:rPr lang="es-CR" smtClean="0"/>
              <a:t>‹#›</a:t>
            </a:fld>
            <a:endParaRPr lang="es-CR"/>
          </a:p>
        </p:txBody>
      </p:sp>
    </p:spTree>
    <p:extLst>
      <p:ext uri="{BB962C8B-B14F-4D97-AF65-F5344CB8AC3E}">
        <p14:creationId xmlns:p14="http://schemas.microsoft.com/office/powerpoint/2010/main" val="1417470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A3CC4D-A94A-4D5A-9037-A2FD954CFF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CR"/>
          </a:p>
        </p:txBody>
      </p:sp>
      <p:sp>
        <p:nvSpPr>
          <p:cNvPr id="3" name="Text Placeholder 2">
            <a:extLst>
              <a:ext uri="{FF2B5EF4-FFF2-40B4-BE49-F238E27FC236}">
                <a16:creationId xmlns:a16="http://schemas.microsoft.com/office/drawing/2014/main" id="{C093A9E4-7616-4ADB-8010-BAECF6B2CC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4" name="Date Placeholder 3">
            <a:extLst>
              <a:ext uri="{FF2B5EF4-FFF2-40B4-BE49-F238E27FC236}">
                <a16:creationId xmlns:a16="http://schemas.microsoft.com/office/drawing/2014/main" id="{CD77BEDD-B41C-4D1B-8A58-C593E6B800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8E1CB-F901-4DEF-9506-3F7693039AA1}" type="datetimeFigureOut">
              <a:rPr lang="es-CR" smtClean="0"/>
              <a:t>12/12/2020</a:t>
            </a:fld>
            <a:endParaRPr lang="es-CR"/>
          </a:p>
        </p:txBody>
      </p:sp>
      <p:sp>
        <p:nvSpPr>
          <p:cNvPr id="5" name="Footer Placeholder 4">
            <a:extLst>
              <a:ext uri="{FF2B5EF4-FFF2-40B4-BE49-F238E27FC236}">
                <a16:creationId xmlns:a16="http://schemas.microsoft.com/office/drawing/2014/main" id="{267A68B3-06BA-4F98-B7A7-27FE443E63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a:extLst>
              <a:ext uri="{FF2B5EF4-FFF2-40B4-BE49-F238E27FC236}">
                <a16:creationId xmlns:a16="http://schemas.microsoft.com/office/drawing/2014/main" id="{0CD05B63-F147-465F-9426-54686AF204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1A230-55DC-405C-A9F4-FDBBA853CE53}" type="slidenum">
              <a:rPr lang="es-CR" smtClean="0"/>
              <a:t>‹#›</a:t>
            </a:fld>
            <a:endParaRPr lang="es-CR"/>
          </a:p>
        </p:txBody>
      </p:sp>
    </p:spTree>
    <p:extLst>
      <p:ext uri="{BB962C8B-B14F-4D97-AF65-F5344CB8AC3E}">
        <p14:creationId xmlns:p14="http://schemas.microsoft.com/office/powerpoint/2010/main" val="531502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84472-A2AF-4A84-8369-C856ABA6B434}"/>
              </a:ext>
            </a:extLst>
          </p:cNvPr>
          <p:cNvSpPr>
            <a:spLocks noGrp="1"/>
          </p:cNvSpPr>
          <p:nvPr>
            <p:ph type="ctrTitle"/>
          </p:nvPr>
        </p:nvSpPr>
        <p:spPr>
          <a:xfrm>
            <a:off x="1524000" y="1122363"/>
            <a:ext cx="9144000" cy="2468976"/>
          </a:xfrm>
          <a:solidFill>
            <a:schemeClr val="bg2">
              <a:lumMod val="10000"/>
            </a:schemeClr>
          </a:solidFill>
        </p:spPr>
        <p:txBody>
          <a:bodyPr>
            <a:normAutofit/>
          </a:bodyPr>
          <a:lstStyle/>
          <a:p>
            <a:r>
              <a:rPr lang="es-CR" sz="4000" b="1" dirty="0">
                <a:solidFill>
                  <a:schemeClr val="bg1"/>
                </a:solidFill>
              </a:rPr>
              <a:t>Retos del Administrador de la Educación</a:t>
            </a:r>
            <a:br>
              <a:rPr lang="es-CR" sz="4000" b="1" dirty="0">
                <a:solidFill>
                  <a:schemeClr val="bg1"/>
                </a:solidFill>
              </a:rPr>
            </a:br>
            <a:r>
              <a:rPr lang="es-CR" sz="4000" b="1" dirty="0">
                <a:solidFill>
                  <a:schemeClr val="bg1"/>
                </a:solidFill>
              </a:rPr>
              <a:t> en la era del </a:t>
            </a:r>
            <a:r>
              <a:rPr lang="es-CR" sz="4000" b="1" dirty="0" err="1">
                <a:solidFill>
                  <a:schemeClr val="bg1"/>
                </a:solidFill>
              </a:rPr>
              <a:t>Covid</a:t>
            </a:r>
            <a:r>
              <a:rPr lang="es-CR" sz="4000" b="1" dirty="0">
                <a:solidFill>
                  <a:schemeClr val="bg1"/>
                </a:solidFill>
              </a:rPr>
              <a:t> 19.</a:t>
            </a:r>
            <a:br>
              <a:rPr lang="es-CR" sz="4000" b="1" dirty="0">
                <a:solidFill>
                  <a:schemeClr val="bg1"/>
                </a:solidFill>
              </a:rPr>
            </a:br>
            <a:br>
              <a:rPr lang="es-CR" sz="4000" b="1" dirty="0">
                <a:solidFill>
                  <a:schemeClr val="bg1"/>
                </a:solidFill>
              </a:rPr>
            </a:br>
            <a:r>
              <a:rPr lang="es-CR" sz="3600" dirty="0">
                <a:solidFill>
                  <a:schemeClr val="bg1"/>
                </a:solidFill>
              </a:rPr>
              <a:t>Dr. Lorenzo Guadamuz Sandoval, </a:t>
            </a:r>
            <a:r>
              <a:rPr lang="es-CR" sz="3600" dirty="0" err="1">
                <a:solidFill>
                  <a:schemeClr val="bg1"/>
                </a:solidFill>
              </a:rPr>
              <a:t>Ph.D</a:t>
            </a:r>
            <a:r>
              <a:rPr lang="es-CR" sz="3600" dirty="0">
                <a:solidFill>
                  <a:schemeClr val="bg1"/>
                </a:solidFill>
              </a:rPr>
              <a:t>. </a:t>
            </a:r>
            <a:endParaRPr lang="es-CR" dirty="0"/>
          </a:p>
        </p:txBody>
      </p:sp>
      <p:graphicFrame>
        <p:nvGraphicFramePr>
          <p:cNvPr id="4" name="Table 4">
            <a:extLst>
              <a:ext uri="{FF2B5EF4-FFF2-40B4-BE49-F238E27FC236}">
                <a16:creationId xmlns:a16="http://schemas.microsoft.com/office/drawing/2014/main" id="{7B2E617D-A409-45FC-B5E1-8CC9C6DA6EFA}"/>
              </a:ext>
            </a:extLst>
          </p:cNvPr>
          <p:cNvGraphicFramePr>
            <a:graphicFrameLocks noGrp="1"/>
          </p:cNvGraphicFramePr>
          <p:nvPr>
            <p:extLst>
              <p:ext uri="{D42A27DB-BD31-4B8C-83A1-F6EECF244321}">
                <p14:modId xmlns:p14="http://schemas.microsoft.com/office/powerpoint/2010/main" val="551141263"/>
              </p:ext>
            </p:extLst>
          </p:nvPr>
        </p:nvGraphicFramePr>
        <p:xfrm>
          <a:off x="1524001" y="3780917"/>
          <a:ext cx="9130749" cy="1954720"/>
        </p:xfrm>
        <a:graphic>
          <a:graphicData uri="http://schemas.openxmlformats.org/drawingml/2006/table">
            <a:tbl>
              <a:tblPr firstRow="1" bandRow="1">
                <a:tableStyleId>{5C22544A-7EE6-4342-B048-85BDC9FD1C3A}</a:tableStyleId>
              </a:tblPr>
              <a:tblGrid>
                <a:gridCol w="2343853">
                  <a:extLst>
                    <a:ext uri="{9D8B030D-6E8A-4147-A177-3AD203B41FA5}">
                      <a16:colId xmlns:a16="http://schemas.microsoft.com/office/drawing/2014/main" val="2919770095"/>
                    </a:ext>
                  </a:extLst>
                </a:gridCol>
                <a:gridCol w="3393448">
                  <a:extLst>
                    <a:ext uri="{9D8B030D-6E8A-4147-A177-3AD203B41FA5}">
                      <a16:colId xmlns:a16="http://schemas.microsoft.com/office/drawing/2014/main" val="2448803524"/>
                    </a:ext>
                  </a:extLst>
                </a:gridCol>
                <a:gridCol w="3393448">
                  <a:extLst>
                    <a:ext uri="{9D8B030D-6E8A-4147-A177-3AD203B41FA5}">
                      <a16:colId xmlns:a16="http://schemas.microsoft.com/office/drawing/2014/main" val="1318258953"/>
                    </a:ext>
                  </a:extLst>
                </a:gridCol>
              </a:tblGrid>
              <a:tr h="804885">
                <a:tc>
                  <a:txBody>
                    <a:bodyPr/>
                    <a:lstStyle/>
                    <a:p>
                      <a:r>
                        <a:rPr lang="es-CR" dirty="0"/>
                        <a:t>PROFESOR: </a:t>
                      </a:r>
                    </a:p>
                    <a:p>
                      <a:r>
                        <a:rPr lang="es-CR" dirty="0"/>
                        <a:t>BRAULIO MONTERO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R" sz="1800" b="1" dirty="0">
                          <a:solidFill>
                            <a:schemeClr val="bg1"/>
                          </a:solidFill>
                        </a:rPr>
                        <a:t>Charla virtual impartida el sábado 12 de diciembre 2020  en: </a:t>
                      </a:r>
                    </a:p>
                  </a:txBody>
                  <a:tcPr>
                    <a:solidFill>
                      <a:srgbClr val="002060"/>
                    </a:solidFill>
                  </a:tcPr>
                </a:tc>
                <a:tc>
                  <a:txBody>
                    <a:bodyPr/>
                    <a:lstStyle/>
                    <a:p>
                      <a:r>
                        <a:rPr lang="es-CR" dirty="0"/>
                        <a:t>INVITADO POR OSCAR HERNÁNDEZ BERMÚDEZ</a:t>
                      </a:r>
                    </a:p>
                  </a:txBody>
                  <a:tcPr/>
                </a:tc>
                <a:extLst>
                  <a:ext uri="{0D108BD9-81ED-4DB2-BD59-A6C34878D82A}">
                    <a16:rowId xmlns:a16="http://schemas.microsoft.com/office/drawing/2014/main" val="3389527188"/>
                  </a:ext>
                </a:extLst>
              </a:tr>
              <a:tr h="1149835">
                <a:tc>
                  <a:txBody>
                    <a:bodyPr/>
                    <a:lstStyle/>
                    <a:p>
                      <a:r>
                        <a:rPr lang="es-CR" b="1" dirty="0">
                          <a:solidFill>
                            <a:schemeClr val="bg1"/>
                          </a:solidFill>
                        </a:rPr>
                        <a:t>Universidad </a:t>
                      </a:r>
                      <a:r>
                        <a:rPr lang="es-CR" sz="1800" b="1" dirty="0">
                          <a:solidFill>
                            <a:schemeClr val="bg1"/>
                          </a:solidFill>
                        </a:rPr>
                        <a:t>Castro Carazo, Sede Puriscal. </a:t>
                      </a:r>
                      <a:endParaRPr lang="es-CR" dirty="0"/>
                    </a:p>
                  </a:txBody>
                  <a:tcPr>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R" sz="2000" b="1" dirty="0">
                          <a:solidFill>
                            <a:srgbClr val="0070C0"/>
                          </a:solidFill>
                        </a:rPr>
                        <a:t>Maestría en Administración de la Educación </a:t>
                      </a:r>
                    </a:p>
                  </a:txBody>
                  <a:tcPr>
                    <a:solidFill>
                      <a:schemeClr val="accent4">
                        <a:lumMod val="60000"/>
                        <a:lumOff val="40000"/>
                      </a:schemeClr>
                    </a:solidFill>
                  </a:tcPr>
                </a:tc>
                <a:tc>
                  <a:txBody>
                    <a:bodyPr/>
                    <a:lstStyle/>
                    <a:p>
                      <a:pPr algn="ctr"/>
                      <a:r>
                        <a:rPr lang="es-CR" sz="1800" b="1" dirty="0">
                          <a:solidFill>
                            <a:schemeClr val="bg1"/>
                          </a:solidFill>
                        </a:rPr>
                        <a:t>Curso</a:t>
                      </a:r>
                      <a:r>
                        <a:rPr lang="es-CR" sz="1800" dirty="0">
                          <a:solidFill>
                            <a:schemeClr val="bg1"/>
                          </a:solidFill>
                        </a:rPr>
                        <a:t>: </a:t>
                      </a:r>
                      <a:r>
                        <a:rPr lang="es-CR" sz="1800" b="1" dirty="0">
                          <a:solidFill>
                            <a:schemeClr val="bg1"/>
                          </a:solidFill>
                        </a:rPr>
                        <a:t>La comunidad y el Centro Educativo.</a:t>
                      </a:r>
                      <a:br>
                        <a:rPr lang="es-CR" sz="900" b="1" dirty="0">
                          <a:solidFill>
                            <a:schemeClr val="bg1"/>
                          </a:solidFill>
                        </a:rPr>
                      </a:br>
                      <a:endParaRPr lang="es-CR" dirty="0">
                        <a:solidFill>
                          <a:schemeClr val="bg1"/>
                        </a:solidFill>
                      </a:endParaRPr>
                    </a:p>
                  </a:txBody>
                  <a:tcPr>
                    <a:solidFill>
                      <a:srgbClr val="002060"/>
                    </a:solidFill>
                  </a:tcPr>
                </a:tc>
                <a:extLst>
                  <a:ext uri="{0D108BD9-81ED-4DB2-BD59-A6C34878D82A}">
                    <a16:rowId xmlns:a16="http://schemas.microsoft.com/office/drawing/2014/main" val="1888223181"/>
                  </a:ext>
                </a:extLst>
              </a:tr>
            </a:tbl>
          </a:graphicData>
        </a:graphic>
      </p:graphicFrame>
    </p:spTree>
    <p:extLst>
      <p:ext uri="{BB962C8B-B14F-4D97-AF65-F5344CB8AC3E}">
        <p14:creationId xmlns:p14="http://schemas.microsoft.com/office/powerpoint/2010/main" val="3622148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CCF97D44-914F-42E5-8E76-5F2C53F18997}"/>
              </a:ext>
            </a:extLst>
          </p:cNvPr>
          <p:cNvGraphicFramePr/>
          <p:nvPr>
            <p:extLst>
              <p:ext uri="{D42A27DB-BD31-4B8C-83A1-F6EECF244321}">
                <p14:modId xmlns:p14="http://schemas.microsoft.com/office/powerpoint/2010/main" val="2439018591"/>
              </p:ext>
            </p:extLst>
          </p:nvPr>
        </p:nvGraphicFramePr>
        <p:xfrm>
          <a:off x="2032000" y="719666"/>
          <a:ext cx="811916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 5">
            <a:extLst>
              <a:ext uri="{FF2B5EF4-FFF2-40B4-BE49-F238E27FC236}">
                <a16:creationId xmlns:a16="http://schemas.microsoft.com/office/drawing/2014/main" id="{CB564E36-BF95-4717-8529-8143B0D36FB2}"/>
              </a:ext>
            </a:extLst>
          </p:cNvPr>
          <p:cNvSpPr/>
          <p:nvPr/>
        </p:nvSpPr>
        <p:spPr>
          <a:xfrm>
            <a:off x="8229600" y="2226366"/>
            <a:ext cx="3074506" cy="1775791"/>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ADMINISTRACIÓN MIXTA. EJ. EDUCACIÓN PRIVADA SUBVENCIONADA. </a:t>
            </a:r>
          </a:p>
        </p:txBody>
      </p:sp>
      <p:cxnSp>
        <p:nvCxnSpPr>
          <p:cNvPr id="8" name="Straight Connector 7">
            <a:extLst>
              <a:ext uri="{FF2B5EF4-FFF2-40B4-BE49-F238E27FC236}">
                <a16:creationId xmlns:a16="http://schemas.microsoft.com/office/drawing/2014/main" id="{A4D2BD0E-5167-45DC-BBB8-72F32A81FC6B}"/>
              </a:ext>
            </a:extLst>
          </p:cNvPr>
          <p:cNvCxnSpPr>
            <a:cxnSpLocks/>
          </p:cNvCxnSpPr>
          <p:nvPr/>
        </p:nvCxnSpPr>
        <p:spPr>
          <a:xfrm flipH="1" flipV="1">
            <a:off x="7566991" y="2093845"/>
            <a:ext cx="662610" cy="1020417"/>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9C9B15D-1B7E-4A1D-8D0C-1108B97A2EEE}"/>
              </a:ext>
            </a:extLst>
          </p:cNvPr>
          <p:cNvCxnSpPr>
            <a:cxnSpLocks/>
            <a:stCxn id="6" idx="2"/>
          </p:cNvCxnSpPr>
          <p:nvPr/>
        </p:nvCxnSpPr>
        <p:spPr>
          <a:xfrm flipH="1">
            <a:off x="6824870" y="3114262"/>
            <a:ext cx="1404730" cy="450573"/>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AB23A40-7416-415B-870E-A3F540812178}"/>
              </a:ext>
            </a:extLst>
          </p:cNvPr>
          <p:cNvSpPr txBox="1"/>
          <p:nvPr/>
        </p:nvSpPr>
        <p:spPr>
          <a:xfrm>
            <a:off x="1066800" y="6099441"/>
            <a:ext cx="6096000" cy="369332"/>
          </a:xfrm>
          <a:prstGeom prst="rect">
            <a:avLst/>
          </a:prstGeom>
          <a:noFill/>
        </p:spPr>
        <p:txBody>
          <a:bodyPr wrap="square">
            <a:spAutoFit/>
          </a:bodyPr>
          <a:lstStyle/>
          <a:p>
            <a:r>
              <a:rPr lang="es-CR" b="1" dirty="0"/>
              <a:t>LORENZO GUADAMUZ SANDOVAL</a:t>
            </a:r>
            <a:r>
              <a:rPr lang="es-CR" dirty="0"/>
              <a:t>. </a:t>
            </a:r>
          </a:p>
        </p:txBody>
      </p:sp>
    </p:spTree>
    <p:extLst>
      <p:ext uri="{BB962C8B-B14F-4D97-AF65-F5344CB8AC3E}">
        <p14:creationId xmlns:p14="http://schemas.microsoft.com/office/powerpoint/2010/main" val="3997793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BDDCA-53B2-42B5-99DA-C0C5221F3CAC}"/>
              </a:ext>
            </a:extLst>
          </p:cNvPr>
          <p:cNvSpPr>
            <a:spLocks noGrp="1"/>
          </p:cNvSpPr>
          <p:nvPr>
            <p:ph type="title"/>
          </p:nvPr>
        </p:nvSpPr>
        <p:spPr>
          <a:xfrm>
            <a:off x="838200" y="365125"/>
            <a:ext cx="10515600" cy="913087"/>
          </a:xfrm>
          <a:solidFill>
            <a:srgbClr val="002060"/>
          </a:solidFill>
        </p:spPr>
        <p:txBody>
          <a:bodyPr/>
          <a:lstStyle/>
          <a:p>
            <a:pPr algn="ctr"/>
            <a:r>
              <a:rPr lang="es-CR" b="1" dirty="0">
                <a:solidFill>
                  <a:srgbClr val="FFFF00"/>
                </a:solidFill>
              </a:rPr>
              <a:t>TIPOS DE ORGANOS </a:t>
            </a:r>
          </a:p>
        </p:txBody>
      </p:sp>
      <p:sp>
        <p:nvSpPr>
          <p:cNvPr id="4" name="Rectangle 3">
            <a:extLst>
              <a:ext uri="{FF2B5EF4-FFF2-40B4-BE49-F238E27FC236}">
                <a16:creationId xmlns:a16="http://schemas.microsoft.com/office/drawing/2014/main" id="{A73D2ED6-2D20-4EFC-A469-AE201B431755}"/>
              </a:ext>
            </a:extLst>
          </p:cNvPr>
          <p:cNvSpPr/>
          <p:nvPr/>
        </p:nvSpPr>
        <p:spPr>
          <a:xfrm>
            <a:off x="4399722" y="1690688"/>
            <a:ext cx="3220278" cy="1556095"/>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ORGANISMOS DE DECISIÓN</a:t>
            </a:r>
          </a:p>
          <a:p>
            <a:pPr algn="ctr"/>
            <a:r>
              <a:rPr lang="es-CR" sz="2000" b="1" dirty="0"/>
              <a:t>EJ. CONSEJO SUP. EDUCACIÓN, </a:t>
            </a:r>
          </a:p>
          <a:p>
            <a:pPr algn="ctr"/>
            <a:r>
              <a:rPr lang="es-CR" sz="2000" b="1" dirty="0"/>
              <a:t>MINISTRO, </a:t>
            </a:r>
          </a:p>
          <a:p>
            <a:pPr algn="ctr"/>
            <a:r>
              <a:rPr lang="es-CR" sz="2000" b="1" dirty="0"/>
              <a:t>VICE MINISTROS </a:t>
            </a:r>
          </a:p>
        </p:txBody>
      </p:sp>
      <p:sp>
        <p:nvSpPr>
          <p:cNvPr id="5" name="Rectangle 4">
            <a:extLst>
              <a:ext uri="{FF2B5EF4-FFF2-40B4-BE49-F238E27FC236}">
                <a16:creationId xmlns:a16="http://schemas.microsoft.com/office/drawing/2014/main" id="{5939DD72-CAAB-4101-8B9D-BB6584681536}"/>
              </a:ext>
            </a:extLst>
          </p:cNvPr>
          <p:cNvSpPr/>
          <p:nvPr/>
        </p:nvSpPr>
        <p:spPr>
          <a:xfrm>
            <a:off x="8464826" y="3464100"/>
            <a:ext cx="2888974" cy="119699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ORGANISMOS DE</a:t>
            </a:r>
          </a:p>
          <a:p>
            <a:pPr algn="ctr"/>
            <a:r>
              <a:rPr lang="es-CR" sz="2000" b="1" dirty="0"/>
              <a:t>CONTROL DE CALIDAD, EVALUACIÓN, AUDITORÍA. </a:t>
            </a:r>
          </a:p>
        </p:txBody>
      </p:sp>
      <p:sp>
        <p:nvSpPr>
          <p:cNvPr id="6" name="Rectangle 5">
            <a:extLst>
              <a:ext uri="{FF2B5EF4-FFF2-40B4-BE49-F238E27FC236}">
                <a16:creationId xmlns:a16="http://schemas.microsoft.com/office/drawing/2014/main" id="{B1E8C3A6-AC72-4976-90AC-E2C115EC0D88}"/>
              </a:ext>
            </a:extLst>
          </p:cNvPr>
          <p:cNvSpPr/>
          <p:nvPr/>
        </p:nvSpPr>
        <p:spPr>
          <a:xfrm>
            <a:off x="8464826" y="1751880"/>
            <a:ext cx="2888974" cy="1017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ORGANISMOS DE ASESORÍA Y STAFF</a:t>
            </a:r>
          </a:p>
        </p:txBody>
      </p:sp>
      <p:sp>
        <p:nvSpPr>
          <p:cNvPr id="7" name="Rectangle 6">
            <a:extLst>
              <a:ext uri="{FF2B5EF4-FFF2-40B4-BE49-F238E27FC236}">
                <a16:creationId xmlns:a16="http://schemas.microsoft.com/office/drawing/2014/main" id="{6D81AA96-1C1F-497C-BDFB-30794812ADE2}"/>
              </a:ext>
            </a:extLst>
          </p:cNvPr>
          <p:cNvSpPr/>
          <p:nvPr/>
        </p:nvSpPr>
        <p:spPr>
          <a:xfrm>
            <a:off x="838200" y="1650932"/>
            <a:ext cx="2888974" cy="1017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ORGANISMOS DE</a:t>
            </a:r>
          </a:p>
          <a:p>
            <a:pPr algn="ctr"/>
            <a:r>
              <a:rPr lang="es-CR" sz="2000" b="1" dirty="0"/>
              <a:t>PLANIFICACIÓN</a:t>
            </a:r>
          </a:p>
        </p:txBody>
      </p:sp>
      <p:sp>
        <p:nvSpPr>
          <p:cNvPr id="8" name="Rectangle 7">
            <a:extLst>
              <a:ext uri="{FF2B5EF4-FFF2-40B4-BE49-F238E27FC236}">
                <a16:creationId xmlns:a16="http://schemas.microsoft.com/office/drawing/2014/main" id="{4146B917-A3F4-44B8-BF13-D76F7762FB41}"/>
              </a:ext>
            </a:extLst>
          </p:cNvPr>
          <p:cNvSpPr/>
          <p:nvPr/>
        </p:nvSpPr>
        <p:spPr>
          <a:xfrm>
            <a:off x="4399722" y="3550240"/>
            <a:ext cx="3220278" cy="1017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ORGANISMOS DE EJECUCIÓN </a:t>
            </a:r>
          </a:p>
          <a:p>
            <a:pPr algn="ctr"/>
            <a:r>
              <a:rPr lang="es-CR" b="1" dirty="0"/>
              <a:t>DIR, EJECUTIVAS COMO DRH, DAJ </a:t>
            </a:r>
          </a:p>
        </p:txBody>
      </p:sp>
      <p:sp>
        <p:nvSpPr>
          <p:cNvPr id="9" name="Rectangle 8">
            <a:extLst>
              <a:ext uri="{FF2B5EF4-FFF2-40B4-BE49-F238E27FC236}">
                <a16:creationId xmlns:a16="http://schemas.microsoft.com/office/drawing/2014/main" id="{10EA0520-9AFB-4FEC-8F7D-FED82EF432E7}"/>
              </a:ext>
            </a:extLst>
          </p:cNvPr>
          <p:cNvSpPr/>
          <p:nvPr/>
        </p:nvSpPr>
        <p:spPr>
          <a:xfrm>
            <a:off x="3859696" y="5255834"/>
            <a:ext cx="4293704" cy="1376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400" b="1" dirty="0"/>
              <a:t>DIRECCIONES REGIONALES, SUPERVISIONES, CENTROS EDUCATIVOS </a:t>
            </a:r>
          </a:p>
        </p:txBody>
      </p:sp>
      <p:sp>
        <p:nvSpPr>
          <p:cNvPr id="10" name="Rectangle 9">
            <a:extLst>
              <a:ext uri="{FF2B5EF4-FFF2-40B4-BE49-F238E27FC236}">
                <a16:creationId xmlns:a16="http://schemas.microsoft.com/office/drawing/2014/main" id="{40DE8244-2DB3-49F9-9FE9-6D1F70A1BB41}"/>
              </a:ext>
            </a:extLst>
          </p:cNvPr>
          <p:cNvSpPr/>
          <p:nvPr/>
        </p:nvSpPr>
        <p:spPr>
          <a:xfrm>
            <a:off x="838200" y="3489670"/>
            <a:ext cx="2888974" cy="101710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ORGANISMOS DE APOYO </a:t>
            </a:r>
          </a:p>
        </p:txBody>
      </p:sp>
      <p:sp>
        <p:nvSpPr>
          <p:cNvPr id="11" name="Rectangle 10">
            <a:extLst>
              <a:ext uri="{FF2B5EF4-FFF2-40B4-BE49-F238E27FC236}">
                <a16:creationId xmlns:a16="http://schemas.microsoft.com/office/drawing/2014/main" id="{31FE8470-8980-4095-8F09-614C77899F93}"/>
              </a:ext>
            </a:extLst>
          </p:cNvPr>
          <p:cNvSpPr/>
          <p:nvPr/>
        </p:nvSpPr>
        <p:spPr>
          <a:xfrm>
            <a:off x="8623852" y="5316452"/>
            <a:ext cx="2888974" cy="137687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solidFill>
                  <a:srgbClr val="FFFF00"/>
                </a:solidFill>
              </a:rPr>
              <a:t>ORGANISMOS </a:t>
            </a:r>
            <a:r>
              <a:rPr lang="es-CR" b="1" dirty="0">
                <a:solidFill>
                  <a:srgbClr val="FFFF00"/>
                </a:solidFill>
              </a:rPr>
              <a:t>COMUNALES AUTONOMIA RELATIVA</a:t>
            </a:r>
            <a:r>
              <a:rPr lang="es-CR" b="1" dirty="0"/>
              <a:t> JUNTAS DE EDUCACIÓN, </a:t>
            </a:r>
            <a:r>
              <a:rPr lang="es-CR" sz="2000" b="1" dirty="0"/>
              <a:t>ADMINISTRATIVAS, </a:t>
            </a:r>
          </a:p>
        </p:txBody>
      </p:sp>
      <p:sp>
        <p:nvSpPr>
          <p:cNvPr id="12" name="Rectangle 11">
            <a:extLst>
              <a:ext uri="{FF2B5EF4-FFF2-40B4-BE49-F238E27FC236}">
                <a16:creationId xmlns:a16="http://schemas.microsoft.com/office/drawing/2014/main" id="{C5628570-2423-4B6C-921E-AB775F37451F}"/>
              </a:ext>
            </a:extLst>
          </p:cNvPr>
          <p:cNvSpPr/>
          <p:nvPr/>
        </p:nvSpPr>
        <p:spPr>
          <a:xfrm>
            <a:off x="420758" y="5255834"/>
            <a:ext cx="2888974" cy="137687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solidFill>
                  <a:srgbClr val="FFFF00"/>
                </a:solidFill>
              </a:rPr>
              <a:t>ORGANISMOS VINCULACION COMUNAL </a:t>
            </a:r>
          </a:p>
          <a:p>
            <a:pPr algn="ctr"/>
            <a:r>
              <a:rPr lang="es-CR" b="1" dirty="0"/>
              <a:t>PATRONATOS ESCOLARES, ASOCIACIONES DE PADRES DE FAMILIA  </a:t>
            </a:r>
          </a:p>
        </p:txBody>
      </p:sp>
      <p:cxnSp>
        <p:nvCxnSpPr>
          <p:cNvPr id="14" name="Straight Connector 13">
            <a:extLst>
              <a:ext uri="{FF2B5EF4-FFF2-40B4-BE49-F238E27FC236}">
                <a16:creationId xmlns:a16="http://schemas.microsoft.com/office/drawing/2014/main" id="{9EA99771-D7A3-4BE8-884E-E0B3B66A21FD}"/>
              </a:ext>
            </a:extLst>
          </p:cNvPr>
          <p:cNvCxnSpPr>
            <a:cxnSpLocks/>
            <a:stCxn id="8" idx="2"/>
            <a:endCxn id="9" idx="0"/>
          </p:cNvCxnSpPr>
          <p:nvPr/>
        </p:nvCxnSpPr>
        <p:spPr>
          <a:xfrm flipH="1">
            <a:off x="6006548" y="4567344"/>
            <a:ext cx="3313" cy="68849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9365A5F-B5BC-4452-B888-E60E85B6537A}"/>
              </a:ext>
            </a:extLst>
          </p:cNvPr>
          <p:cNvCxnSpPr>
            <a:stCxn id="4" idx="2"/>
            <a:endCxn id="8" idx="0"/>
          </p:cNvCxnSpPr>
          <p:nvPr/>
        </p:nvCxnSpPr>
        <p:spPr>
          <a:xfrm>
            <a:off x="6009861" y="3246783"/>
            <a:ext cx="0" cy="30345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563F425-934E-404A-9805-94E50A36289C}"/>
              </a:ext>
            </a:extLst>
          </p:cNvPr>
          <p:cNvCxnSpPr>
            <a:cxnSpLocks/>
            <a:stCxn id="10" idx="3"/>
          </p:cNvCxnSpPr>
          <p:nvPr/>
        </p:nvCxnSpPr>
        <p:spPr>
          <a:xfrm>
            <a:off x="3727174" y="3998222"/>
            <a:ext cx="672548"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074E56EB-F646-4866-A558-64C3D63BEA68}"/>
              </a:ext>
            </a:extLst>
          </p:cNvPr>
          <p:cNvCxnSpPr>
            <a:stCxn id="8" idx="3"/>
            <a:endCxn id="5" idx="1"/>
          </p:cNvCxnSpPr>
          <p:nvPr/>
        </p:nvCxnSpPr>
        <p:spPr>
          <a:xfrm>
            <a:off x="7620000" y="4058792"/>
            <a:ext cx="844826" cy="380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2B778B7-8071-4C80-8C10-DFAB69BED52C}"/>
              </a:ext>
            </a:extLst>
          </p:cNvPr>
          <p:cNvCxnSpPr>
            <a:stCxn id="6" idx="1"/>
          </p:cNvCxnSpPr>
          <p:nvPr/>
        </p:nvCxnSpPr>
        <p:spPr>
          <a:xfrm flipH="1">
            <a:off x="7620000" y="2260432"/>
            <a:ext cx="844826" cy="18942"/>
          </a:xfrm>
          <a:prstGeom prst="line">
            <a:avLst/>
          </a:prstGeom>
          <a:ln w="57150">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4E323BA-04F1-4DC1-BC34-2939D6A369DA}"/>
              </a:ext>
            </a:extLst>
          </p:cNvPr>
          <p:cNvCxnSpPr>
            <a:stCxn id="12" idx="3"/>
            <a:endCxn id="9" idx="1"/>
          </p:cNvCxnSpPr>
          <p:nvPr/>
        </p:nvCxnSpPr>
        <p:spPr>
          <a:xfrm>
            <a:off x="3309732" y="5944273"/>
            <a:ext cx="54996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6FB1D9C-5403-4928-8149-B8C924848866}"/>
              </a:ext>
            </a:extLst>
          </p:cNvPr>
          <p:cNvCxnSpPr>
            <a:stCxn id="9" idx="3"/>
          </p:cNvCxnSpPr>
          <p:nvPr/>
        </p:nvCxnSpPr>
        <p:spPr>
          <a:xfrm>
            <a:off x="8153400" y="5944273"/>
            <a:ext cx="470452" cy="0"/>
          </a:xfrm>
          <a:prstGeom prst="line">
            <a:avLst/>
          </a:prstGeom>
          <a:ln w="57150">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051E2CF-41B9-48F1-A5A3-18BD4406484C}"/>
              </a:ext>
            </a:extLst>
          </p:cNvPr>
          <p:cNvCxnSpPr>
            <a:cxnSpLocks/>
            <a:stCxn id="7" idx="3"/>
          </p:cNvCxnSpPr>
          <p:nvPr/>
        </p:nvCxnSpPr>
        <p:spPr>
          <a:xfrm flipV="1">
            <a:off x="3727174" y="2159483"/>
            <a:ext cx="805069" cy="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81939B6C-6C38-4963-85DB-D8BE681425AF}"/>
              </a:ext>
            </a:extLst>
          </p:cNvPr>
          <p:cNvCxnSpPr>
            <a:stCxn id="7" idx="2"/>
          </p:cNvCxnSpPr>
          <p:nvPr/>
        </p:nvCxnSpPr>
        <p:spPr>
          <a:xfrm>
            <a:off x="2282687" y="2668036"/>
            <a:ext cx="2117035" cy="882204"/>
          </a:xfrm>
          <a:prstGeom prst="line">
            <a:avLst/>
          </a:prstGeom>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BD038E30-C22E-455C-A2C2-3D7324876479}"/>
              </a:ext>
            </a:extLst>
          </p:cNvPr>
          <p:cNvCxnSpPr>
            <a:stCxn id="6" idx="2"/>
          </p:cNvCxnSpPr>
          <p:nvPr/>
        </p:nvCxnSpPr>
        <p:spPr>
          <a:xfrm flipH="1">
            <a:off x="7620000" y="2768984"/>
            <a:ext cx="2289313" cy="78125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1DAC6BEA-7322-47D0-8DF7-C755BB5B816D}"/>
              </a:ext>
            </a:extLst>
          </p:cNvPr>
          <p:cNvSpPr txBox="1"/>
          <p:nvPr/>
        </p:nvSpPr>
        <p:spPr>
          <a:xfrm>
            <a:off x="8042413" y="1239534"/>
            <a:ext cx="3470413" cy="369332"/>
          </a:xfrm>
          <a:prstGeom prst="rect">
            <a:avLst/>
          </a:prstGeom>
          <a:noFill/>
        </p:spPr>
        <p:txBody>
          <a:bodyPr wrap="square">
            <a:spAutoFit/>
          </a:bodyPr>
          <a:lstStyle/>
          <a:p>
            <a:r>
              <a:rPr lang="es-CR" b="1" dirty="0"/>
              <a:t>LORENZO GUADAMUZ SANDOVAL</a:t>
            </a:r>
            <a:r>
              <a:rPr lang="es-CR" dirty="0"/>
              <a:t>. </a:t>
            </a:r>
          </a:p>
        </p:txBody>
      </p:sp>
    </p:spTree>
    <p:extLst>
      <p:ext uri="{BB962C8B-B14F-4D97-AF65-F5344CB8AC3E}">
        <p14:creationId xmlns:p14="http://schemas.microsoft.com/office/powerpoint/2010/main" val="1091125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3AD58-5761-43DD-AAC7-E5DE8EE32453}"/>
              </a:ext>
            </a:extLst>
          </p:cNvPr>
          <p:cNvSpPr>
            <a:spLocks noGrp="1"/>
          </p:cNvSpPr>
          <p:nvPr>
            <p:ph type="title"/>
          </p:nvPr>
        </p:nvSpPr>
        <p:spPr>
          <a:xfrm>
            <a:off x="838200" y="365126"/>
            <a:ext cx="10515600" cy="1020418"/>
          </a:xfrm>
          <a:solidFill>
            <a:srgbClr val="002060"/>
          </a:solidFill>
        </p:spPr>
        <p:txBody>
          <a:bodyPr>
            <a:normAutofit/>
          </a:bodyPr>
          <a:lstStyle/>
          <a:p>
            <a:r>
              <a:rPr lang="es-CR" sz="3600" b="1" dirty="0">
                <a:solidFill>
                  <a:schemeClr val="bg1"/>
                </a:solidFill>
              </a:rPr>
              <a:t>DISCIPLINAS   PRINCIPALES DE UN SISTEMA EDUCATIVO </a:t>
            </a:r>
          </a:p>
        </p:txBody>
      </p:sp>
      <p:sp>
        <p:nvSpPr>
          <p:cNvPr id="4" name="Rectangle 3">
            <a:extLst>
              <a:ext uri="{FF2B5EF4-FFF2-40B4-BE49-F238E27FC236}">
                <a16:creationId xmlns:a16="http://schemas.microsoft.com/office/drawing/2014/main" id="{298E38EF-CBE9-45C1-8E6F-6A5F6C629B63}"/>
              </a:ext>
            </a:extLst>
          </p:cNvPr>
          <p:cNvSpPr/>
          <p:nvPr/>
        </p:nvSpPr>
        <p:spPr>
          <a:xfrm>
            <a:off x="792481" y="2001078"/>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INVESTIGACIÓN</a:t>
            </a:r>
          </a:p>
        </p:txBody>
      </p:sp>
      <p:sp>
        <p:nvSpPr>
          <p:cNvPr id="5" name="Rectangle 4">
            <a:extLst>
              <a:ext uri="{FF2B5EF4-FFF2-40B4-BE49-F238E27FC236}">
                <a16:creationId xmlns:a16="http://schemas.microsoft.com/office/drawing/2014/main" id="{B32EA985-9F3B-4762-958F-10C999536D8D}"/>
              </a:ext>
            </a:extLst>
          </p:cNvPr>
          <p:cNvSpPr/>
          <p:nvPr/>
        </p:nvSpPr>
        <p:spPr>
          <a:xfrm>
            <a:off x="792481" y="3358390"/>
            <a:ext cx="2229015" cy="102041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solidFill>
                  <a:schemeClr val="tx1"/>
                </a:solidFill>
              </a:rPr>
              <a:t>PLANTA FÍSICA</a:t>
            </a:r>
          </a:p>
        </p:txBody>
      </p:sp>
      <p:sp>
        <p:nvSpPr>
          <p:cNvPr id="6" name="Rectangle 5">
            <a:extLst>
              <a:ext uri="{FF2B5EF4-FFF2-40B4-BE49-F238E27FC236}">
                <a16:creationId xmlns:a16="http://schemas.microsoft.com/office/drawing/2014/main" id="{82DC1999-09DF-4BC0-B7B6-DEDA2B8C4853}"/>
              </a:ext>
            </a:extLst>
          </p:cNvPr>
          <p:cNvSpPr/>
          <p:nvPr/>
        </p:nvSpPr>
        <p:spPr>
          <a:xfrm>
            <a:off x="9018104" y="2014330"/>
            <a:ext cx="2229015" cy="102041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CURRICULUM</a:t>
            </a:r>
          </a:p>
        </p:txBody>
      </p:sp>
      <p:sp>
        <p:nvSpPr>
          <p:cNvPr id="7" name="Rectangle 6">
            <a:extLst>
              <a:ext uri="{FF2B5EF4-FFF2-40B4-BE49-F238E27FC236}">
                <a16:creationId xmlns:a16="http://schemas.microsoft.com/office/drawing/2014/main" id="{B97DB2BF-3CBB-4193-9A75-873D4B3E8E10}"/>
              </a:ext>
            </a:extLst>
          </p:cNvPr>
          <p:cNvSpPr/>
          <p:nvPr/>
        </p:nvSpPr>
        <p:spPr>
          <a:xfrm>
            <a:off x="6164911" y="2014330"/>
            <a:ext cx="2329732"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ADMINISTRACIÓN</a:t>
            </a:r>
          </a:p>
        </p:txBody>
      </p:sp>
      <p:sp>
        <p:nvSpPr>
          <p:cNvPr id="8" name="Rectangle 7">
            <a:extLst>
              <a:ext uri="{FF2B5EF4-FFF2-40B4-BE49-F238E27FC236}">
                <a16:creationId xmlns:a16="http://schemas.microsoft.com/office/drawing/2014/main" id="{F76648D9-1263-4387-97E4-FFF00C9D4067}"/>
              </a:ext>
            </a:extLst>
          </p:cNvPr>
          <p:cNvSpPr/>
          <p:nvPr/>
        </p:nvSpPr>
        <p:spPr>
          <a:xfrm>
            <a:off x="3478696" y="2014330"/>
            <a:ext cx="2229015" cy="102041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solidFill>
                  <a:schemeClr val="tx1"/>
                </a:solidFill>
              </a:rPr>
              <a:t>PLANIFICACIÓN</a:t>
            </a:r>
          </a:p>
        </p:txBody>
      </p:sp>
      <p:sp>
        <p:nvSpPr>
          <p:cNvPr id="9" name="Rectangle 8">
            <a:extLst>
              <a:ext uri="{FF2B5EF4-FFF2-40B4-BE49-F238E27FC236}">
                <a16:creationId xmlns:a16="http://schemas.microsoft.com/office/drawing/2014/main" id="{F956BFD7-16F2-42A6-AE6F-22A32B122DBA}"/>
              </a:ext>
            </a:extLst>
          </p:cNvPr>
          <p:cNvSpPr/>
          <p:nvPr/>
        </p:nvSpPr>
        <p:spPr>
          <a:xfrm>
            <a:off x="792480" y="4715702"/>
            <a:ext cx="2229015" cy="102041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DEMOGRAFÍA Y ESTADÍSTICAS</a:t>
            </a:r>
          </a:p>
        </p:txBody>
      </p:sp>
      <p:sp>
        <p:nvSpPr>
          <p:cNvPr id="10" name="Rectangle 9">
            <a:extLst>
              <a:ext uri="{FF2B5EF4-FFF2-40B4-BE49-F238E27FC236}">
                <a16:creationId xmlns:a16="http://schemas.microsoft.com/office/drawing/2014/main" id="{CCC66852-2E75-4F30-B4A5-260E9B057FDC}"/>
              </a:ext>
            </a:extLst>
          </p:cNvPr>
          <p:cNvSpPr/>
          <p:nvPr/>
        </p:nvSpPr>
        <p:spPr>
          <a:xfrm>
            <a:off x="3478695" y="3358390"/>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FINANCIAMIENTO Y COSTOS</a:t>
            </a:r>
          </a:p>
        </p:txBody>
      </p:sp>
      <p:sp>
        <p:nvSpPr>
          <p:cNvPr id="11" name="Rectangle 10">
            <a:extLst>
              <a:ext uri="{FF2B5EF4-FFF2-40B4-BE49-F238E27FC236}">
                <a16:creationId xmlns:a16="http://schemas.microsoft.com/office/drawing/2014/main" id="{F87987CF-9177-4CCA-B2FD-32EF3785E607}"/>
              </a:ext>
            </a:extLst>
          </p:cNvPr>
          <p:cNvSpPr/>
          <p:nvPr/>
        </p:nvSpPr>
        <p:spPr>
          <a:xfrm>
            <a:off x="6096000" y="3345138"/>
            <a:ext cx="2398643" cy="102041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solidFill>
                  <a:schemeClr val="tx1"/>
                </a:solidFill>
              </a:rPr>
              <a:t>LEGISLACIÓN </a:t>
            </a:r>
          </a:p>
        </p:txBody>
      </p:sp>
      <p:sp>
        <p:nvSpPr>
          <p:cNvPr id="12" name="Rectangle 11">
            <a:extLst>
              <a:ext uri="{FF2B5EF4-FFF2-40B4-BE49-F238E27FC236}">
                <a16:creationId xmlns:a16="http://schemas.microsoft.com/office/drawing/2014/main" id="{26A71968-D6CB-4635-8E14-34E29B7F2162}"/>
              </a:ext>
            </a:extLst>
          </p:cNvPr>
          <p:cNvSpPr/>
          <p:nvPr/>
        </p:nvSpPr>
        <p:spPr>
          <a:xfrm>
            <a:off x="9018103" y="3345138"/>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NEUROCIENCIAS ORIENTACIÓN Y PSICOLOGÍA</a:t>
            </a:r>
          </a:p>
        </p:txBody>
      </p:sp>
      <p:sp>
        <p:nvSpPr>
          <p:cNvPr id="13" name="Rectangle 12">
            <a:extLst>
              <a:ext uri="{FF2B5EF4-FFF2-40B4-BE49-F238E27FC236}">
                <a16:creationId xmlns:a16="http://schemas.microsoft.com/office/drawing/2014/main" id="{A58A6834-D553-4F4A-B45C-EC658F82E063}"/>
              </a:ext>
            </a:extLst>
          </p:cNvPr>
          <p:cNvSpPr/>
          <p:nvPr/>
        </p:nvSpPr>
        <p:spPr>
          <a:xfrm>
            <a:off x="3478694" y="4715702"/>
            <a:ext cx="2229015" cy="102041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solidFill>
                  <a:schemeClr val="tx1"/>
                </a:solidFill>
              </a:rPr>
              <a:t>TECNOLOGÍAS DE LA INFORMACIÓN </a:t>
            </a:r>
          </a:p>
        </p:txBody>
      </p:sp>
      <p:sp>
        <p:nvSpPr>
          <p:cNvPr id="14" name="Rectangle 13">
            <a:extLst>
              <a:ext uri="{FF2B5EF4-FFF2-40B4-BE49-F238E27FC236}">
                <a16:creationId xmlns:a16="http://schemas.microsoft.com/office/drawing/2014/main" id="{234B0546-5DD9-4989-B36B-F0F7B8348D62}"/>
              </a:ext>
            </a:extLst>
          </p:cNvPr>
          <p:cNvSpPr/>
          <p:nvPr/>
        </p:nvSpPr>
        <p:spPr>
          <a:xfrm>
            <a:off x="6164908" y="4715702"/>
            <a:ext cx="232973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FILOSOFÍA EDUCATIVA</a:t>
            </a:r>
          </a:p>
        </p:txBody>
      </p:sp>
      <p:sp>
        <p:nvSpPr>
          <p:cNvPr id="15" name="Rectangle 14">
            <a:extLst>
              <a:ext uri="{FF2B5EF4-FFF2-40B4-BE49-F238E27FC236}">
                <a16:creationId xmlns:a16="http://schemas.microsoft.com/office/drawing/2014/main" id="{A894F0AF-5D59-4C73-9970-0DDD30086A71}"/>
              </a:ext>
            </a:extLst>
          </p:cNvPr>
          <p:cNvSpPr/>
          <p:nvPr/>
        </p:nvSpPr>
        <p:spPr>
          <a:xfrm>
            <a:off x="9018102" y="4579318"/>
            <a:ext cx="2229015" cy="177717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t>ACTORES.</a:t>
            </a:r>
          </a:p>
          <a:p>
            <a:pPr algn="ctr"/>
            <a:r>
              <a:rPr lang="es-CR" sz="2000" b="1" dirty="0"/>
              <a:t>ESTUDIANTES, PERSONAL, PADRES DE FAMILIA</a:t>
            </a:r>
          </a:p>
        </p:txBody>
      </p:sp>
      <p:sp>
        <p:nvSpPr>
          <p:cNvPr id="18" name="Rectangle: Rounded Corners 17">
            <a:extLst>
              <a:ext uri="{FF2B5EF4-FFF2-40B4-BE49-F238E27FC236}">
                <a16:creationId xmlns:a16="http://schemas.microsoft.com/office/drawing/2014/main" id="{B1A32A75-BD33-414E-9984-E7909A845D35}"/>
              </a:ext>
            </a:extLst>
          </p:cNvPr>
          <p:cNvSpPr/>
          <p:nvPr/>
        </p:nvSpPr>
        <p:spPr>
          <a:xfrm>
            <a:off x="731518" y="6215270"/>
            <a:ext cx="10515600" cy="450573"/>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1800" b="1"/>
              <a:t>COMUNIDADES </a:t>
            </a:r>
            <a:endParaRPr lang="es-CR" sz="1800" b="1" dirty="0"/>
          </a:p>
        </p:txBody>
      </p:sp>
      <p:sp>
        <p:nvSpPr>
          <p:cNvPr id="20" name="TextBox 19">
            <a:extLst>
              <a:ext uri="{FF2B5EF4-FFF2-40B4-BE49-F238E27FC236}">
                <a16:creationId xmlns:a16="http://schemas.microsoft.com/office/drawing/2014/main" id="{D94D2C68-B85D-4F84-9CA4-51809478C2F1}"/>
              </a:ext>
            </a:extLst>
          </p:cNvPr>
          <p:cNvSpPr txBox="1"/>
          <p:nvPr/>
        </p:nvSpPr>
        <p:spPr>
          <a:xfrm>
            <a:off x="8004313" y="1469925"/>
            <a:ext cx="3472070" cy="369332"/>
          </a:xfrm>
          <a:prstGeom prst="rect">
            <a:avLst/>
          </a:prstGeom>
          <a:noFill/>
        </p:spPr>
        <p:txBody>
          <a:bodyPr wrap="square">
            <a:spAutoFit/>
          </a:bodyPr>
          <a:lstStyle/>
          <a:p>
            <a:r>
              <a:rPr lang="es-CR" b="1" dirty="0"/>
              <a:t>LORENZO GUADAMUZ SANDOVAL</a:t>
            </a:r>
            <a:r>
              <a:rPr lang="es-CR" dirty="0"/>
              <a:t>. </a:t>
            </a:r>
          </a:p>
        </p:txBody>
      </p:sp>
    </p:spTree>
    <p:extLst>
      <p:ext uri="{BB962C8B-B14F-4D97-AF65-F5344CB8AC3E}">
        <p14:creationId xmlns:p14="http://schemas.microsoft.com/office/powerpoint/2010/main" val="597782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3AD58-5761-43DD-AAC7-E5DE8EE32453}"/>
              </a:ext>
            </a:extLst>
          </p:cNvPr>
          <p:cNvSpPr>
            <a:spLocks noGrp="1"/>
          </p:cNvSpPr>
          <p:nvPr>
            <p:ph type="title"/>
          </p:nvPr>
        </p:nvSpPr>
        <p:spPr>
          <a:xfrm>
            <a:off x="838200" y="365126"/>
            <a:ext cx="10515600" cy="642040"/>
          </a:xfrm>
          <a:solidFill>
            <a:srgbClr val="002060"/>
          </a:solidFill>
        </p:spPr>
        <p:txBody>
          <a:bodyPr>
            <a:normAutofit/>
          </a:bodyPr>
          <a:lstStyle/>
          <a:p>
            <a:r>
              <a:rPr lang="es-CR" sz="3600" b="1" dirty="0">
                <a:solidFill>
                  <a:srgbClr val="FFFF00"/>
                </a:solidFill>
              </a:rPr>
              <a:t>TIPOS DE ADMINISTRACIÓN DE LA EDUCACIÓN </a:t>
            </a:r>
          </a:p>
        </p:txBody>
      </p:sp>
      <p:sp>
        <p:nvSpPr>
          <p:cNvPr id="4" name="Rectangle 3">
            <a:extLst>
              <a:ext uri="{FF2B5EF4-FFF2-40B4-BE49-F238E27FC236}">
                <a16:creationId xmlns:a16="http://schemas.microsoft.com/office/drawing/2014/main" id="{298E38EF-CBE9-45C1-8E6F-6A5F6C629B63}"/>
              </a:ext>
            </a:extLst>
          </p:cNvPr>
          <p:cNvSpPr/>
          <p:nvPr/>
        </p:nvSpPr>
        <p:spPr>
          <a:xfrm>
            <a:off x="792481" y="1378226"/>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RECURSOS HUMANOS</a:t>
            </a:r>
          </a:p>
        </p:txBody>
      </p:sp>
      <p:sp>
        <p:nvSpPr>
          <p:cNvPr id="5" name="Rectangle 4">
            <a:extLst>
              <a:ext uri="{FF2B5EF4-FFF2-40B4-BE49-F238E27FC236}">
                <a16:creationId xmlns:a16="http://schemas.microsoft.com/office/drawing/2014/main" id="{B32EA985-9F3B-4762-958F-10C999536D8D}"/>
              </a:ext>
            </a:extLst>
          </p:cNvPr>
          <p:cNvSpPr/>
          <p:nvPr/>
        </p:nvSpPr>
        <p:spPr>
          <a:xfrm>
            <a:off x="792481" y="2735538"/>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SERVICIOS GENERALES</a:t>
            </a:r>
          </a:p>
        </p:txBody>
      </p:sp>
      <p:sp>
        <p:nvSpPr>
          <p:cNvPr id="6" name="Rectangle 5">
            <a:extLst>
              <a:ext uri="{FF2B5EF4-FFF2-40B4-BE49-F238E27FC236}">
                <a16:creationId xmlns:a16="http://schemas.microsoft.com/office/drawing/2014/main" id="{82DC1999-09DF-4BC0-B7B6-DEDA2B8C4853}"/>
              </a:ext>
            </a:extLst>
          </p:cNvPr>
          <p:cNvSpPr/>
          <p:nvPr/>
        </p:nvSpPr>
        <p:spPr>
          <a:xfrm>
            <a:off x="3478692" y="4047676"/>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LA PLANTA FÍSICA</a:t>
            </a:r>
          </a:p>
        </p:txBody>
      </p:sp>
      <p:sp>
        <p:nvSpPr>
          <p:cNvPr id="7" name="Rectangle 6">
            <a:extLst>
              <a:ext uri="{FF2B5EF4-FFF2-40B4-BE49-F238E27FC236}">
                <a16:creationId xmlns:a16="http://schemas.microsoft.com/office/drawing/2014/main" id="{B97DB2BF-3CBB-4193-9A75-873D4B3E8E10}"/>
              </a:ext>
            </a:extLst>
          </p:cNvPr>
          <p:cNvSpPr/>
          <p:nvPr/>
        </p:nvSpPr>
        <p:spPr>
          <a:xfrm>
            <a:off x="792479" y="4061274"/>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DEL PRESUPUESTO</a:t>
            </a:r>
          </a:p>
        </p:txBody>
      </p:sp>
      <p:sp>
        <p:nvSpPr>
          <p:cNvPr id="8" name="Rectangle 7">
            <a:extLst>
              <a:ext uri="{FF2B5EF4-FFF2-40B4-BE49-F238E27FC236}">
                <a16:creationId xmlns:a16="http://schemas.microsoft.com/office/drawing/2014/main" id="{F76648D9-1263-4387-97E4-FFF00C9D4067}"/>
              </a:ext>
            </a:extLst>
          </p:cNvPr>
          <p:cNvSpPr/>
          <p:nvPr/>
        </p:nvSpPr>
        <p:spPr>
          <a:xfrm>
            <a:off x="6117191" y="1424609"/>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DEL CURRICULUM</a:t>
            </a:r>
          </a:p>
        </p:txBody>
      </p:sp>
      <p:sp>
        <p:nvSpPr>
          <p:cNvPr id="9" name="Rectangle 8">
            <a:extLst>
              <a:ext uri="{FF2B5EF4-FFF2-40B4-BE49-F238E27FC236}">
                <a16:creationId xmlns:a16="http://schemas.microsoft.com/office/drawing/2014/main" id="{F956BFD7-16F2-42A6-AE6F-22A32B122DBA}"/>
              </a:ext>
            </a:extLst>
          </p:cNvPr>
          <p:cNvSpPr/>
          <p:nvPr/>
        </p:nvSpPr>
        <p:spPr>
          <a:xfrm>
            <a:off x="6095998" y="5359814"/>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a:t>
            </a:r>
          </a:p>
          <a:p>
            <a:pPr algn="ctr"/>
            <a:r>
              <a:rPr lang="es-CR" b="1" dirty="0"/>
              <a:t>JUNTAS DE EDUCACIÓN, ADMINISTRATIVAS</a:t>
            </a:r>
          </a:p>
        </p:txBody>
      </p:sp>
      <p:sp>
        <p:nvSpPr>
          <p:cNvPr id="10" name="Rectangle 9">
            <a:extLst>
              <a:ext uri="{FF2B5EF4-FFF2-40B4-BE49-F238E27FC236}">
                <a16:creationId xmlns:a16="http://schemas.microsoft.com/office/drawing/2014/main" id="{CCC66852-2E75-4F30-B4A5-260E9B057FDC}"/>
              </a:ext>
            </a:extLst>
          </p:cNvPr>
          <p:cNvSpPr/>
          <p:nvPr/>
        </p:nvSpPr>
        <p:spPr>
          <a:xfrm>
            <a:off x="3478695" y="2735538"/>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LOS SERVICIOS DE TRANSPORTES</a:t>
            </a:r>
          </a:p>
        </p:txBody>
      </p:sp>
      <p:sp>
        <p:nvSpPr>
          <p:cNvPr id="11" name="Rectangle 10">
            <a:extLst>
              <a:ext uri="{FF2B5EF4-FFF2-40B4-BE49-F238E27FC236}">
                <a16:creationId xmlns:a16="http://schemas.microsoft.com/office/drawing/2014/main" id="{F87987CF-9177-4CCA-B2FD-32EF3785E607}"/>
              </a:ext>
            </a:extLst>
          </p:cNvPr>
          <p:cNvSpPr/>
          <p:nvPr/>
        </p:nvSpPr>
        <p:spPr>
          <a:xfrm>
            <a:off x="6096000" y="2722286"/>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 ADMINISTRACIÓN DE COMEDORES ESCOLARES</a:t>
            </a:r>
          </a:p>
        </p:txBody>
      </p:sp>
      <p:sp>
        <p:nvSpPr>
          <p:cNvPr id="12" name="Rectangle 11">
            <a:extLst>
              <a:ext uri="{FF2B5EF4-FFF2-40B4-BE49-F238E27FC236}">
                <a16:creationId xmlns:a16="http://schemas.microsoft.com/office/drawing/2014/main" id="{26A71968-D6CB-4635-8E14-34E29B7F2162}"/>
              </a:ext>
            </a:extLst>
          </p:cNvPr>
          <p:cNvSpPr/>
          <p:nvPr/>
        </p:nvSpPr>
        <p:spPr>
          <a:xfrm>
            <a:off x="8851122" y="1406868"/>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LOS MATERIALES EDUCATIVOS</a:t>
            </a:r>
          </a:p>
        </p:txBody>
      </p:sp>
      <p:sp>
        <p:nvSpPr>
          <p:cNvPr id="13" name="Rectangle 12">
            <a:extLst>
              <a:ext uri="{FF2B5EF4-FFF2-40B4-BE49-F238E27FC236}">
                <a16:creationId xmlns:a16="http://schemas.microsoft.com/office/drawing/2014/main" id="{C8ACAD88-0971-4C50-BD67-5182B0493667}"/>
              </a:ext>
            </a:extLst>
          </p:cNvPr>
          <p:cNvSpPr/>
          <p:nvPr/>
        </p:nvSpPr>
        <p:spPr>
          <a:xfrm>
            <a:off x="6095999" y="4053094"/>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LA CAPACITACIÓN Y ACTUALIZACIÓN </a:t>
            </a:r>
          </a:p>
        </p:txBody>
      </p:sp>
      <p:sp>
        <p:nvSpPr>
          <p:cNvPr id="14" name="Rectangle 13">
            <a:extLst>
              <a:ext uri="{FF2B5EF4-FFF2-40B4-BE49-F238E27FC236}">
                <a16:creationId xmlns:a16="http://schemas.microsoft.com/office/drawing/2014/main" id="{3102859F-F40C-48CD-B1B7-439D7223759D}"/>
              </a:ext>
            </a:extLst>
          </p:cNvPr>
          <p:cNvSpPr/>
          <p:nvPr/>
        </p:nvSpPr>
        <p:spPr>
          <a:xfrm>
            <a:off x="8851121" y="4061274"/>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LAS REGIONES ESCOLARES</a:t>
            </a:r>
          </a:p>
          <a:p>
            <a:pPr algn="ctr"/>
            <a:r>
              <a:rPr lang="es-CR" b="1" dirty="0"/>
              <a:t>SUPERVISIÓN. </a:t>
            </a:r>
          </a:p>
        </p:txBody>
      </p:sp>
      <p:sp>
        <p:nvSpPr>
          <p:cNvPr id="15" name="Rectangle 14">
            <a:extLst>
              <a:ext uri="{FF2B5EF4-FFF2-40B4-BE49-F238E27FC236}">
                <a16:creationId xmlns:a16="http://schemas.microsoft.com/office/drawing/2014/main" id="{D3B12AD0-8D16-42E4-9C3D-315AD42F12EE}"/>
              </a:ext>
            </a:extLst>
          </p:cNvPr>
          <p:cNvSpPr/>
          <p:nvPr/>
        </p:nvSpPr>
        <p:spPr>
          <a:xfrm>
            <a:off x="8851122" y="2735538"/>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a:t>
            </a:r>
          </a:p>
          <a:p>
            <a:pPr algn="ctr"/>
            <a:r>
              <a:rPr lang="es-CR" b="1" dirty="0"/>
              <a:t>LA LEGISLACIÓN ESCOLAR</a:t>
            </a:r>
          </a:p>
        </p:txBody>
      </p:sp>
      <p:sp>
        <p:nvSpPr>
          <p:cNvPr id="16" name="Rectangle 15">
            <a:extLst>
              <a:ext uri="{FF2B5EF4-FFF2-40B4-BE49-F238E27FC236}">
                <a16:creationId xmlns:a16="http://schemas.microsoft.com/office/drawing/2014/main" id="{B2FE7B68-9B24-44EC-AEBB-31D833F36B57}"/>
              </a:ext>
            </a:extLst>
          </p:cNvPr>
          <p:cNvSpPr/>
          <p:nvPr/>
        </p:nvSpPr>
        <p:spPr>
          <a:xfrm>
            <a:off x="792479" y="5359814"/>
            <a:ext cx="2229015" cy="102041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LOS CENTROS EDUCATIVOS </a:t>
            </a:r>
          </a:p>
        </p:txBody>
      </p:sp>
      <p:sp>
        <p:nvSpPr>
          <p:cNvPr id="17" name="Rectangle 16">
            <a:extLst>
              <a:ext uri="{FF2B5EF4-FFF2-40B4-BE49-F238E27FC236}">
                <a16:creationId xmlns:a16="http://schemas.microsoft.com/office/drawing/2014/main" id="{B18C35F6-8918-44D1-948A-8E2EB362B8BE}"/>
              </a:ext>
            </a:extLst>
          </p:cNvPr>
          <p:cNvSpPr/>
          <p:nvPr/>
        </p:nvSpPr>
        <p:spPr>
          <a:xfrm>
            <a:off x="8833891" y="5359814"/>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a:t>
            </a:r>
          </a:p>
          <a:p>
            <a:pPr algn="ctr"/>
            <a:r>
              <a:rPr lang="es-CR" b="1" dirty="0"/>
              <a:t>SERVICIOS ESTUDIANTILES </a:t>
            </a:r>
          </a:p>
        </p:txBody>
      </p:sp>
      <p:sp>
        <p:nvSpPr>
          <p:cNvPr id="18" name="Rectangle 17">
            <a:extLst>
              <a:ext uri="{FF2B5EF4-FFF2-40B4-BE49-F238E27FC236}">
                <a16:creationId xmlns:a16="http://schemas.microsoft.com/office/drawing/2014/main" id="{98109D41-D9CA-44C9-B7CF-FAE97684E245}"/>
              </a:ext>
            </a:extLst>
          </p:cNvPr>
          <p:cNvSpPr/>
          <p:nvPr/>
        </p:nvSpPr>
        <p:spPr>
          <a:xfrm>
            <a:off x="3497248" y="5359814"/>
            <a:ext cx="2229015" cy="102041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 ADMINISTRACIÓN DE LAS RELACIONES CON LAS COMUNIDADES </a:t>
            </a:r>
          </a:p>
        </p:txBody>
      </p:sp>
      <p:sp>
        <p:nvSpPr>
          <p:cNvPr id="19" name="Rectangle 18">
            <a:extLst>
              <a:ext uri="{FF2B5EF4-FFF2-40B4-BE49-F238E27FC236}">
                <a16:creationId xmlns:a16="http://schemas.microsoft.com/office/drawing/2014/main" id="{8A70304C-243B-4D1A-B4FD-170CF3D9953E}"/>
              </a:ext>
            </a:extLst>
          </p:cNvPr>
          <p:cNvSpPr/>
          <p:nvPr/>
        </p:nvSpPr>
        <p:spPr>
          <a:xfrm>
            <a:off x="3478693" y="1423400"/>
            <a:ext cx="2229015" cy="1020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b="1" dirty="0"/>
              <a:t>ADMINISTRACIÓN DE LAS RELACIONES LABORALES </a:t>
            </a:r>
          </a:p>
        </p:txBody>
      </p:sp>
      <p:sp>
        <p:nvSpPr>
          <p:cNvPr id="3" name="TextBox 2">
            <a:extLst>
              <a:ext uri="{FF2B5EF4-FFF2-40B4-BE49-F238E27FC236}">
                <a16:creationId xmlns:a16="http://schemas.microsoft.com/office/drawing/2014/main" id="{550BCFFB-E644-4FE6-B8D7-EC92ACFE1035}"/>
              </a:ext>
            </a:extLst>
          </p:cNvPr>
          <p:cNvSpPr txBox="1"/>
          <p:nvPr/>
        </p:nvSpPr>
        <p:spPr>
          <a:xfrm flipH="1">
            <a:off x="838199" y="6626778"/>
            <a:ext cx="3773557" cy="369332"/>
          </a:xfrm>
          <a:prstGeom prst="rect">
            <a:avLst/>
          </a:prstGeom>
          <a:noFill/>
        </p:spPr>
        <p:txBody>
          <a:bodyPr wrap="square" rtlCol="0">
            <a:spAutoFit/>
          </a:bodyPr>
          <a:lstStyle/>
          <a:p>
            <a:r>
              <a:rPr lang="es-CR" b="1" dirty="0"/>
              <a:t>LORENZO GUADAMUZ SANDOVAL</a:t>
            </a:r>
            <a:r>
              <a:rPr lang="es-CR" dirty="0"/>
              <a:t>. </a:t>
            </a:r>
          </a:p>
        </p:txBody>
      </p:sp>
    </p:spTree>
    <p:extLst>
      <p:ext uri="{BB962C8B-B14F-4D97-AF65-F5344CB8AC3E}">
        <p14:creationId xmlns:p14="http://schemas.microsoft.com/office/powerpoint/2010/main" val="1296957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C3E37-0E64-4F35-BB9F-F4DBA820EF36}"/>
              </a:ext>
            </a:extLst>
          </p:cNvPr>
          <p:cNvSpPr>
            <a:spLocks noGrp="1"/>
          </p:cNvSpPr>
          <p:nvPr>
            <p:ph type="title"/>
          </p:nvPr>
        </p:nvSpPr>
        <p:spPr>
          <a:xfrm>
            <a:off x="838200" y="365125"/>
            <a:ext cx="10624782" cy="767639"/>
          </a:xfrm>
          <a:solidFill>
            <a:srgbClr val="002060"/>
          </a:solidFill>
        </p:spPr>
        <p:txBody>
          <a:bodyPr/>
          <a:lstStyle/>
          <a:p>
            <a:r>
              <a:rPr lang="es-CR" b="1" dirty="0">
                <a:solidFill>
                  <a:schemeClr val="bg1"/>
                </a:solidFill>
              </a:rPr>
              <a:t>ESTRUCTURAS DE LA ADMINISTRACIÓN </a:t>
            </a:r>
          </a:p>
        </p:txBody>
      </p:sp>
      <p:sp>
        <p:nvSpPr>
          <p:cNvPr id="3" name="Content Placeholder 2">
            <a:extLst>
              <a:ext uri="{FF2B5EF4-FFF2-40B4-BE49-F238E27FC236}">
                <a16:creationId xmlns:a16="http://schemas.microsoft.com/office/drawing/2014/main" id="{83C8453C-7B79-47E8-9720-08D096E81FE2}"/>
              </a:ext>
            </a:extLst>
          </p:cNvPr>
          <p:cNvSpPr>
            <a:spLocks noGrp="1"/>
          </p:cNvSpPr>
          <p:nvPr>
            <p:ph idx="1"/>
          </p:nvPr>
        </p:nvSpPr>
        <p:spPr>
          <a:xfrm>
            <a:off x="947382" y="1253331"/>
            <a:ext cx="10515600" cy="5106526"/>
          </a:xfrm>
          <a:solidFill>
            <a:schemeClr val="accent5">
              <a:lumMod val="40000"/>
              <a:lumOff val="60000"/>
            </a:schemeClr>
          </a:solidFill>
        </p:spPr>
        <p:txBody>
          <a:bodyPr>
            <a:normAutofit fontScale="85000" lnSpcReduction="20000"/>
          </a:bodyPr>
          <a:lstStyle/>
          <a:p>
            <a:pPr>
              <a:lnSpc>
                <a:spcPct val="107000"/>
              </a:lnSpc>
              <a:spcAft>
                <a:spcPts val="800"/>
              </a:spcAft>
            </a:pPr>
            <a:r>
              <a:rPr lang="es-US" sz="2600" dirty="0">
                <a:effectLst/>
                <a:latin typeface="Calibri" panose="020F0502020204030204" pitchFamily="34" charset="0"/>
                <a:ea typeface="Calibri" panose="020F0502020204030204" pitchFamily="34" charset="0"/>
                <a:cs typeface="Times New Roman" panose="02020603050405020304" pitchFamily="18" charset="0"/>
              </a:rPr>
              <a:t>Hacer Administración, planificación , gestión ,  modernización e innovación de la Educación en K-12 ( de educación </a:t>
            </a:r>
            <a:r>
              <a:rPr lang="es-US" sz="2600" b="1" dirty="0" err="1">
                <a:effectLst/>
                <a:latin typeface="Calibri" panose="020F0502020204030204" pitchFamily="34" charset="0"/>
                <a:ea typeface="Calibri" panose="020F0502020204030204" pitchFamily="34" charset="0"/>
                <a:cs typeface="Times New Roman" panose="02020603050405020304" pitchFamily="18" charset="0"/>
              </a:rPr>
              <a:t>pre-primaria</a:t>
            </a:r>
            <a:r>
              <a:rPr lang="es-US" sz="2600" dirty="0">
                <a:effectLst/>
                <a:latin typeface="Calibri" panose="020F0502020204030204" pitchFamily="34" charset="0"/>
                <a:ea typeface="Calibri" panose="020F0502020204030204" pitchFamily="34" charset="0"/>
                <a:cs typeface="Times New Roman" panose="02020603050405020304" pitchFamily="18" charset="0"/>
              </a:rPr>
              <a:t> al último año educación media)  implica  </a:t>
            </a:r>
            <a:r>
              <a:rPr lang="es-US" sz="2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actuar sobre las distintas estructuras </a:t>
            </a:r>
            <a:r>
              <a:rPr lang="es-US" sz="2600" dirty="0">
                <a:effectLst/>
                <a:latin typeface="Calibri" panose="020F0502020204030204" pitchFamily="34" charset="0"/>
                <a:ea typeface="Calibri" panose="020F0502020204030204" pitchFamily="34" charset="0"/>
                <a:cs typeface="Times New Roman" panose="02020603050405020304" pitchFamily="18" charset="0"/>
              </a:rPr>
              <a:t>que componen los diversos procesos de la educación para que los  centros educativos  puedan cumplir con sus objetivos. </a:t>
            </a:r>
            <a:endParaRPr lang="es-CR"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US" sz="2600" dirty="0">
                <a:effectLst/>
                <a:latin typeface="Calibri" panose="020F0502020204030204" pitchFamily="34" charset="0"/>
                <a:ea typeface="Calibri" panose="020F0502020204030204" pitchFamily="34" charset="0"/>
                <a:cs typeface="Times New Roman" panose="02020603050405020304" pitchFamily="18" charset="0"/>
              </a:rPr>
              <a:t>Cada estructura consiste en un conjunto de elementos y relaciones que facilitan a una institución educativa organizar el trabajo de forma profesional y altamente efectiva. </a:t>
            </a:r>
            <a:endParaRPr lang="es-CR"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US" sz="2600" dirty="0">
                <a:effectLst/>
                <a:latin typeface="Calibri" panose="020F0502020204030204" pitchFamily="34" charset="0"/>
                <a:ea typeface="Calibri" panose="020F0502020204030204" pitchFamily="34" charset="0"/>
                <a:cs typeface="Times New Roman" panose="02020603050405020304" pitchFamily="18" charset="0"/>
              </a:rPr>
              <a:t> La estructura se ve materializada en cada gran área en que se organizan los procesos, los cuales han de contar con una cualidad necesaria y es su interdependencia y su interoperabilidad.</a:t>
            </a:r>
          </a:p>
          <a:p>
            <a:pPr>
              <a:lnSpc>
                <a:spcPct val="107000"/>
              </a:lnSpc>
              <a:spcAft>
                <a:spcPts val="800"/>
              </a:spcAft>
            </a:pPr>
            <a:r>
              <a:rPr lang="es-US" sz="2400" dirty="0">
                <a:effectLst/>
                <a:latin typeface="Calibri" panose="020F0502020204030204" pitchFamily="34" charset="0"/>
                <a:ea typeface="Calibri" panose="020F0502020204030204" pitchFamily="34" charset="0"/>
                <a:cs typeface="Times New Roman" panose="02020603050405020304" pitchFamily="18" charset="0"/>
              </a:rPr>
              <a:t>Una estructura integra recursos humanos, físicos, tecnológicos, funciones, procesos formativos, métodos y claridad del producto o resultado que debe alcanzar. Lorenzo Guadamuz (2006) elaboró una tipología de estructuras para la Comisión de Modernización del Plan Decenal de Educación de la República Dominicana  de cuyos planteamientos sintetizo la siguiente tipología de estructuras.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CR" sz="3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3123545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235E3-F173-4AA3-85D9-993E4E12AC55}"/>
              </a:ext>
            </a:extLst>
          </p:cNvPr>
          <p:cNvSpPr>
            <a:spLocks noGrp="1"/>
          </p:cNvSpPr>
          <p:nvPr>
            <p:ph type="title"/>
          </p:nvPr>
        </p:nvSpPr>
        <p:spPr>
          <a:xfrm>
            <a:off x="838200" y="365126"/>
            <a:ext cx="10515600" cy="945060"/>
          </a:xfrm>
          <a:solidFill>
            <a:srgbClr val="002060"/>
          </a:solidFill>
        </p:spPr>
        <p:txBody>
          <a:bodyPr/>
          <a:lstStyle/>
          <a:p>
            <a:r>
              <a:rPr lang="es-CR" b="1" dirty="0">
                <a:solidFill>
                  <a:schemeClr val="bg1"/>
                </a:solidFill>
              </a:rPr>
              <a:t>ESTRUCTURAS DE LA ADMINISTRACIÓN </a:t>
            </a:r>
            <a:endParaRPr lang="es-CR" dirty="0"/>
          </a:p>
        </p:txBody>
      </p:sp>
      <p:sp>
        <p:nvSpPr>
          <p:cNvPr id="3" name="Content Placeholder 2">
            <a:extLst>
              <a:ext uri="{FF2B5EF4-FFF2-40B4-BE49-F238E27FC236}">
                <a16:creationId xmlns:a16="http://schemas.microsoft.com/office/drawing/2014/main" id="{AB3F90BD-4A0B-477B-9396-4E9BAF2A9C87}"/>
              </a:ext>
            </a:extLst>
          </p:cNvPr>
          <p:cNvSpPr>
            <a:spLocks noGrp="1"/>
          </p:cNvSpPr>
          <p:nvPr>
            <p:ph idx="1"/>
          </p:nvPr>
        </p:nvSpPr>
        <p:spPr>
          <a:xfrm>
            <a:off x="583096" y="1433014"/>
            <a:ext cx="10770704" cy="5259334"/>
          </a:xfrm>
          <a:solidFill>
            <a:schemeClr val="accent6">
              <a:lumMod val="40000"/>
              <a:lumOff val="60000"/>
            </a:schemeClr>
          </a:solidFill>
        </p:spPr>
        <p:txBody>
          <a:bodyPr>
            <a:normAutofit fontScale="92500" lnSpcReduction="20000"/>
          </a:bodyPr>
          <a:lstStyle/>
          <a:p>
            <a:pPr marL="342900" lvl="0" indent="-342900" algn="just">
              <a:lnSpc>
                <a:spcPct val="115000"/>
              </a:lnSpc>
              <a:spcBef>
                <a:spcPts val="1200"/>
              </a:spcBef>
              <a:spcAft>
                <a:spcPts val="1200"/>
              </a:spcAft>
              <a:buSzPts val="1100"/>
              <a:buFont typeface="Symbol" panose="05050102010706020507" pitchFamily="18" charset="2"/>
              <a:buChar char=""/>
            </a:pPr>
            <a:r>
              <a:rPr lang="es-US" sz="2200" b="1" kern="1200" dirty="0">
                <a:effectLst/>
                <a:latin typeface="Calibri" panose="020F0502020204030204" pitchFamily="34" charset="0"/>
                <a:ea typeface="Calibri" panose="020F0502020204030204" pitchFamily="34" charset="0"/>
                <a:cs typeface="Times New Roman" panose="02020603050405020304" pitchFamily="18" charset="0"/>
              </a:rPr>
              <a:t>Estructura de Dirección y Administración: </a:t>
            </a:r>
            <a:r>
              <a:rPr lang="es-US" sz="2200" kern="1200" dirty="0">
                <a:effectLst/>
                <a:latin typeface="Calibri" panose="020F0502020204030204" pitchFamily="34" charset="0"/>
                <a:ea typeface="Calibri" panose="020F0502020204030204" pitchFamily="34" charset="0"/>
                <a:cs typeface="Times New Roman" panose="02020603050405020304" pitchFamily="18" charset="0"/>
              </a:rPr>
              <a:t>forma en que se organiza o está organizada una institución para orientar los destinos de la misma y para la toma de decisiones; define cómo se organiza el Centro Educativo para cumplir con su rol social y responder a la oferta y la demanda (estructura interna, organigramas funcionales, Comités , Equipos de Trabajo , Relaciones con Junta de Educación, Relaciones con Patronato Escolar o Asociaciones de Padres de Familia ).</a:t>
            </a:r>
            <a:endParaRPr lang="es-CR" sz="2200" kern="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SzPts val="1100"/>
              <a:buFont typeface="Symbol" panose="05050102010706020507" pitchFamily="18" charset="2"/>
              <a:buChar char=""/>
            </a:pPr>
            <a:r>
              <a:rPr lang="es-US" sz="2200" b="1" kern="1200" dirty="0">
                <a:effectLst/>
                <a:latin typeface="Calibri" panose="020F0502020204030204" pitchFamily="34" charset="0"/>
                <a:ea typeface="Calibri" panose="020F0502020204030204" pitchFamily="34" charset="0"/>
                <a:cs typeface="Times New Roman" panose="02020603050405020304" pitchFamily="18" charset="0"/>
              </a:rPr>
              <a:t>Estructura Organizativa: </a:t>
            </a:r>
            <a:r>
              <a:rPr lang="es-US" sz="2200" kern="1200" dirty="0">
                <a:effectLst/>
                <a:latin typeface="Calibri" panose="020F0502020204030204" pitchFamily="34" charset="0"/>
                <a:ea typeface="Calibri" panose="020F0502020204030204" pitchFamily="34" charset="0"/>
                <a:cs typeface="Times New Roman" panose="02020603050405020304" pitchFamily="18" charset="0"/>
              </a:rPr>
              <a:t>unidades que sustentan y articulan los aspectos funcionales de la institución. Normalmente es un derivado de la parte de la dirección y administración y que responden a distintos esquemas de administración (centralización, descentralización, regionalización,   etc.).</a:t>
            </a:r>
            <a:endParaRPr lang="es-CR" sz="2200" kern="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es-US" sz="2200" dirty="0">
                <a:effectLst/>
                <a:latin typeface="Calibri" panose="020F0502020204030204" pitchFamily="34" charset="0"/>
                <a:ea typeface="Calibri" panose="020F0502020204030204" pitchFamily="34" charset="0"/>
                <a:cs typeface="Times New Roman" panose="02020603050405020304" pitchFamily="18" charset="0"/>
              </a:rPr>
              <a:t> </a:t>
            </a:r>
            <a:r>
              <a:rPr lang="es-US" sz="2200" b="1" kern="1200" dirty="0">
                <a:effectLst/>
                <a:latin typeface="Calibri" panose="020F0502020204030204" pitchFamily="34" charset="0"/>
                <a:ea typeface="Calibri" panose="020F0502020204030204" pitchFamily="34" charset="0"/>
                <a:cs typeface="Times New Roman" panose="02020603050405020304" pitchFamily="18" charset="0"/>
              </a:rPr>
              <a:t>Estructura Financiera: </a:t>
            </a:r>
            <a:r>
              <a:rPr lang="es-US" sz="2200" kern="1200" dirty="0">
                <a:effectLst/>
                <a:latin typeface="Calibri" panose="020F0502020204030204" pitchFamily="34" charset="0"/>
                <a:ea typeface="Calibri" panose="020F0502020204030204" pitchFamily="34" charset="0"/>
                <a:cs typeface="Times New Roman" panose="02020603050405020304" pitchFamily="18" charset="0"/>
              </a:rPr>
              <a:t>atiende todo lo relacionado con las finanzas y el presupuesto de la Junta de Educación o Administrativa, del Patronato Escolar. La Tesorería es esencial . Los gastos correspondientes a Servicios Personales (Personal) , el salario es administrado en oficinas centrales del Ministerio de Educación , en la educación pública y es parte de la organización, en los Centros Educativos Privados.  </a:t>
            </a:r>
            <a:endParaRPr lang="es-CR" sz="2200" kern="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326118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D3A2-7954-4FB1-A89A-16DC9240BE3E}"/>
              </a:ext>
            </a:extLst>
          </p:cNvPr>
          <p:cNvSpPr>
            <a:spLocks noGrp="1"/>
          </p:cNvSpPr>
          <p:nvPr>
            <p:ph type="title"/>
          </p:nvPr>
        </p:nvSpPr>
        <p:spPr>
          <a:xfrm>
            <a:off x="838200" y="365126"/>
            <a:ext cx="10515600" cy="713048"/>
          </a:xfrm>
          <a:solidFill>
            <a:srgbClr val="002060"/>
          </a:solidFill>
        </p:spPr>
        <p:txBody>
          <a:bodyPr/>
          <a:lstStyle/>
          <a:p>
            <a:r>
              <a:rPr lang="es-CR" b="1" dirty="0">
                <a:solidFill>
                  <a:schemeClr val="bg1"/>
                </a:solidFill>
              </a:rPr>
              <a:t>ESTRUCTURAS DE LA ADMINISTRACIÓN </a:t>
            </a:r>
            <a:endParaRPr lang="es-CR" dirty="0"/>
          </a:p>
        </p:txBody>
      </p:sp>
      <p:sp>
        <p:nvSpPr>
          <p:cNvPr id="3" name="Content Placeholder 2">
            <a:extLst>
              <a:ext uri="{FF2B5EF4-FFF2-40B4-BE49-F238E27FC236}">
                <a16:creationId xmlns:a16="http://schemas.microsoft.com/office/drawing/2014/main" id="{CD147ED3-DF97-40BD-B3E2-59313AB96601}"/>
              </a:ext>
            </a:extLst>
          </p:cNvPr>
          <p:cNvSpPr>
            <a:spLocks noGrp="1"/>
          </p:cNvSpPr>
          <p:nvPr>
            <p:ph idx="1"/>
          </p:nvPr>
        </p:nvSpPr>
        <p:spPr>
          <a:xfrm>
            <a:off x="609600" y="1228298"/>
            <a:ext cx="10744200" cy="5503806"/>
          </a:xfrm>
          <a:solidFill>
            <a:schemeClr val="accent5">
              <a:lumMod val="20000"/>
              <a:lumOff val="80000"/>
            </a:schemeClr>
          </a:solidFill>
        </p:spPr>
        <p:txBody>
          <a:bodyPr>
            <a:normAutofit fontScale="32500" lnSpcReduction="20000"/>
          </a:bodyPr>
          <a:lstStyle/>
          <a:p>
            <a:pPr marL="342900" lvl="0" indent="-342900" algn="just">
              <a:lnSpc>
                <a:spcPct val="115000"/>
              </a:lnSpc>
              <a:spcBef>
                <a:spcPts val="1200"/>
              </a:spcBef>
              <a:spcAft>
                <a:spcPts val="1200"/>
              </a:spcAft>
              <a:buSzPts val="1100"/>
              <a:buFont typeface="Symbol" panose="05050102010706020507" pitchFamily="18" charset="2"/>
              <a:buChar char=""/>
            </a:pPr>
            <a:r>
              <a:rPr lang="es-US" sz="6200" b="1" kern="1200" dirty="0">
                <a:effectLst/>
                <a:latin typeface="Calibri" panose="020F0502020204030204" pitchFamily="34" charset="0"/>
                <a:ea typeface="Calibri" panose="020F0502020204030204" pitchFamily="34" charset="0"/>
                <a:cs typeface="Times New Roman" panose="02020603050405020304" pitchFamily="18" charset="0"/>
              </a:rPr>
              <a:t>Estructura de Recursos Humanos: </a:t>
            </a:r>
            <a:r>
              <a:rPr lang="es-US" sz="6200" kern="1200" dirty="0">
                <a:effectLst/>
                <a:latin typeface="Calibri" panose="020F0502020204030204" pitchFamily="34" charset="0"/>
                <a:ea typeface="Calibri" panose="020F0502020204030204" pitchFamily="34" charset="0"/>
                <a:cs typeface="Times New Roman" panose="02020603050405020304" pitchFamily="18" charset="0"/>
              </a:rPr>
              <a:t>asegura el desarrollo de los actores clave internos que generan y gestionan el servicio académico, administrativo y de servicios; armoniza la formación y  las competencias y aspiraciones individuales con los objetivos institucionales en el marco de las políticas educativas.</a:t>
            </a:r>
            <a:endParaRPr lang="es-CR" sz="6200" kern="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SzPts val="1100"/>
              <a:buFont typeface="Symbol" panose="05050102010706020507" pitchFamily="18" charset="2"/>
              <a:buChar char=""/>
            </a:pPr>
            <a:r>
              <a:rPr lang="es-US" sz="6200" b="1" kern="1200" dirty="0">
                <a:effectLst/>
                <a:latin typeface="Calibri" panose="020F0502020204030204" pitchFamily="34" charset="0"/>
                <a:ea typeface="Calibri" panose="020F0502020204030204" pitchFamily="34" charset="0"/>
                <a:cs typeface="Times New Roman" panose="02020603050405020304" pitchFamily="18" charset="0"/>
              </a:rPr>
              <a:t>Estructura de Gestión de la Calidad: </a:t>
            </a:r>
            <a:r>
              <a:rPr lang="es-US" sz="6200" kern="1200" dirty="0">
                <a:effectLst/>
                <a:latin typeface="Calibri" panose="020F0502020204030204" pitchFamily="34" charset="0"/>
                <a:ea typeface="Calibri" panose="020F0502020204030204" pitchFamily="34" charset="0"/>
                <a:cs typeface="Times New Roman" panose="02020603050405020304" pitchFamily="18" charset="0"/>
              </a:rPr>
              <a:t>conjunto integrado por sistemas, estrategias y personas interrelacionadas armónicamente con el fin de garantizar el mejoramiento continuo de la formación (enseñanza-aprendizaje), su gestión y un mejor perfil del egresado.</a:t>
            </a:r>
            <a:endParaRPr lang="es-CR" sz="6200" kern="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SzPts val="1100"/>
              <a:buFont typeface="Symbol" panose="05050102010706020507" pitchFamily="18" charset="2"/>
              <a:buChar char=""/>
            </a:pPr>
            <a:r>
              <a:rPr lang="es-US" sz="6200" b="1" kern="1200" dirty="0">
                <a:effectLst/>
                <a:latin typeface="Calibri" panose="020F0502020204030204" pitchFamily="34" charset="0"/>
                <a:ea typeface="Calibri" panose="020F0502020204030204" pitchFamily="34" charset="0"/>
                <a:cs typeface="Times New Roman" panose="02020603050405020304" pitchFamily="18" charset="0"/>
              </a:rPr>
              <a:t>Estructura de Gestión de la Internacionalización: </a:t>
            </a:r>
            <a:r>
              <a:rPr lang="es-US" sz="6200" kern="1200" dirty="0">
                <a:effectLst/>
                <a:latin typeface="Calibri" panose="020F0502020204030204" pitchFamily="34" charset="0"/>
                <a:ea typeface="Calibri" panose="020F0502020204030204" pitchFamily="34" charset="0"/>
                <a:cs typeface="Times New Roman" panose="02020603050405020304" pitchFamily="18" charset="0"/>
              </a:rPr>
              <a:t>sistema orientado a fortalecer las relaciones de los Centros Educativos (especialmente en la educación privada)  con otros centros educativos o centros de capacitación a nivel internacional,  con miras a la cooperación, el intercambio, las capacitaciones y la elevación de la calidad de la educación, compartiendo experiencias, tecnologías y metodologías, así como materiales para el uso en las aulas. </a:t>
            </a:r>
            <a:endParaRPr lang="es-CR" sz="6200" kern="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es-US" sz="6200" b="1" kern="1200" dirty="0">
                <a:effectLst/>
                <a:latin typeface="Calibri" panose="020F0502020204030204" pitchFamily="34" charset="0"/>
                <a:ea typeface="Calibri" panose="020F0502020204030204" pitchFamily="34" charset="0"/>
                <a:cs typeface="Times New Roman" panose="02020603050405020304" pitchFamily="18" charset="0"/>
              </a:rPr>
              <a:t>Estructura de Desarrollo Institucional (Planificación estratégica, cultura organizacional): </a:t>
            </a:r>
            <a:r>
              <a:rPr lang="es-US" sz="6200" kern="1200" dirty="0">
                <a:effectLst/>
                <a:latin typeface="Calibri" panose="020F0502020204030204" pitchFamily="34" charset="0"/>
                <a:ea typeface="Calibri" panose="020F0502020204030204" pitchFamily="34" charset="0"/>
                <a:cs typeface="Times New Roman" panose="02020603050405020304" pitchFamily="18" charset="0"/>
              </a:rPr>
              <a:t>organiza los procesos estratégicos, aquellos que establecen la visión, criterios e innovaciones para el alcance de logros y propósitos de los centros educativos.</a:t>
            </a:r>
            <a:endParaRPr lang="es-CR" sz="62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3422109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D3A2-7954-4FB1-A89A-16DC9240BE3E}"/>
              </a:ext>
            </a:extLst>
          </p:cNvPr>
          <p:cNvSpPr>
            <a:spLocks noGrp="1"/>
          </p:cNvSpPr>
          <p:nvPr>
            <p:ph type="title"/>
          </p:nvPr>
        </p:nvSpPr>
        <p:spPr>
          <a:xfrm>
            <a:off x="838200" y="365126"/>
            <a:ext cx="10515600" cy="713048"/>
          </a:xfrm>
          <a:solidFill>
            <a:srgbClr val="002060"/>
          </a:solidFill>
        </p:spPr>
        <p:txBody>
          <a:bodyPr/>
          <a:lstStyle/>
          <a:p>
            <a:r>
              <a:rPr lang="es-CR" b="1" dirty="0">
                <a:solidFill>
                  <a:schemeClr val="bg1"/>
                </a:solidFill>
              </a:rPr>
              <a:t>ESTRUCTURAS DE LA ADMINISTRACIÓN </a:t>
            </a:r>
            <a:endParaRPr lang="es-CR" dirty="0"/>
          </a:p>
        </p:txBody>
      </p:sp>
      <p:sp>
        <p:nvSpPr>
          <p:cNvPr id="3" name="Content Placeholder 2">
            <a:extLst>
              <a:ext uri="{FF2B5EF4-FFF2-40B4-BE49-F238E27FC236}">
                <a16:creationId xmlns:a16="http://schemas.microsoft.com/office/drawing/2014/main" id="{CD147ED3-DF97-40BD-B3E2-59313AB96601}"/>
              </a:ext>
            </a:extLst>
          </p:cNvPr>
          <p:cNvSpPr>
            <a:spLocks noGrp="1"/>
          </p:cNvSpPr>
          <p:nvPr>
            <p:ph idx="1"/>
          </p:nvPr>
        </p:nvSpPr>
        <p:spPr>
          <a:xfrm>
            <a:off x="838200" y="1228298"/>
            <a:ext cx="10515600" cy="5264575"/>
          </a:xfrm>
          <a:solidFill>
            <a:schemeClr val="accent2">
              <a:lumMod val="20000"/>
              <a:lumOff val="80000"/>
            </a:schemeClr>
          </a:solidFill>
        </p:spPr>
        <p:txBody>
          <a:bodyPr>
            <a:normAutofit fontScale="92500" lnSpcReduction="10000"/>
          </a:bodyPr>
          <a:lstStyle/>
          <a:p>
            <a:pPr marL="342900" lvl="0" indent="-342900" algn="just">
              <a:lnSpc>
                <a:spcPct val="115000"/>
              </a:lnSpc>
              <a:spcBef>
                <a:spcPts val="1200"/>
              </a:spcBef>
              <a:spcAft>
                <a:spcPts val="1200"/>
              </a:spcAft>
              <a:buSzPts val="1100"/>
              <a:buFont typeface="Symbol" panose="05050102010706020507" pitchFamily="18" charset="2"/>
              <a:buChar char=""/>
            </a:pPr>
            <a:r>
              <a:rPr lang="es-US" sz="2400" b="1" kern="1200" dirty="0">
                <a:effectLst/>
                <a:latin typeface="Calibri" panose="020F0502020204030204" pitchFamily="34" charset="0"/>
                <a:ea typeface="Calibri" panose="020F0502020204030204" pitchFamily="34" charset="0"/>
                <a:cs typeface="Times New Roman" panose="02020603050405020304" pitchFamily="18" charset="0"/>
              </a:rPr>
              <a:t>Estructura Curricular: </a:t>
            </a:r>
            <a:r>
              <a:rPr lang="es-US" sz="2400" kern="1200" dirty="0">
                <a:effectLst/>
                <a:latin typeface="Calibri" panose="020F0502020204030204" pitchFamily="34" charset="0"/>
                <a:ea typeface="Calibri" panose="020F0502020204030204" pitchFamily="34" charset="0"/>
                <a:cs typeface="Times New Roman" panose="02020603050405020304" pitchFamily="18" charset="0"/>
              </a:rPr>
              <a:t>forma en que el Centro Educativo construye y organiza el currículo, con el fin de propiciar la formación de personas capaces de actuar social y profesionalmente con un alto nivel de calidad, en el contexto local y global.</a:t>
            </a:r>
            <a:endParaRPr lang="es-CR" sz="2400" kern="1200" dirty="0">
              <a:effectLst/>
              <a:latin typeface="Calibri" panose="020F0502020204030204" pitchFamily="34" charset="0"/>
              <a:ea typeface="Calibri" panose="020F0502020204030204" pitchFamily="34" charset="0"/>
              <a:cs typeface="Times New Roman" panose="02020603050405020304" pitchFamily="18" charset="0"/>
            </a:endParaRPr>
          </a:p>
          <a:p>
            <a:r>
              <a:rPr lang="es-US" sz="2400" b="1" dirty="0">
                <a:effectLst/>
                <a:latin typeface="Calibri" panose="020F0502020204030204" pitchFamily="34" charset="0"/>
                <a:ea typeface="Calibri" panose="020F0502020204030204" pitchFamily="34" charset="0"/>
                <a:cs typeface="Times New Roman" panose="02020603050405020304" pitchFamily="18" charset="0"/>
              </a:rPr>
              <a:t>Estructura de Investigación: </a:t>
            </a:r>
            <a:r>
              <a:rPr lang="es-US" sz="2400" dirty="0">
                <a:effectLst/>
                <a:latin typeface="Calibri" panose="020F0502020204030204" pitchFamily="34" charset="0"/>
                <a:ea typeface="Calibri" panose="020F0502020204030204" pitchFamily="34" charset="0"/>
                <a:cs typeface="Times New Roman" panose="02020603050405020304" pitchFamily="18" charset="0"/>
              </a:rPr>
              <a:t>conjunto de políticas, programas, estrategias y acciones que, a través de una estructura de gestión, desarrolla un proceso de búsqueda de causa y efecto, del porqué de los resultados y determinantes del rendimiento escolar, de la aplicación experimental de métodos, materiales, tecnologías, teorías, en función de dar a la educación bases científicas en el desarrollo del estudiante, parte importante las investigaciones en Neuro-ciencia, Neuro-didáctica, comportamiento social y psicológico y comportamientos y enfermedades de los educadores. Generalmente esta investigación es : a- investigación pura (fuera de los Ministerios de Educación); b- investigación aplicada , desarrollada e impulsada a nivel central y algunas veces regional por los Ministerios de Educación; c- investigación operativa, realizada a nivel de centros educativos, con protocolos de investigación propios (en la educación privada) y con protocolos definidos a nivel central de los Ministerios o Universidades, pero aplicados a nivel local en los centros educativos</a:t>
            </a:r>
            <a:endParaRPr lang="es-CR" sz="3600" dirty="0"/>
          </a:p>
        </p:txBody>
      </p:sp>
    </p:spTree>
    <p:extLst>
      <p:ext uri="{BB962C8B-B14F-4D97-AF65-F5344CB8AC3E}">
        <p14:creationId xmlns:p14="http://schemas.microsoft.com/office/powerpoint/2010/main" val="2821331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D3A2-7954-4FB1-A89A-16DC9240BE3E}"/>
              </a:ext>
            </a:extLst>
          </p:cNvPr>
          <p:cNvSpPr>
            <a:spLocks noGrp="1"/>
          </p:cNvSpPr>
          <p:nvPr>
            <p:ph type="title"/>
          </p:nvPr>
        </p:nvSpPr>
        <p:spPr>
          <a:xfrm>
            <a:off x="838200" y="365126"/>
            <a:ext cx="10515600" cy="713048"/>
          </a:xfrm>
          <a:solidFill>
            <a:srgbClr val="002060"/>
          </a:solidFill>
        </p:spPr>
        <p:txBody>
          <a:bodyPr/>
          <a:lstStyle/>
          <a:p>
            <a:r>
              <a:rPr lang="es-CR" b="1" dirty="0">
                <a:solidFill>
                  <a:schemeClr val="bg1"/>
                </a:solidFill>
              </a:rPr>
              <a:t>ESTRUCTURAS DE LA ADMINISTRACIÓN </a:t>
            </a:r>
            <a:endParaRPr lang="es-CR" dirty="0"/>
          </a:p>
        </p:txBody>
      </p:sp>
      <p:sp>
        <p:nvSpPr>
          <p:cNvPr id="3" name="Content Placeholder 2">
            <a:extLst>
              <a:ext uri="{FF2B5EF4-FFF2-40B4-BE49-F238E27FC236}">
                <a16:creationId xmlns:a16="http://schemas.microsoft.com/office/drawing/2014/main" id="{CD147ED3-DF97-40BD-B3E2-59313AB96601}"/>
              </a:ext>
            </a:extLst>
          </p:cNvPr>
          <p:cNvSpPr>
            <a:spLocks noGrp="1"/>
          </p:cNvSpPr>
          <p:nvPr>
            <p:ph idx="1"/>
          </p:nvPr>
        </p:nvSpPr>
        <p:spPr>
          <a:xfrm>
            <a:off x="838200" y="1228298"/>
            <a:ext cx="10515600" cy="5264575"/>
          </a:xfrm>
          <a:solidFill>
            <a:schemeClr val="accent4">
              <a:lumMod val="60000"/>
              <a:lumOff val="40000"/>
            </a:schemeClr>
          </a:solidFill>
        </p:spPr>
        <p:txBody>
          <a:bodyPr>
            <a:normAutofit fontScale="92500" lnSpcReduction="20000"/>
          </a:bodyPr>
          <a:lstStyle/>
          <a:p>
            <a:pPr marL="342900" lvl="0" indent="-342900" algn="just">
              <a:lnSpc>
                <a:spcPct val="115000"/>
              </a:lnSpc>
              <a:spcBef>
                <a:spcPts val="1200"/>
              </a:spcBef>
              <a:spcAft>
                <a:spcPts val="1200"/>
              </a:spcAft>
              <a:buSzPts val="1100"/>
              <a:buFont typeface="Symbol" panose="05050102010706020507" pitchFamily="18" charset="2"/>
              <a:buChar char=""/>
            </a:pPr>
            <a:r>
              <a:rPr lang="es-US" sz="2600" b="1" kern="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Estructura de Extensión:</a:t>
            </a:r>
            <a:r>
              <a:rPr lang="es-US" sz="2600" b="1" kern="1200" dirty="0">
                <a:effectLst/>
                <a:latin typeface="Calibri" panose="020F0502020204030204" pitchFamily="34" charset="0"/>
                <a:ea typeface="Calibri" panose="020F0502020204030204" pitchFamily="34" charset="0"/>
                <a:cs typeface="Times New Roman" panose="02020603050405020304" pitchFamily="18" charset="0"/>
              </a:rPr>
              <a:t> </a:t>
            </a:r>
            <a:r>
              <a:rPr lang="es-US" sz="2600" kern="1200" dirty="0">
                <a:effectLst/>
                <a:latin typeface="Calibri" panose="020F0502020204030204" pitchFamily="34" charset="0"/>
                <a:ea typeface="Calibri" panose="020F0502020204030204" pitchFamily="34" charset="0"/>
                <a:cs typeface="Times New Roman" panose="02020603050405020304" pitchFamily="18" charset="0"/>
              </a:rPr>
              <a:t>asegura la función sustantiva que procura un </a:t>
            </a:r>
            <a:r>
              <a:rPr lang="es-US" sz="2600" kern="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impacto institucional en las comunidades</a:t>
            </a:r>
            <a:r>
              <a:rPr lang="es-US" sz="2600" kern="1200" dirty="0">
                <a:effectLst/>
                <a:latin typeface="Calibri" panose="020F0502020204030204" pitchFamily="34" charset="0"/>
                <a:ea typeface="Calibri" panose="020F0502020204030204" pitchFamily="34" charset="0"/>
                <a:cs typeface="Times New Roman" panose="02020603050405020304" pitchFamily="18" charset="0"/>
              </a:rPr>
              <a:t> donde está ubicado el centro educativo, las empresas o mundo productivo (en los centros de Educación Técnica o colegios profesionales)  a favor del desarrollo humano, desde la aplicación de la cultura y el conocimiento que construye el Centro Educativo a la solución de los problemas sociales de la comunidad .</a:t>
            </a:r>
            <a:endParaRPr lang="es-CR" sz="2600" kern="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SzPts val="1100"/>
              <a:buFont typeface="Symbol" panose="05050102010706020507" pitchFamily="18" charset="2"/>
              <a:buChar char=""/>
            </a:pPr>
            <a:r>
              <a:rPr lang="es-US" sz="2600" b="1" kern="1200" dirty="0">
                <a:effectLst/>
                <a:latin typeface="Calibri" panose="020F0502020204030204" pitchFamily="34" charset="0"/>
                <a:ea typeface="Calibri" panose="020F0502020204030204" pitchFamily="34" charset="0"/>
                <a:cs typeface="Times New Roman" panose="02020603050405020304" pitchFamily="18" charset="0"/>
              </a:rPr>
              <a:t>Estructura Física y de Equipamiento: </a:t>
            </a:r>
            <a:r>
              <a:rPr lang="es-US" sz="2600" kern="1200" dirty="0">
                <a:effectLst/>
                <a:latin typeface="Calibri" panose="020F0502020204030204" pitchFamily="34" charset="0"/>
                <a:ea typeface="Calibri" panose="020F0502020204030204" pitchFamily="34" charset="0"/>
                <a:cs typeface="Times New Roman" panose="02020603050405020304" pitchFamily="18" charset="0"/>
              </a:rPr>
              <a:t>asegura la pertinencia y calidad del conjunto de edificaciones o instalaciones, espacios, ambientes y equipamiento propio del Centro Educativo, tomando en cuenta el currículo y la diversidad de las actividades académicas de las instituciones educativas de K-12 , así como las variadas modalidades de formación que los Centro Educativos técnicos  ofrecen o pueden ofrecer. Incluye la gestión del mantenimiento preventivo, correctivo y transformaciones mayores. </a:t>
            </a:r>
            <a:endParaRPr lang="es-CR" sz="2600" kern="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SzPts val="1100"/>
              <a:buFont typeface="Symbol" panose="05050102010706020507" pitchFamily="18" charset="2"/>
              <a:buChar char=""/>
            </a:pPr>
            <a:endParaRPr lang="es-CR" dirty="0"/>
          </a:p>
        </p:txBody>
      </p:sp>
    </p:spTree>
    <p:extLst>
      <p:ext uri="{BB962C8B-B14F-4D97-AF65-F5344CB8AC3E}">
        <p14:creationId xmlns:p14="http://schemas.microsoft.com/office/powerpoint/2010/main" val="866969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D3A2-7954-4FB1-A89A-16DC9240BE3E}"/>
              </a:ext>
            </a:extLst>
          </p:cNvPr>
          <p:cNvSpPr>
            <a:spLocks noGrp="1"/>
          </p:cNvSpPr>
          <p:nvPr>
            <p:ph type="title"/>
          </p:nvPr>
        </p:nvSpPr>
        <p:spPr>
          <a:xfrm>
            <a:off x="838200" y="365126"/>
            <a:ext cx="10515600" cy="713048"/>
          </a:xfrm>
          <a:solidFill>
            <a:srgbClr val="002060"/>
          </a:solidFill>
        </p:spPr>
        <p:txBody>
          <a:bodyPr/>
          <a:lstStyle/>
          <a:p>
            <a:r>
              <a:rPr lang="es-CR" b="1" dirty="0">
                <a:solidFill>
                  <a:schemeClr val="bg1"/>
                </a:solidFill>
              </a:rPr>
              <a:t>ESTRUCTURAS DE LA ADMINISTRACIÓN </a:t>
            </a:r>
            <a:endParaRPr lang="es-CR" dirty="0"/>
          </a:p>
        </p:txBody>
      </p:sp>
      <p:sp>
        <p:nvSpPr>
          <p:cNvPr id="3" name="Content Placeholder 2">
            <a:extLst>
              <a:ext uri="{FF2B5EF4-FFF2-40B4-BE49-F238E27FC236}">
                <a16:creationId xmlns:a16="http://schemas.microsoft.com/office/drawing/2014/main" id="{CD147ED3-DF97-40BD-B3E2-59313AB96601}"/>
              </a:ext>
            </a:extLst>
          </p:cNvPr>
          <p:cNvSpPr>
            <a:spLocks noGrp="1"/>
          </p:cNvSpPr>
          <p:nvPr>
            <p:ph idx="1"/>
          </p:nvPr>
        </p:nvSpPr>
        <p:spPr>
          <a:xfrm>
            <a:off x="556591" y="1228298"/>
            <a:ext cx="10797209" cy="5517059"/>
          </a:xfrm>
          <a:solidFill>
            <a:schemeClr val="accent6">
              <a:lumMod val="40000"/>
              <a:lumOff val="60000"/>
            </a:schemeClr>
          </a:solidFill>
        </p:spPr>
        <p:txBody>
          <a:bodyPr>
            <a:normAutofit fontScale="62500" lnSpcReduction="20000"/>
          </a:bodyPr>
          <a:lstStyle/>
          <a:p>
            <a:pPr marL="342900" lvl="0" indent="-342900" algn="just">
              <a:lnSpc>
                <a:spcPct val="115000"/>
              </a:lnSpc>
              <a:spcBef>
                <a:spcPts val="1200"/>
              </a:spcBef>
              <a:spcAft>
                <a:spcPts val="1200"/>
              </a:spcAft>
              <a:buSzPts val="1100"/>
              <a:buFont typeface="Symbol" panose="05050102010706020507" pitchFamily="18" charset="2"/>
              <a:buChar char=""/>
            </a:pPr>
            <a:r>
              <a:rPr lang="es-US" sz="3200" b="1" kern="1200" dirty="0">
                <a:effectLst/>
                <a:latin typeface="Calibri" panose="020F0502020204030204" pitchFamily="34" charset="0"/>
                <a:ea typeface="Calibri" panose="020F0502020204030204" pitchFamily="34" charset="0"/>
                <a:cs typeface="Times New Roman" panose="02020603050405020304" pitchFamily="18" charset="0"/>
              </a:rPr>
              <a:t>La </a:t>
            </a:r>
            <a:r>
              <a:rPr lang="es-US" sz="3200" b="1" kern="1200" dirty="0" err="1">
                <a:effectLst/>
                <a:latin typeface="Calibri" panose="020F0502020204030204" pitchFamily="34" charset="0"/>
                <a:ea typeface="Calibri" panose="020F0502020204030204" pitchFamily="34" charset="0"/>
                <a:cs typeface="Times New Roman" panose="02020603050405020304" pitchFamily="18" charset="0"/>
              </a:rPr>
              <a:t>infoestructura</a:t>
            </a:r>
            <a:r>
              <a:rPr lang="es-US" sz="3200" b="1" kern="1200" dirty="0">
                <a:effectLst/>
                <a:latin typeface="Calibri" panose="020F0502020204030204" pitchFamily="34" charset="0"/>
                <a:ea typeface="Calibri" panose="020F0502020204030204" pitchFamily="34" charset="0"/>
                <a:cs typeface="Times New Roman" panose="02020603050405020304" pitchFamily="18" charset="0"/>
              </a:rPr>
              <a:t> –sistemas de software, hardware, conectividad y seguridad </a:t>
            </a:r>
            <a:r>
              <a:rPr lang="es-US" sz="3200" kern="1200" dirty="0">
                <a:effectLst/>
                <a:latin typeface="Calibri" panose="020F0502020204030204" pitchFamily="34" charset="0"/>
                <a:ea typeface="Calibri" panose="020F0502020204030204" pitchFamily="34" charset="0"/>
                <a:cs typeface="Times New Roman" panose="02020603050405020304" pitchFamily="18" charset="0"/>
              </a:rPr>
              <a:t>que sirven de base para la automatización y virtualización- de todos los procesos académicos y de gestión, que a la vez capacita al Centro Educativo para el funcionamiento en redes (académica, técnica, de capacitación, de información, etc.) y la </a:t>
            </a:r>
            <a:r>
              <a:rPr lang="es-US" sz="3200" kern="1200" dirty="0" err="1">
                <a:effectLst/>
                <a:latin typeface="Calibri" panose="020F0502020204030204" pitchFamily="34" charset="0"/>
                <a:ea typeface="Calibri" panose="020F0502020204030204" pitchFamily="34" charset="0"/>
                <a:cs typeface="Times New Roman" panose="02020603050405020304" pitchFamily="18" charset="0"/>
              </a:rPr>
              <a:t>infocultura</a:t>
            </a:r>
            <a:r>
              <a:rPr lang="es-US" sz="3200" kern="1200" dirty="0">
                <a:effectLst/>
                <a:latin typeface="Calibri" panose="020F0502020204030204" pitchFamily="34" charset="0"/>
                <a:ea typeface="Calibri" panose="020F0502020204030204" pitchFamily="34" charset="0"/>
                <a:cs typeface="Times New Roman" panose="02020603050405020304" pitchFamily="18" charset="0"/>
              </a:rPr>
              <a:t> como sistema de competencias que propicia a la institución y a su comunidad la voluntad y capacidad para incorporar la tecnología y la información a su dinámica programática y operativa. Incluye los apoyos tecnológicos a las actividades educativas presenciales, </a:t>
            </a:r>
            <a:r>
              <a:rPr lang="es-US" sz="3200" kern="1200" dirty="0" err="1">
                <a:effectLst/>
                <a:latin typeface="Calibri" panose="020F0502020204030204" pitchFamily="34" charset="0"/>
                <a:ea typeface="Calibri" panose="020F0502020204030204" pitchFamily="34" charset="0"/>
                <a:cs typeface="Times New Roman" panose="02020603050405020304" pitchFamily="18" charset="0"/>
              </a:rPr>
              <a:t>semi-presenciales</a:t>
            </a:r>
            <a:r>
              <a:rPr lang="es-US" sz="3200" kern="1200" dirty="0">
                <a:effectLst/>
                <a:latin typeface="Calibri" panose="020F0502020204030204" pitchFamily="34" charset="0"/>
                <a:ea typeface="Calibri" panose="020F0502020204030204" pitchFamily="34" charset="0"/>
                <a:cs typeface="Times New Roman" panose="02020603050405020304" pitchFamily="18" charset="0"/>
              </a:rPr>
              <a:t> o, virtuales o a distancia con uso de radio y televisión o plataformas como </a:t>
            </a:r>
            <a:r>
              <a:rPr lang="es-US" sz="3200" kern="1200" dirty="0" err="1">
                <a:effectLst/>
                <a:latin typeface="Calibri" panose="020F0502020204030204" pitchFamily="34" charset="0"/>
                <a:ea typeface="Calibri" panose="020F0502020204030204" pitchFamily="34" charset="0"/>
                <a:cs typeface="Times New Roman" panose="02020603050405020304" pitchFamily="18" charset="0"/>
              </a:rPr>
              <a:t>Whats</a:t>
            </a:r>
            <a:r>
              <a:rPr lang="es-US" sz="3200" kern="1200" dirty="0">
                <a:effectLst/>
                <a:latin typeface="Calibri" panose="020F0502020204030204" pitchFamily="34" charset="0"/>
                <a:ea typeface="Calibri" panose="020F0502020204030204" pitchFamily="34" charset="0"/>
                <a:cs typeface="Times New Roman" panose="02020603050405020304" pitchFamily="18" charset="0"/>
              </a:rPr>
              <a:t> App) </a:t>
            </a:r>
            <a:endParaRPr lang="es-CR" sz="3200" kern="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SzPts val="1100"/>
              <a:buFont typeface="Symbol" panose="05050102010706020507" pitchFamily="18" charset="2"/>
              <a:buChar char=""/>
            </a:pPr>
            <a:r>
              <a:rPr lang="es-US" sz="3200" b="1" kern="1200" dirty="0">
                <a:effectLst/>
                <a:latin typeface="Calibri" panose="020F0502020204030204" pitchFamily="34" charset="0"/>
                <a:ea typeface="Calibri" panose="020F0502020204030204" pitchFamily="34" charset="0"/>
                <a:cs typeface="Times New Roman" panose="02020603050405020304" pitchFamily="18" charset="0"/>
              </a:rPr>
              <a:t>Estructura de Admisión y Registro: </a:t>
            </a:r>
            <a:r>
              <a:rPr lang="es-US" sz="3200" kern="1200" dirty="0">
                <a:effectLst/>
                <a:latin typeface="Calibri" panose="020F0502020204030204" pitchFamily="34" charset="0"/>
                <a:ea typeface="Calibri" panose="020F0502020204030204" pitchFamily="34" charset="0"/>
                <a:cs typeface="Times New Roman" panose="02020603050405020304" pitchFamily="18" charset="0"/>
              </a:rPr>
              <a:t>facilita y asegura el control del acceso, la permanencia estudiantil y el egreso en las mejores condiciones de eficiencia, eficacia y calidad posibles.</a:t>
            </a:r>
            <a:endParaRPr lang="es-CR" sz="3200" kern="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SzPts val="1100"/>
              <a:buFont typeface="Symbol" panose="05050102010706020507" pitchFamily="18" charset="2"/>
              <a:buChar char=""/>
            </a:pPr>
            <a:r>
              <a:rPr lang="es-US" sz="3200" b="1" kern="1200" dirty="0">
                <a:effectLst/>
                <a:latin typeface="Calibri" panose="020F0502020204030204" pitchFamily="34" charset="0"/>
                <a:ea typeface="Calibri" panose="020F0502020204030204" pitchFamily="34" charset="0"/>
                <a:cs typeface="Times New Roman" panose="02020603050405020304" pitchFamily="18" charset="0"/>
              </a:rPr>
              <a:t>Estructura de Medios Audiovisuales, Biblioteca y otros Recursos Didácticos: </a:t>
            </a:r>
            <a:r>
              <a:rPr lang="es-US" sz="3200" kern="1200" dirty="0">
                <a:effectLst/>
                <a:latin typeface="Calibri" panose="020F0502020204030204" pitchFamily="34" charset="0"/>
                <a:ea typeface="Calibri" panose="020F0502020204030204" pitchFamily="34" charset="0"/>
                <a:cs typeface="Times New Roman" panose="02020603050405020304" pitchFamily="18" charset="0"/>
              </a:rPr>
              <a:t>asegura la gestión documental, bibliográfica, de información, de equipos didácticos y otros recursos que son soporte del proceso enseñanza-aprendizaje, de la investigación, del servicio social y de otras actividades del quehacer de la Centro Educativo.</a:t>
            </a:r>
            <a:endParaRPr lang="es-CR" sz="3200" kern="12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15000"/>
              </a:lnSpc>
              <a:spcAft>
                <a:spcPts val="1000"/>
              </a:spcAft>
              <a:buNone/>
            </a:pPr>
            <a:r>
              <a:rPr lang="es-US" sz="3200" dirty="0">
                <a:effectLst/>
                <a:latin typeface="Calibri" panose="020F0502020204030204" pitchFamily="34" charset="0"/>
                <a:ea typeface="Calibri" panose="020F0502020204030204" pitchFamily="34" charset="0"/>
                <a:cs typeface="Times New Roman" panose="02020603050405020304" pitchFamily="18" charset="0"/>
              </a:rPr>
              <a:t> </a:t>
            </a:r>
            <a:endParaRPr lang="es-CR" sz="3800" dirty="0"/>
          </a:p>
        </p:txBody>
      </p:sp>
    </p:spTree>
    <p:extLst>
      <p:ext uri="{BB962C8B-B14F-4D97-AF65-F5344CB8AC3E}">
        <p14:creationId xmlns:p14="http://schemas.microsoft.com/office/powerpoint/2010/main" val="3396746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1AFDF-3963-4D1B-97B6-04EC64BB9FF0}"/>
              </a:ext>
            </a:extLst>
          </p:cNvPr>
          <p:cNvSpPr>
            <a:spLocks noGrp="1"/>
          </p:cNvSpPr>
          <p:nvPr>
            <p:ph type="title"/>
          </p:nvPr>
        </p:nvSpPr>
        <p:spPr>
          <a:xfrm>
            <a:off x="838200" y="365125"/>
            <a:ext cx="10515600" cy="5770632"/>
          </a:xfrm>
          <a:solidFill>
            <a:srgbClr val="C00000"/>
          </a:solidFill>
        </p:spPr>
        <p:txBody>
          <a:bodyPr>
            <a:normAutofit/>
          </a:bodyPr>
          <a:lstStyle/>
          <a:p>
            <a:pPr algn="ctr"/>
            <a:r>
              <a:rPr lang="es-CR" sz="6000" dirty="0">
                <a:solidFill>
                  <a:schemeClr val="bg1"/>
                </a:solidFill>
              </a:rPr>
              <a:t>Brevísima revisión para recordar y ubicarnos en el tema </a:t>
            </a:r>
          </a:p>
        </p:txBody>
      </p:sp>
    </p:spTree>
    <p:extLst>
      <p:ext uri="{BB962C8B-B14F-4D97-AF65-F5344CB8AC3E}">
        <p14:creationId xmlns:p14="http://schemas.microsoft.com/office/powerpoint/2010/main" val="3592144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D3A2-7954-4FB1-A89A-16DC9240BE3E}"/>
              </a:ext>
            </a:extLst>
          </p:cNvPr>
          <p:cNvSpPr>
            <a:spLocks noGrp="1"/>
          </p:cNvSpPr>
          <p:nvPr>
            <p:ph type="title"/>
          </p:nvPr>
        </p:nvSpPr>
        <p:spPr>
          <a:xfrm>
            <a:off x="838200" y="365126"/>
            <a:ext cx="10515600" cy="713048"/>
          </a:xfrm>
          <a:solidFill>
            <a:srgbClr val="002060"/>
          </a:solidFill>
        </p:spPr>
        <p:txBody>
          <a:bodyPr/>
          <a:lstStyle/>
          <a:p>
            <a:r>
              <a:rPr lang="es-CR" b="1" dirty="0">
                <a:solidFill>
                  <a:schemeClr val="bg1"/>
                </a:solidFill>
              </a:rPr>
              <a:t>ESTRUCTURAS DE LA ADMINISTRACIÓN </a:t>
            </a:r>
            <a:endParaRPr lang="es-CR" dirty="0"/>
          </a:p>
        </p:txBody>
      </p:sp>
      <p:sp>
        <p:nvSpPr>
          <p:cNvPr id="3" name="Content Placeholder 2">
            <a:extLst>
              <a:ext uri="{FF2B5EF4-FFF2-40B4-BE49-F238E27FC236}">
                <a16:creationId xmlns:a16="http://schemas.microsoft.com/office/drawing/2014/main" id="{CD147ED3-DF97-40BD-B3E2-59313AB96601}"/>
              </a:ext>
            </a:extLst>
          </p:cNvPr>
          <p:cNvSpPr>
            <a:spLocks noGrp="1"/>
          </p:cNvSpPr>
          <p:nvPr>
            <p:ph idx="1"/>
          </p:nvPr>
        </p:nvSpPr>
        <p:spPr>
          <a:xfrm>
            <a:off x="838200" y="1228298"/>
            <a:ext cx="10515600" cy="5264575"/>
          </a:xfrm>
          <a:solidFill>
            <a:schemeClr val="tx2">
              <a:lumMod val="20000"/>
              <a:lumOff val="80000"/>
            </a:schemeClr>
          </a:solidFill>
        </p:spPr>
        <p:txBody>
          <a:bodyPr>
            <a:normAutofit/>
          </a:bodyPr>
          <a:lstStyle/>
          <a:p>
            <a:pPr marL="342900" lvl="0" indent="-342900" algn="just">
              <a:lnSpc>
                <a:spcPct val="115000"/>
              </a:lnSpc>
              <a:spcBef>
                <a:spcPts val="1200"/>
              </a:spcBef>
              <a:spcAft>
                <a:spcPts val="1200"/>
              </a:spcAft>
              <a:buSzPts val="1100"/>
              <a:buFont typeface="Symbol" panose="05050102010706020507" pitchFamily="18" charset="2"/>
              <a:buChar char=""/>
            </a:pPr>
            <a:r>
              <a:rPr lang="es-US" sz="2400" b="1" kern="1200" dirty="0">
                <a:effectLst/>
                <a:latin typeface="Calibri" panose="020F0502020204030204" pitchFamily="34" charset="0"/>
                <a:ea typeface="Calibri" panose="020F0502020204030204" pitchFamily="34" charset="0"/>
                <a:cs typeface="Times New Roman" panose="02020603050405020304" pitchFamily="18" charset="0"/>
              </a:rPr>
              <a:t>Estructura de Servicios Estudiantiles: </a:t>
            </a:r>
            <a:r>
              <a:rPr lang="es-US" sz="2400" kern="1200" dirty="0">
                <a:effectLst/>
                <a:latin typeface="Calibri" panose="020F0502020204030204" pitchFamily="34" charset="0"/>
                <a:ea typeface="Calibri" panose="020F0502020204030204" pitchFamily="34" charset="0"/>
                <a:cs typeface="Times New Roman" panose="02020603050405020304" pitchFamily="18" charset="0"/>
              </a:rPr>
              <a:t>asegura la prestación de atención de calidad, dirigido a promover mediante la orientación y otras estrategias, metodologías y técnicas el bienestar estudiantil y a satisfacer un conjunto de necesidades individuales, familiares, sociales y comunitarias que inciden en la vida académica del estudiantado (comedores escolares, transportes, uniformes, libros,  emergencias básicas de salud, dificultades en el estudio, entre otras).</a:t>
            </a:r>
            <a:endParaRPr lang="es-CR" sz="2400" kern="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SzPts val="1100"/>
              <a:buFont typeface="Symbol" panose="05050102010706020507" pitchFamily="18" charset="2"/>
              <a:buChar char=""/>
            </a:pPr>
            <a:r>
              <a:rPr lang="es-US" sz="2400" b="1" kern="1200" dirty="0">
                <a:effectLst/>
                <a:latin typeface="Calibri" panose="020F0502020204030204" pitchFamily="34" charset="0"/>
                <a:ea typeface="Calibri" panose="020F0502020204030204" pitchFamily="34" charset="0"/>
                <a:cs typeface="Times New Roman" panose="02020603050405020304" pitchFamily="18" charset="0"/>
              </a:rPr>
              <a:t>Estructura de Comunicación, Servicios al Público y Publicaciones: </a:t>
            </a:r>
            <a:r>
              <a:rPr lang="es-US" sz="2400" kern="1200" dirty="0">
                <a:effectLst/>
                <a:latin typeface="Calibri" panose="020F0502020204030204" pitchFamily="34" charset="0"/>
                <a:ea typeface="Calibri" panose="020F0502020204030204" pitchFamily="34" charset="0"/>
                <a:cs typeface="Times New Roman" panose="02020603050405020304" pitchFamily="18" charset="0"/>
              </a:rPr>
              <a:t>facilita y promueve las relaciones e interacciones internas y externas de la institución y sus actores clave (estudiantes, docentes, personal directivo, administrativo, de apoyo, personal de egresados, con sus Comunidades directas  , así como las publicaciones propias del accionar del Centro Educativo.</a:t>
            </a:r>
            <a:endParaRPr lang="es-CR" sz="2400" kern="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SzPts val="1100"/>
              <a:buFont typeface="Symbol" panose="05050102010706020507" pitchFamily="18" charset="2"/>
              <a:buChar char=""/>
            </a:pPr>
            <a:endParaRPr lang="es-CR" dirty="0"/>
          </a:p>
        </p:txBody>
      </p:sp>
    </p:spTree>
    <p:extLst>
      <p:ext uri="{BB962C8B-B14F-4D97-AF65-F5344CB8AC3E}">
        <p14:creationId xmlns:p14="http://schemas.microsoft.com/office/powerpoint/2010/main" val="1165910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F5CCD-252A-4704-8BD8-E6A2F6448598}"/>
              </a:ext>
            </a:extLst>
          </p:cNvPr>
          <p:cNvSpPr>
            <a:spLocks noGrp="1"/>
          </p:cNvSpPr>
          <p:nvPr>
            <p:ph type="title"/>
          </p:nvPr>
        </p:nvSpPr>
        <p:spPr>
          <a:xfrm>
            <a:off x="838200" y="365125"/>
            <a:ext cx="10515600" cy="5404304"/>
          </a:xfrm>
          <a:solidFill>
            <a:srgbClr val="FFC000"/>
          </a:solidFill>
        </p:spPr>
        <p:txBody>
          <a:bodyPr>
            <a:normAutofit/>
          </a:bodyPr>
          <a:lstStyle/>
          <a:p>
            <a:pPr algn="ctr"/>
            <a:r>
              <a:rPr lang="es-CR" sz="6000" b="1" dirty="0">
                <a:solidFill>
                  <a:schemeClr val="bg1"/>
                </a:solidFill>
              </a:rPr>
              <a:t>RETOS DEL ADMINISTRADOR</a:t>
            </a:r>
            <a:br>
              <a:rPr lang="es-CR" sz="6000" b="1" dirty="0">
                <a:solidFill>
                  <a:schemeClr val="bg1"/>
                </a:solidFill>
              </a:rPr>
            </a:br>
            <a:r>
              <a:rPr lang="es-CR" sz="6000" b="1" dirty="0">
                <a:solidFill>
                  <a:schemeClr val="bg1"/>
                </a:solidFill>
              </a:rPr>
              <a:t> ANTE LA PANDEMIA </a:t>
            </a:r>
            <a:br>
              <a:rPr lang="es-CR" sz="6000" b="1" dirty="0">
                <a:solidFill>
                  <a:schemeClr val="bg1"/>
                </a:solidFill>
              </a:rPr>
            </a:br>
            <a:r>
              <a:rPr lang="es-CR" sz="6000" b="1" dirty="0">
                <a:solidFill>
                  <a:schemeClr val="bg1"/>
                </a:solidFill>
              </a:rPr>
              <a:t>DEL COVID 19 </a:t>
            </a:r>
          </a:p>
        </p:txBody>
      </p:sp>
    </p:spTree>
    <p:extLst>
      <p:ext uri="{BB962C8B-B14F-4D97-AF65-F5344CB8AC3E}">
        <p14:creationId xmlns:p14="http://schemas.microsoft.com/office/powerpoint/2010/main" val="3942726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95C12-8E71-4629-AC37-8767823FF857}"/>
              </a:ext>
            </a:extLst>
          </p:cNvPr>
          <p:cNvSpPr>
            <a:spLocks noGrp="1"/>
          </p:cNvSpPr>
          <p:nvPr>
            <p:ph type="title"/>
          </p:nvPr>
        </p:nvSpPr>
        <p:spPr>
          <a:solidFill>
            <a:srgbClr val="002060"/>
          </a:solidFill>
        </p:spPr>
        <p:txBody>
          <a:bodyPr/>
          <a:lstStyle/>
          <a:p>
            <a:r>
              <a:rPr lang="es-CR" b="1" dirty="0">
                <a:solidFill>
                  <a:srgbClr val="FFC000"/>
                </a:solidFill>
              </a:rPr>
              <a:t>LA PANDEMIA COVID 19 EN AÑO 2020 </a:t>
            </a:r>
            <a:endParaRPr lang="es-CR" dirty="0"/>
          </a:p>
        </p:txBody>
      </p:sp>
      <p:sp>
        <p:nvSpPr>
          <p:cNvPr id="3" name="Content Placeholder 2">
            <a:extLst>
              <a:ext uri="{FF2B5EF4-FFF2-40B4-BE49-F238E27FC236}">
                <a16:creationId xmlns:a16="http://schemas.microsoft.com/office/drawing/2014/main" id="{D18AD94B-E14F-4DCD-9ACF-DC0CA31D4600}"/>
              </a:ext>
            </a:extLst>
          </p:cNvPr>
          <p:cNvSpPr>
            <a:spLocks noGrp="1"/>
          </p:cNvSpPr>
          <p:nvPr>
            <p:ph idx="1"/>
          </p:nvPr>
        </p:nvSpPr>
        <p:spPr>
          <a:xfrm>
            <a:off x="838200" y="1825625"/>
            <a:ext cx="10515600" cy="4667250"/>
          </a:xfrm>
          <a:solidFill>
            <a:schemeClr val="accent4">
              <a:lumMod val="60000"/>
              <a:lumOff val="40000"/>
            </a:schemeClr>
          </a:solidFill>
        </p:spPr>
        <p:txBody>
          <a:bodyPr>
            <a:normAutofit fontScale="25000" lnSpcReduction="20000"/>
          </a:bodyPr>
          <a:lstStyle/>
          <a:p>
            <a:pPr marL="0" indent="0" algn="just">
              <a:lnSpc>
                <a:spcPct val="107000"/>
              </a:lnSpc>
              <a:spcAft>
                <a:spcPts val="800"/>
              </a:spcAft>
              <a:buNone/>
            </a:pPr>
            <a:r>
              <a:rPr lang="es-CR" sz="9600" b="1" dirty="0">
                <a:effectLst/>
                <a:latin typeface="Times New Roman" panose="02020603050405020304" pitchFamily="18" charset="0"/>
                <a:ea typeface="Calibri" panose="020F0502020204030204" pitchFamily="34" charset="0"/>
                <a:cs typeface="Times New Roman" panose="02020603050405020304" pitchFamily="18" charset="0"/>
              </a:rPr>
              <a:t>Lorenzo Guadamuz Sandoval ha escrito varios artículos y documentos con motivo de la Pandemia en el año 2020. Entre ellos: </a:t>
            </a:r>
          </a:p>
          <a:p>
            <a:pPr marL="0" indent="0" algn="just">
              <a:lnSpc>
                <a:spcPct val="107000"/>
              </a:lnSpc>
              <a:spcAft>
                <a:spcPts val="800"/>
              </a:spcAft>
              <a:buNone/>
            </a:pPr>
            <a:r>
              <a:rPr lang="es-CR" sz="9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 IMPROVISA….IMPROVISADOR…. Lunes 6  de abril 2020</a:t>
            </a:r>
            <a:endParaRPr lang="es-CR" sz="9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450"/>
              </a:spcBef>
              <a:spcAft>
                <a:spcPts val="450"/>
              </a:spcAft>
              <a:buNone/>
            </a:pPr>
            <a:r>
              <a:rPr lang="es-CR" sz="9600" b="1" dirty="0">
                <a:solidFill>
                  <a:schemeClr val="tx1">
                    <a:lumMod val="75000"/>
                    <a:lumOff val="25000"/>
                  </a:schemeClr>
                </a:solidFill>
                <a:effectLst/>
                <a:latin typeface="Times New Roman" panose="02020603050405020304" pitchFamily="18" charset="0"/>
                <a:ea typeface="Times New Roman" panose="02020603050405020304" pitchFamily="18" charset="0"/>
              </a:rPr>
              <a:t>2- UN CONSEJO PUBLICO A LAS AUTORIDADES DEL MEP. </a:t>
            </a:r>
            <a:r>
              <a:rPr lang="es-CR" sz="9600" b="1" dirty="0">
                <a:effectLst/>
                <a:latin typeface="Times New Roman" panose="02020603050405020304" pitchFamily="18" charset="0"/>
                <a:ea typeface="Times New Roman" panose="02020603050405020304" pitchFamily="18" charset="0"/>
              </a:rPr>
              <a:t>- UN PERIÓDICO ESTUDIANTIL EN EPOCA DE CONTINGENCIA.</a:t>
            </a:r>
          </a:p>
          <a:p>
            <a:pPr marL="0" indent="0">
              <a:spcBef>
                <a:spcPts val="450"/>
              </a:spcBef>
              <a:spcAft>
                <a:spcPts val="450"/>
              </a:spcAft>
              <a:buNone/>
            </a:pPr>
            <a:r>
              <a:rPr lang="es-CR" sz="9600" b="1" dirty="0">
                <a:effectLst/>
                <a:latin typeface="Times New Roman" panose="02020603050405020304" pitchFamily="18" charset="0"/>
                <a:ea typeface="Times New Roman" panose="02020603050405020304" pitchFamily="18" charset="0"/>
              </a:rPr>
              <a:t>ALGO PRÁCTICO, RÁPIDO Y DE ALCANCE NACIONAL PARA LA EDUCACIÓN PÚBLICA : EN MENOS DE UNA SEMANA SE PODRÍA PONER MATERIAL DE CALIDAD EN MANOS DE PROFESORES Y ESTUDIANTES. Sábado 18 de abril 2020 </a:t>
            </a:r>
          </a:p>
          <a:p>
            <a:pPr marL="0" indent="0">
              <a:spcBef>
                <a:spcPts val="450"/>
              </a:spcBef>
              <a:spcAft>
                <a:spcPts val="450"/>
              </a:spcAft>
              <a:buNone/>
            </a:pPr>
            <a:endParaRPr lang="es-CR" sz="9600" b="1" dirty="0">
              <a:effectLst/>
              <a:latin typeface="Times New Roman" panose="02020603050405020304" pitchFamily="18" charset="0"/>
              <a:ea typeface="Times New Roman" panose="02020603050405020304" pitchFamily="18" charset="0"/>
            </a:endParaRPr>
          </a:p>
          <a:p>
            <a:pPr marL="0" indent="0">
              <a:spcBef>
                <a:spcPts val="450"/>
              </a:spcBef>
              <a:spcAft>
                <a:spcPts val="450"/>
              </a:spcAft>
              <a:buNone/>
            </a:pPr>
            <a:r>
              <a:rPr lang="es-CR" sz="9600" b="1" dirty="0">
                <a:solidFill>
                  <a:srgbClr val="FF0000"/>
                </a:solidFill>
                <a:latin typeface="Times New Roman" panose="02020603050405020304" pitchFamily="18" charset="0"/>
                <a:ea typeface="Times New Roman" panose="02020603050405020304" pitchFamily="18" charset="0"/>
              </a:rPr>
              <a:t>3</a:t>
            </a:r>
            <a:r>
              <a:rPr lang="es-CR" sz="9600" b="1" dirty="0">
                <a:solidFill>
                  <a:srgbClr val="FF0000"/>
                </a:solidFill>
                <a:effectLst/>
                <a:latin typeface="Times New Roman" panose="02020603050405020304" pitchFamily="18" charset="0"/>
                <a:ea typeface="Times New Roman" panose="02020603050405020304" pitchFamily="18" charset="0"/>
              </a:rPr>
              <a:t>- UN PERIÓDICO ESTUDIANTIL PARA LA  EPOCA DE CORONAVIRUS. COMPLEMENTADO  CON LA RADIO Y TELEVISIÓN EDUCATIVA. Martes 21 de abril 2020.</a:t>
            </a:r>
          </a:p>
          <a:p>
            <a:pPr>
              <a:spcBef>
                <a:spcPts val="450"/>
              </a:spcBef>
              <a:spcAft>
                <a:spcPts val="450"/>
              </a:spcAft>
            </a:pPr>
            <a:br>
              <a:rPr lang="es-CR" sz="9600" b="1" dirty="0">
                <a:solidFill>
                  <a:srgbClr val="FFFFFF"/>
                </a:solidFill>
                <a:effectLst/>
                <a:latin typeface="Times New Roman" panose="02020603050405020304" pitchFamily="18" charset="0"/>
                <a:ea typeface="Times New Roman" panose="02020603050405020304" pitchFamily="18" charset="0"/>
              </a:rPr>
            </a:br>
            <a:endParaRPr lang="es-CR" sz="9600" dirty="0">
              <a:effectLst/>
              <a:latin typeface="Times New Roman" panose="02020603050405020304" pitchFamily="18" charset="0"/>
              <a:ea typeface="Times New Roman" panose="02020603050405020304" pitchFamily="18" charset="0"/>
            </a:endParaRPr>
          </a:p>
          <a:p>
            <a:endParaRPr lang="es-CR" dirty="0"/>
          </a:p>
        </p:txBody>
      </p:sp>
    </p:spTree>
    <p:extLst>
      <p:ext uri="{BB962C8B-B14F-4D97-AF65-F5344CB8AC3E}">
        <p14:creationId xmlns:p14="http://schemas.microsoft.com/office/powerpoint/2010/main" val="118254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711B2-2D84-4B8B-B0D2-FA51D36A1D1A}"/>
              </a:ext>
            </a:extLst>
          </p:cNvPr>
          <p:cNvSpPr>
            <a:spLocks noGrp="1"/>
          </p:cNvSpPr>
          <p:nvPr>
            <p:ph type="title"/>
          </p:nvPr>
        </p:nvSpPr>
        <p:spPr>
          <a:solidFill>
            <a:srgbClr val="002060"/>
          </a:solidFill>
        </p:spPr>
        <p:txBody>
          <a:bodyPr/>
          <a:lstStyle/>
          <a:p>
            <a:r>
              <a:rPr lang="es-CR" b="1" dirty="0">
                <a:solidFill>
                  <a:srgbClr val="FFC000"/>
                </a:solidFill>
              </a:rPr>
              <a:t>LA PANDEMIA COVID 19 EN AÑO 2020 </a:t>
            </a:r>
            <a:endParaRPr lang="es-CR" dirty="0"/>
          </a:p>
        </p:txBody>
      </p:sp>
      <p:sp>
        <p:nvSpPr>
          <p:cNvPr id="3" name="Content Placeholder 2">
            <a:extLst>
              <a:ext uri="{FF2B5EF4-FFF2-40B4-BE49-F238E27FC236}">
                <a16:creationId xmlns:a16="http://schemas.microsoft.com/office/drawing/2014/main" id="{0A88856E-452E-4B21-961F-EDADF9E5D626}"/>
              </a:ext>
            </a:extLst>
          </p:cNvPr>
          <p:cNvSpPr>
            <a:spLocks noGrp="1"/>
          </p:cNvSpPr>
          <p:nvPr>
            <p:ph idx="1"/>
          </p:nvPr>
        </p:nvSpPr>
        <p:spPr>
          <a:solidFill>
            <a:schemeClr val="accent4">
              <a:lumMod val="20000"/>
              <a:lumOff val="80000"/>
            </a:schemeClr>
          </a:solidFill>
        </p:spPr>
        <p:txBody>
          <a:bodyPr>
            <a:normAutofit/>
          </a:bodyPr>
          <a:lstStyle/>
          <a:p>
            <a:pPr marL="0" indent="0">
              <a:buNone/>
            </a:pPr>
            <a:r>
              <a:rPr lang="es-CR" sz="1800" b="1" dirty="0">
                <a:effectLst/>
                <a:latin typeface="inherit"/>
                <a:ea typeface="Times New Roman" panose="02020603050405020304" pitchFamily="18" charset="0"/>
              </a:rPr>
              <a:t>4- </a:t>
            </a:r>
            <a:r>
              <a:rPr lang="es-CR" sz="2200" b="1" dirty="0">
                <a:effectLst/>
                <a:latin typeface="inherit"/>
                <a:ea typeface="Times New Roman" panose="02020603050405020304" pitchFamily="18" charset="0"/>
              </a:rPr>
              <a:t>LA MEJOR PLATAFORMA PARA ENSEÑAR ES USTED MAESTRO. </a:t>
            </a:r>
            <a:r>
              <a:rPr lang="es-CR" sz="2200" b="1" dirty="0"/>
              <a:t>Sábado 25 de abril 2020</a:t>
            </a:r>
          </a:p>
          <a:p>
            <a:pPr marL="0" indent="0">
              <a:lnSpc>
                <a:spcPct val="107000"/>
              </a:lnSpc>
              <a:spcAft>
                <a:spcPts val="750"/>
              </a:spcAft>
              <a:buNone/>
            </a:pPr>
            <a:r>
              <a:rPr lang="es-ES" sz="2200" b="1" dirty="0">
                <a:solidFill>
                  <a:srgbClr val="002060"/>
                </a:solidFill>
                <a:effectLst/>
              </a:rPr>
              <a:t>5- RETORNO A LA NUEVA EDUCACIÓN O A ¿MÁS DE LO MISMO? 13 Reflexiones. </a:t>
            </a:r>
            <a:r>
              <a:rPr lang="es-ES" sz="2200" b="1" dirty="0">
                <a:solidFill>
                  <a:srgbClr val="002060"/>
                </a:solidFill>
              </a:rPr>
              <a:t>D</a:t>
            </a:r>
            <a:r>
              <a:rPr lang="es-CR" sz="2200" b="1" dirty="0" err="1">
                <a:solidFill>
                  <a:srgbClr val="002060"/>
                </a:solidFill>
                <a:effectLst/>
              </a:rPr>
              <a:t>omingo</a:t>
            </a:r>
            <a:r>
              <a:rPr lang="es-CR" sz="2200" b="1" dirty="0">
                <a:solidFill>
                  <a:srgbClr val="002060"/>
                </a:solidFill>
                <a:effectLst/>
              </a:rPr>
              <a:t> 17 de mayo 2020.</a:t>
            </a:r>
          </a:p>
          <a:p>
            <a:pPr marL="0" indent="0">
              <a:lnSpc>
                <a:spcPct val="107000"/>
              </a:lnSpc>
              <a:spcAft>
                <a:spcPts val="450"/>
              </a:spcAft>
              <a:buNone/>
            </a:pPr>
            <a:r>
              <a:rPr lang="es-CR" sz="2200" b="1" dirty="0">
                <a:effectLst/>
                <a:latin typeface="inherit"/>
                <a:ea typeface="Times New Roman" panose="02020603050405020304" pitchFamily="18" charset="0"/>
                <a:cs typeface="Times New Roman" panose="02020603050405020304" pitchFamily="18" charset="0"/>
              </a:rPr>
              <a:t>6- NO EXISTEN EXPERTOS EN EDU COVIT Y ¿POR ESO HAY QUE COPIAR SOLUCIONES DE OTRAS REALIDADES?.  7 de junio 2020 .</a:t>
            </a:r>
          </a:p>
          <a:p>
            <a:pPr marL="0" indent="0" algn="just">
              <a:lnSpc>
                <a:spcPct val="107000"/>
              </a:lnSpc>
              <a:spcAft>
                <a:spcPts val="800"/>
              </a:spcAft>
              <a:buNone/>
            </a:pPr>
            <a:r>
              <a:rPr lang="es-MX" sz="2200" b="1" dirty="0">
                <a:effectLst/>
                <a:latin typeface="Times New Roman" panose="02020603050405020304" pitchFamily="18" charset="0"/>
                <a:ea typeface="Calibri" panose="020F0502020204030204" pitchFamily="34" charset="0"/>
                <a:cs typeface="Times New Roman" panose="02020603050405020304" pitchFamily="18" charset="0"/>
              </a:rPr>
              <a:t>7- </a:t>
            </a:r>
            <a:r>
              <a:rPr lang="es-MX" sz="22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50,000 OPORTUNIDADES EN COURSERA PARA BENEFICIARIOS DEL BONO PROTEGER. POR QUÉ NO PENSAR TAMBIÉN EN CAPACITAR A LOS OTROS 400,000  QUE NO SON BACHILLERES? LUNES 29 DE JUNIO 2020.</a:t>
            </a:r>
            <a:endParaRPr lang="es-CR"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50"/>
              </a:spcAft>
            </a:pPr>
            <a:endParaRPr lang="es-CR" sz="2800" b="1" dirty="0">
              <a:solidFill>
                <a:srgbClr val="002060"/>
              </a:solidFill>
              <a:effectLst/>
              <a:latin typeface="inherit"/>
              <a:ea typeface="Times New Roman" panose="02020603050405020304" pitchFamily="18" charset="0"/>
              <a:cs typeface="Times New Roman" panose="02020603050405020304" pitchFamily="18" charset="0"/>
            </a:endParaRPr>
          </a:p>
          <a:p>
            <a:pPr>
              <a:lnSpc>
                <a:spcPct val="107000"/>
              </a:lnSpc>
              <a:spcAft>
                <a:spcPts val="450"/>
              </a:spcAft>
            </a:pPr>
            <a:endParaRPr lang="es-CR" sz="2800" dirty="0">
              <a:effectLst/>
              <a:latin typeface="inherit"/>
              <a:ea typeface="Times New Roman" panose="02020603050405020304" pitchFamily="18" charset="0"/>
              <a:cs typeface="Times New Roman" panose="02020603050405020304" pitchFamily="18" charset="0"/>
            </a:endParaRPr>
          </a:p>
          <a:p>
            <a:pPr marL="219075" indent="0">
              <a:lnSpc>
                <a:spcPct val="107000"/>
              </a:lnSpc>
              <a:spcAft>
                <a:spcPts val="750"/>
              </a:spcAft>
              <a:buNone/>
            </a:pPr>
            <a:endParaRPr lang="es-CR" dirty="0"/>
          </a:p>
        </p:txBody>
      </p:sp>
    </p:spTree>
    <p:extLst>
      <p:ext uri="{BB962C8B-B14F-4D97-AF65-F5344CB8AC3E}">
        <p14:creationId xmlns:p14="http://schemas.microsoft.com/office/powerpoint/2010/main" val="1702021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E5E3-60FA-4693-8545-50C6D7549533}"/>
              </a:ext>
            </a:extLst>
          </p:cNvPr>
          <p:cNvSpPr>
            <a:spLocks noGrp="1"/>
          </p:cNvSpPr>
          <p:nvPr>
            <p:ph type="title"/>
          </p:nvPr>
        </p:nvSpPr>
        <p:spPr>
          <a:solidFill>
            <a:srgbClr val="002060"/>
          </a:solidFill>
        </p:spPr>
        <p:txBody>
          <a:bodyPr/>
          <a:lstStyle/>
          <a:p>
            <a:r>
              <a:rPr lang="es-CR" b="1" dirty="0">
                <a:solidFill>
                  <a:srgbClr val="FFC000"/>
                </a:solidFill>
              </a:rPr>
              <a:t>LA PANDEMIA COVID 19 EN AÑO 2020 </a:t>
            </a:r>
            <a:endParaRPr lang="es-CR" dirty="0"/>
          </a:p>
        </p:txBody>
      </p:sp>
      <p:sp>
        <p:nvSpPr>
          <p:cNvPr id="3" name="Content Placeholder 2">
            <a:extLst>
              <a:ext uri="{FF2B5EF4-FFF2-40B4-BE49-F238E27FC236}">
                <a16:creationId xmlns:a16="http://schemas.microsoft.com/office/drawing/2014/main" id="{7B2DA359-E427-44FA-AD9F-9A43FC63220F}"/>
              </a:ext>
            </a:extLst>
          </p:cNvPr>
          <p:cNvSpPr>
            <a:spLocks noGrp="1"/>
          </p:cNvSpPr>
          <p:nvPr>
            <p:ph idx="1"/>
          </p:nvPr>
        </p:nvSpPr>
        <p:spPr>
          <a:solidFill>
            <a:schemeClr val="accent4">
              <a:lumMod val="20000"/>
              <a:lumOff val="80000"/>
            </a:schemeClr>
          </a:solidFill>
        </p:spPr>
        <p:txBody>
          <a:bodyPr>
            <a:normAutofit/>
          </a:bodyPr>
          <a:lstStyle/>
          <a:p>
            <a:pPr marL="0" indent="0" algn="just">
              <a:lnSpc>
                <a:spcPct val="115000"/>
              </a:lnSpc>
              <a:spcAft>
                <a:spcPts val="1000"/>
              </a:spcAft>
              <a:buNone/>
            </a:pPr>
            <a:r>
              <a:rPr lang="es-CR" sz="2400" b="1" dirty="0">
                <a:effectLst/>
                <a:latin typeface="Arial" panose="020B0604020202020204" pitchFamily="34" charset="0"/>
                <a:ea typeface="Calibri" panose="020F0502020204030204" pitchFamily="34" charset="0"/>
                <a:cs typeface="Times New Roman" panose="02020603050405020304" pitchFamily="18" charset="0"/>
              </a:rPr>
              <a:t>8- </a:t>
            </a:r>
            <a:r>
              <a:rPr lang="es-CR" sz="24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AY CARAJO: ¡A MAS TRABAJO DE EDUCADORES , MENOR SALARIO! Sábado 18 de julio del 2020. </a:t>
            </a:r>
            <a:endParaRPr lang="es-CR"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CR" sz="2400" b="1" dirty="0">
                <a:effectLst/>
                <a:latin typeface="Times New Roman" panose="02020603050405020304" pitchFamily="18" charset="0"/>
                <a:ea typeface="Times New Roman" panose="02020603050405020304" pitchFamily="18" charset="0"/>
                <a:cs typeface="Times New Roman" panose="02020603050405020304" pitchFamily="18" charset="0"/>
              </a:rPr>
              <a:t>9- CUATRO SENTIMIENTOS ENCONTRADOS EN EL MAGISTERIO NACIONAL AL MES DE AGOSTO 2020. Sábado 22 de agosto 2020. </a:t>
            </a:r>
          </a:p>
          <a:p>
            <a:pPr marL="0" indent="0">
              <a:lnSpc>
                <a:spcPct val="107000"/>
              </a:lnSpc>
              <a:spcAft>
                <a:spcPts val="800"/>
              </a:spcAft>
              <a:buNone/>
            </a:pPr>
            <a:r>
              <a:rPr lang="es-CR" sz="2400" b="1" dirty="0">
                <a:solidFill>
                  <a:srgbClr val="002060"/>
                </a:solidFill>
                <a:effectLst/>
                <a:latin typeface="inherit"/>
                <a:ea typeface="Times New Roman" panose="02020603050405020304" pitchFamily="18" charset="0"/>
                <a:cs typeface="Segoe UI Historic" panose="020B0502040204020203" pitchFamily="34" charset="0"/>
              </a:rPr>
              <a:t>10- LOS MINISTERIOS DE EDUCACIÓN, DURANTE ESTA PANDEMIA, TRATAN COMO IGUALES A LOS DESIGUALES, HACIENDO MÁS PROFUNDAS LAS BRECHAS (URBANA/RURAL; PÚBLICO/PRIVADA; BRECHA DIGITAL, BRECHA SOCIAL). Domingo 20 de septiembre 2020 .</a:t>
            </a:r>
          </a:p>
          <a:p>
            <a:pPr>
              <a:lnSpc>
                <a:spcPct val="107000"/>
              </a:lnSpc>
              <a:spcAft>
                <a:spcPts val="800"/>
              </a:spcAft>
            </a:pP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2575302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1AFEF-D7A1-4E34-AF47-3BCB9D75AF00}"/>
              </a:ext>
            </a:extLst>
          </p:cNvPr>
          <p:cNvSpPr>
            <a:spLocks noGrp="1"/>
          </p:cNvSpPr>
          <p:nvPr>
            <p:ph type="title"/>
          </p:nvPr>
        </p:nvSpPr>
        <p:spPr>
          <a:xfrm>
            <a:off x="838200" y="365126"/>
            <a:ext cx="10515600" cy="761310"/>
          </a:xfrm>
          <a:solidFill>
            <a:srgbClr val="002060"/>
          </a:solidFill>
        </p:spPr>
        <p:txBody>
          <a:bodyPr/>
          <a:lstStyle/>
          <a:p>
            <a:pPr algn="ctr"/>
            <a:r>
              <a:rPr lang="es-CR" b="1" dirty="0">
                <a:solidFill>
                  <a:srgbClr val="FFC000"/>
                </a:solidFill>
              </a:rPr>
              <a:t>LA PANDEMIA COVID 19 EN AÑO 2020 </a:t>
            </a:r>
          </a:p>
        </p:txBody>
      </p:sp>
      <p:sp>
        <p:nvSpPr>
          <p:cNvPr id="3" name="Content Placeholder 2">
            <a:extLst>
              <a:ext uri="{FF2B5EF4-FFF2-40B4-BE49-F238E27FC236}">
                <a16:creationId xmlns:a16="http://schemas.microsoft.com/office/drawing/2014/main" id="{D6553496-A50F-4C2A-8DCC-D4C2D41C94BD}"/>
              </a:ext>
            </a:extLst>
          </p:cNvPr>
          <p:cNvSpPr>
            <a:spLocks noGrp="1"/>
          </p:cNvSpPr>
          <p:nvPr>
            <p:ph idx="1"/>
          </p:nvPr>
        </p:nvSpPr>
        <p:spPr>
          <a:xfrm>
            <a:off x="516835" y="1258957"/>
            <a:ext cx="11476382" cy="5340626"/>
          </a:xfrm>
        </p:spPr>
        <p:txBody>
          <a:bodyPr>
            <a:normAutofit fontScale="85000" lnSpcReduction="10000"/>
          </a:bodyPr>
          <a:lstStyle/>
          <a:p>
            <a:endParaRPr lang="es-CR" dirty="0"/>
          </a:p>
          <a:p>
            <a:pPr algn="just">
              <a:lnSpc>
                <a:spcPct val="107000"/>
              </a:lnSpc>
              <a:spcAft>
                <a:spcPts val="800"/>
              </a:spcAft>
            </a:pPr>
            <a:r>
              <a:rPr lang="es-CR" sz="1800" b="1" dirty="0">
                <a:effectLst/>
                <a:latin typeface="Times New Roman" panose="02020603050405020304" pitchFamily="18" charset="0"/>
                <a:ea typeface="Calibri" panose="020F0502020204030204" pitchFamily="34" charset="0"/>
                <a:cs typeface="Times New Roman" panose="02020603050405020304" pitchFamily="18" charset="0"/>
              </a:rPr>
              <a:t>NADIE ESTABA PREPARADO </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R" sz="1800" dirty="0">
                <a:effectLst/>
                <a:latin typeface="Times New Roman" panose="02020603050405020304" pitchFamily="18" charset="0"/>
                <a:ea typeface="Calibri" panose="020F0502020204030204" pitchFamily="34" charset="0"/>
                <a:cs typeface="Times New Roman" panose="02020603050405020304" pitchFamily="18" charset="0"/>
              </a:rPr>
              <a:t>Nadie estaba preparado para vivir esta Pandemia que ha sorprendido al mundo; ni los países poderosos , ni los ejércitos con ultra modernas armas inteligentes, menos el Pueblo. En Educación ni las Top Ten </a:t>
            </a:r>
            <a:r>
              <a:rPr lang="es-CR" sz="1800" dirty="0" err="1">
                <a:effectLst/>
                <a:latin typeface="Times New Roman" panose="02020603050405020304" pitchFamily="18" charset="0"/>
                <a:ea typeface="Calibri" panose="020F0502020204030204" pitchFamily="34" charset="0"/>
                <a:cs typeface="Times New Roman" panose="02020603050405020304" pitchFamily="18" charset="0"/>
              </a:rPr>
              <a:t>Universities</a:t>
            </a:r>
            <a:r>
              <a:rPr lang="es-CR" sz="1800" dirty="0">
                <a:effectLst/>
                <a:latin typeface="Times New Roman" panose="02020603050405020304" pitchFamily="18" charset="0"/>
                <a:ea typeface="Calibri" panose="020F0502020204030204" pitchFamily="34" charset="0"/>
                <a:cs typeface="Times New Roman" panose="02020603050405020304" pitchFamily="18" charset="0"/>
              </a:rPr>
              <a:t>, ni los países que ocupan los primeros lugares en las Pruebas Pisa, ni países como Costa Rica,  la República Dominicana o Panamá. </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 EDUCACIÓN NADIE ESTABA PREPARADO, EN NINGUNA PARTE.</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 Ministerio de Educación de Costa Rica, ni el de ningún otro país, estaba ni podía estar preparado para esta Pandemia. Por ello no podemos esperar respuestas firmes y definitivas a una realidad de la cual medio conocemos la gravedad del presente y de la cual LA INCERTIDUMBRE es la única verdad, aún no podemos predecir lo que pasará en 8  días, menos en un mes o dos meses. Por eso, con la mejor información que tienen las autoridades tienen que improvisar innovadoramente, e ir dando soluciones hoy a los problemas presentes. </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 MEP DEBE ECONOMIZAR EN TIEMPOS DE PANDEMIA. </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Las autoridades de Gobierno -en todos los campos- deben racionalizar en gastos no necesarios. En el MEP se debe de cuidar el dinero en esta época de sacrificios para el Pueblo . Creo que muchas subvenciones, transferencias, deberían de pararse y serían cientos de miles de colones que se economizarían y podrían reforzar las verdaderas necesidades derivadas de la Pandemia. Ejemplo escuché en reciente conferencia de Prensa decir que se le sigue pagando a los Transportistas de Educación? A todos? A los pequeños es válido, pero a los grandes transportistas, generalmente </a:t>
            </a:r>
            <a:r>
              <a:rPr lang="es-CR"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multi-millonarios</a:t>
            </a:r>
            <a:r>
              <a:rPr lang="es-C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y dueños de las mayorías de rutas escolares? Por qué? Y así con transferencias a Asociaciones, Fundaciones, Juntas, Universidades, organismos internacionales. Mejor pasar ese dinero al Ministerio de Salud y o a la CCSS.</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CR" dirty="0"/>
          </a:p>
        </p:txBody>
      </p:sp>
    </p:spTree>
    <p:extLst>
      <p:ext uri="{BB962C8B-B14F-4D97-AF65-F5344CB8AC3E}">
        <p14:creationId xmlns:p14="http://schemas.microsoft.com/office/powerpoint/2010/main" val="132174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1AFEF-D7A1-4E34-AF47-3BCB9D75AF00}"/>
              </a:ext>
            </a:extLst>
          </p:cNvPr>
          <p:cNvSpPr>
            <a:spLocks noGrp="1"/>
          </p:cNvSpPr>
          <p:nvPr>
            <p:ph type="title"/>
          </p:nvPr>
        </p:nvSpPr>
        <p:spPr>
          <a:solidFill>
            <a:srgbClr val="002060"/>
          </a:solidFill>
        </p:spPr>
        <p:txBody>
          <a:bodyPr/>
          <a:lstStyle/>
          <a:p>
            <a:pPr algn="ctr"/>
            <a:r>
              <a:rPr lang="es-CR" b="1" dirty="0">
                <a:solidFill>
                  <a:srgbClr val="FFC000"/>
                </a:solidFill>
              </a:rPr>
              <a:t>LA PANDEMIA COVID 19 EN AÑO 2020 </a:t>
            </a:r>
          </a:p>
        </p:txBody>
      </p:sp>
      <p:sp>
        <p:nvSpPr>
          <p:cNvPr id="3" name="Content Placeholder 2">
            <a:extLst>
              <a:ext uri="{FF2B5EF4-FFF2-40B4-BE49-F238E27FC236}">
                <a16:creationId xmlns:a16="http://schemas.microsoft.com/office/drawing/2014/main" id="{D6553496-A50F-4C2A-8DCC-D4C2D41C94BD}"/>
              </a:ext>
            </a:extLst>
          </p:cNvPr>
          <p:cNvSpPr>
            <a:spLocks noGrp="1"/>
          </p:cNvSpPr>
          <p:nvPr>
            <p:ph idx="1"/>
          </p:nvPr>
        </p:nvSpPr>
        <p:spPr>
          <a:xfrm>
            <a:off x="838200" y="1878634"/>
            <a:ext cx="10515600" cy="4351338"/>
          </a:xfrm>
        </p:spPr>
        <p:txBody>
          <a:bodyPr>
            <a:normAutofit lnSpcReduction="10000"/>
          </a:bodyPr>
          <a:lstStyle/>
          <a:p>
            <a:pPr marL="0" indent="0" algn="just">
              <a:lnSpc>
                <a:spcPct val="107000"/>
              </a:lnSpc>
              <a:spcAft>
                <a:spcPts val="800"/>
              </a:spcAft>
              <a:buNone/>
            </a:pPr>
            <a:r>
              <a:rPr lang="es-C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EDUCACIÓN A DISTANCIA? ES VÁLIDO, LÁSTIMA NO HAYAN HECHO LO QUE DESDE HACE MÁS DE DIEZ AÑOS VENIMOS RECOMENDANDO.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Desde 1995 he venido impulsando  (y también desarrollando) en varios países (grandes y desarrollados, pequeños y en desarrollo ) herramientas tecnológicas para la educación a distancia y como la llamé desde 1995 en Brasil, </a:t>
            </a:r>
            <a:r>
              <a:rPr lang="es-C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“Hacia una Educación Sin Distancia”</a:t>
            </a:r>
            <a:r>
              <a:rPr lang="es-C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adelantándonos en muchos años a lo que hoy es más común escuchar que se hace en educación (pero que a nivel nacional no se hace realmente). Al MEP vía el Instituto Lalo Gámez le ofrecimos ayudarlos en ser pioneros en la aplicación de video-conferencias (Comunicación Interactiva Instantánea) y en Software para enseñanza integrado.</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7148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D6922-401F-45E1-B261-78A81CD52D24}"/>
              </a:ext>
            </a:extLst>
          </p:cNvPr>
          <p:cNvSpPr>
            <a:spLocks noGrp="1"/>
          </p:cNvSpPr>
          <p:nvPr>
            <p:ph type="title"/>
          </p:nvPr>
        </p:nvSpPr>
        <p:spPr>
          <a:solidFill>
            <a:srgbClr val="002060"/>
          </a:solidFill>
        </p:spPr>
        <p:txBody>
          <a:bodyPr/>
          <a:lstStyle/>
          <a:p>
            <a:r>
              <a:rPr lang="es-CR" b="1" dirty="0">
                <a:solidFill>
                  <a:srgbClr val="FFC000"/>
                </a:solidFill>
              </a:rPr>
              <a:t>LA PANDEMIA COVID 19 EN AÑO 2020 </a:t>
            </a:r>
            <a:endParaRPr lang="es-CR" dirty="0"/>
          </a:p>
        </p:txBody>
      </p:sp>
      <p:pic>
        <p:nvPicPr>
          <p:cNvPr id="4" name="Imagen 1">
            <a:extLst>
              <a:ext uri="{FF2B5EF4-FFF2-40B4-BE49-F238E27FC236}">
                <a16:creationId xmlns:a16="http://schemas.microsoft.com/office/drawing/2014/main" id="{A8324D60-42A3-4BB4-AF7D-E2765C76C56C}"/>
              </a:ext>
            </a:extLst>
          </p:cNvPr>
          <p:cNvPicPr>
            <a:picLocks noGrp="1"/>
          </p:cNvPicPr>
          <p:nvPr>
            <p:ph idx="1"/>
          </p:nvPr>
        </p:nvPicPr>
        <p:blipFill>
          <a:blip r:embed="rId2"/>
          <a:stretch>
            <a:fillRect/>
          </a:stretch>
        </p:blipFill>
        <p:spPr>
          <a:xfrm>
            <a:off x="993913" y="1690688"/>
            <a:ext cx="9515061" cy="5167311"/>
          </a:xfrm>
          <a:prstGeom prst="rect">
            <a:avLst/>
          </a:prstGeom>
        </p:spPr>
      </p:pic>
    </p:spTree>
    <p:extLst>
      <p:ext uri="{BB962C8B-B14F-4D97-AF65-F5344CB8AC3E}">
        <p14:creationId xmlns:p14="http://schemas.microsoft.com/office/powerpoint/2010/main" val="27785428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EB9B5-85B2-4B93-8988-95E0B63CECE1}"/>
              </a:ext>
            </a:extLst>
          </p:cNvPr>
          <p:cNvSpPr>
            <a:spLocks noGrp="1"/>
          </p:cNvSpPr>
          <p:nvPr>
            <p:ph type="title"/>
          </p:nvPr>
        </p:nvSpPr>
        <p:spPr>
          <a:xfrm>
            <a:off x="838200" y="365125"/>
            <a:ext cx="10515600" cy="721553"/>
          </a:xfrm>
          <a:solidFill>
            <a:srgbClr val="002060"/>
          </a:solidFill>
        </p:spPr>
        <p:txBody>
          <a:bodyPr>
            <a:normAutofit fontScale="90000"/>
          </a:bodyPr>
          <a:lstStyle/>
          <a:p>
            <a:br>
              <a:rPr lang="es-CR" sz="4400" b="1" dirty="0">
                <a:solidFill>
                  <a:srgbClr val="FFC000"/>
                </a:solidFill>
                <a:effectLst/>
                <a:latin typeface="inherit"/>
                <a:ea typeface="Times New Roman" panose="02020603050405020304" pitchFamily="18" charset="0"/>
              </a:rPr>
            </a:br>
            <a:r>
              <a:rPr lang="es-CR" sz="4400" b="1" dirty="0">
                <a:solidFill>
                  <a:srgbClr val="FFC000"/>
                </a:solidFill>
                <a:effectLst/>
                <a:latin typeface="inherit"/>
                <a:ea typeface="Times New Roman" panose="02020603050405020304" pitchFamily="18" charset="0"/>
              </a:rPr>
              <a:t>LA MEJOR PLATAFORMA ES CADA PROFESOR.</a:t>
            </a:r>
            <a:br>
              <a:rPr lang="es-CR" sz="4400" dirty="0">
                <a:solidFill>
                  <a:srgbClr val="FFC000"/>
                </a:solidFill>
                <a:effectLst/>
                <a:latin typeface="Times New Roman" panose="02020603050405020304" pitchFamily="18" charset="0"/>
                <a:ea typeface="Times New Roman" panose="02020603050405020304" pitchFamily="18" charset="0"/>
              </a:rPr>
            </a:br>
            <a:endParaRPr lang="es-CR" dirty="0">
              <a:solidFill>
                <a:srgbClr val="FFC000"/>
              </a:solidFill>
            </a:endParaRPr>
          </a:p>
        </p:txBody>
      </p:sp>
      <p:sp>
        <p:nvSpPr>
          <p:cNvPr id="3" name="Content Placeholder 2">
            <a:extLst>
              <a:ext uri="{FF2B5EF4-FFF2-40B4-BE49-F238E27FC236}">
                <a16:creationId xmlns:a16="http://schemas.microsoft.com/office/drawing/2014/main" id="{6797B8BF-5885-427B-9D32-55EA7AAC4C84}"/>
              </a:ext>
            </a:extLst>
          </p:cNvPr>
          <p:cNvSpPr>
            <a:spLocks noGrp="1"/>
          </p:cNvSpPr>
          <p:nvPr>
            <p:ph idx="1"/>
          </p:nvPr>
        </p:nvSpPr>
        <p:spPr>
          <a:xfrm>
            <a:off x="437322" y="1219200"/>
            <a:ext cx="10916478" cy="5273675"/>
          </a:xfrm>
        </p:spPr>
        <p:txBody>
          <a:bodyPr>
            <a:normAutofit fontScale="92500" lnSpcReduction="10000"/>
          </a:bodyPr>
          <a:lstStyle/>
          <a:p>
            <a:pPr marL="457200" algn="just">
              <a:spcBef>
                <a:spcPts val="450"/>
              </a:spcBef>
              <a:spcAft>
                <a:spcPts val="450"/>
              </a:spcAft>
            </a:pPr>
            <a:endParaRPr lang="es-CR" sz="18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1900" dirty="0">
                <a:solidFill>
                  <a:srgbClr val="1D2129"/>
                </a:solidFill>
                <a:effectLst/>
                <a:latin typeface="inherit"/>
                <a:ea typeface="Times New Roman" panose="02020603050405020304" pitchFamily="18" charset="0"/>
              </a:rPr>
              <a:t>Todos los profesores titulados fueron formados para educar. Son Profesionales de la Educación. Como tal saben enseñar y han aprendido a “reaprender”. En situaciones de emergencia , de contingencia, como profesionales que son, saben reaccionar y dar lo mejor de sí. </a:t>
            </a:r>
            <a:endParaRPr lang="es-CR" sz="19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1900" dirty="0">
                <a:solidFill>
                  <a:srgbClr val="1D2129"/>
                </a:solidFill>
                <a:effectLst/>
                <a:latin typeface="inherit"/>
                <a:ea typeface="Times New Roman" panose="02020603050405020304" pitchFamily="18" charset="0"/>
              </a:rPr>
              <a:t>Cada profesor conoce a sus alumnos, sabe dónde viven, tiene la forma de comunicarse con ellos . Cada profesor es en sí la mejor Plataforma de virtualización de la educación , al llegar a sus alumnos de cualquier forma; él se las ingenia, él usa cualquier medio disponible que funcione, él guía a sus estudiantes y motiva a sus padres para que ese estudiante avance, crezca, construya su conocimiento en esta época en que puede hacer núcleos educativos entre el estudiante, su familia, los aprendizajes. </a:t>
            </a:r>
            <a:endParaRPr lang="es-CR" sz="19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1900" dirty="0">
                <a:solidFill>
                  <a:srgbClr val="1D2129"/>
                </a:solidFill>
                <a:effectLst/>
                <a:latin typeface="inherit"/>
                <a:ea typeface="Times New Roman" panose="02020603050405020304" pitchFamily="18" charset="0"/>
              </a:rPr>
              <a:t>Hemos visto al profesor que hace su Chat con los padres, con los estudiantes y coordina el quehacer de la próxima semana. Ese profesor acude al libro de texto, genera ejercicios en hojas . Ese profesor lleva su llave maya a algún negocio que imprima o que haga fotocopias, para enviar el material de estudio a sus estudiantes o envía un archivo para que sea impreso en la casa cuando en ese hogar hay una impresora. </a:t>
            </a:r>
          </a:p>
          <a:p>
            <a:pPr algn="just">
              <a:spcBef>
                <a:spcPts val="450"/>
              </a:spcBef>
              <a:spcAft>
                <a:spcPts val="450"/>
              </a:spcAft>
            </a:pPr>
            <a:r>
              <a:rPr lang="es-CR" sz="1900" dirty="0">
                <a:solidFill>
                  <a:srgbClr val="1D2129"/>
                </a:solidFill>
                <a:effectLst/>
                <a:latin typeface="inherit"/>
                <a:ea typeface="Times New Roman" panose="02020603050405020304" pitchFamily="18" charset="0"/>
              </a:rPr>
              <a:t>Hay propuestas como las desarrolladas en "Educación del Futuro" que ha hecho </a:t>
            </a:r>
            <a:r>
              <a:rPr lang="es-CR" sz="1900" dirty="0" err="1">
                <a:solidFill>
                  <a:srgbClr val="1D2129"/>
                </a:solidFill>
                <a:effectLst/>
                <a:latin typeface="inherit"/>
                <a:ea typeface="Times New Roman" panose="02020603050405020304" pitchFamily="18" charset="0"/>
              </a:rPr>
              <a:t>L.Guadamuz</a:t>
            </a:r>
            <a:r>
              <a:rPr lang="es-CR" sz="1900" dirty="0">
                <a:solidFill>
                  <a:srgbClr val="1D2129"/>
                </a:solidFill>
                <a:effectLst/>
                <a:latin typeface="inherit"/>
                <a:ea typeface="Times New Roman" panose="02020603050405020304" pitchFamily="18" charset="0"/>
              </a:rPr>
              <a:t> que podrían terminar con esas diferencias público/privado; urbano/rural/diurno/nocturno , pero mientras, hagamos educación con lo que tenemos y con la mejor buena voluntad. </a:t>
            </a:r>
            <a:endParaRPr lang="es-CR" sz="19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1900" dirty="0">
                <a:solidFill>
                  <a:srgbClr val="1D2129"/>
                </a:solidFill>
                <a:effectLst/>
                <a:latin typeface="inherit"/>
                <a:ea typeface="Times New Roman" panose="02020603050405020304" pitchFamily="18" charset="0"/>
              </a:rPr>
              <a:t>Felicitaciones Maestros, iniciativa, creatividad, innovación, llegar al estudiante en forma individual, con cualquier medio disponible, ….qué gran avance. </a:t>
            </a:r>
            <a:endParaRPr lang="es-CR" sz="19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1900" dirty="0">
                <a:solidFill>
                  <a:srgbClr val="1D2129"/>
                </a:solidFill>
                <a:effectLst/>
                <a:latin typeface="inherit"/>
                <a:ea typeface="Times New Roman" panose="02020603050405020304" pitchFamily="18" charset="0"/>
              </a:rPr>
              <a:t> </a:t>
            </a:r>
            <a:endParaRPr lang="es-CR" sz="19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endParaRPr lang="es-CR" sz="1800" dirty="0">
              <a:effectLst/>
              <a:latin typeface="Times New Roman" panose="02020603050405020304" pitchFamily="18" charset="0"/>
              <a:ea typeface="Times New Roman" panose="02020603050405020304" pitchFamily="18" charset="0"/>
            </a:endParaRPr>
          </a:p>
          <a:p>
            <a:endParaRPr lang="es-CR" dirty="0"/>
          </a:p>
        </p:txBody>
      </p:sp>
    </p:spTree>
    <p:extLst>
      <p:ext uri="{BB962C8B-B14F-4D97-AF65-F5344CB8AC3E}">
        <p14:creationId xmlns:p14="http://schemas.microsoft.com/office/powerpoint/2010/main" val="41906544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AEEFC-E0EC-4B4E-9F32-9CC765BC8B7B}"/>
              </a:ext>
            </a:extLst>
          </p:cNvPr>
          <p:cNvSpPr>
            <a:spLocks noGrp="1"/>
          </p:cNvSpPr>
          <p:nvPr>
            <p:ph type="title"/>
          </p:nvPr>
        </p:nvSpPr>
        <p:spPr>
          <a:xfrm>
            <a:off x="838200" y="365126"/>
            <a:ext cx="10515600" cy="814318"/>
          </a:xfrm>
          <a:solidFill>
            <a:srgbClr val="002060"/>
          </a:solidFill>
        </p:spPr>
        <p:txBody>
          <a:bodyPr>
            <a:normAutofit fontScale="90000"/>
          </a:bodyPr>
          <a:lstStyle/>
          <a:p>
            <a:br>
              <a:rPr lang="es-CR" sz="4400" b="1" dirty="0">
                <a:solidFill>
                  <a:srgbClr val="FFC000"/>
                </a:solidFill>
                <a:effectLst/>
                <a:latin typeface="inherit"/>
                <a:ea typeface="Times New Roman" panose="02020603050405020304" pitchFamily="18" charset="0"/>
              </a:rPr>
            </a:br>
            <a:r>
              <a:rPr lang="es-CR" sz="4400" b="1" dirty="0">
                <a:solidFill>
                  <a:srgbClr val="FFC000"/>
                </a:solidFill>
                <a:effectLst/>
                <a:latin typeface="inherit"/>
                <a:ea typeface="Times New Roman" panose="02020603050405020304" pitchFamily="18" charset="0"/>
              </a:rPr>
              <a:t>LA MEJOR PLATAFORMA ES CADA PROFESOR.</a:t>
            </a:r>
            <a:br>
              <a:rPr lang="es-CR" sz="4400" dirty="0">
                <a:solidFill>
                  <a:srgbClr val="FFC000"/>
                </a:solidFill>
                <a:effectLst/>
                <a:latin typeface="Times New Roman" panose="02020603050405020304" pitchFamily="18" charset="0"/>
                <a:ea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7A658C95-A262-4F5D-9FA9-5014A5E985C3}"/>
              </a:ext>
            </a:extLst>
          </p:cNvPr>
          <p:cNvSpPr>
            <a:spLocks noGrp="1"/>
          </p:cNvSpPr>
          <p:nvPr>
            <p:ph idx="1"/>
          </p:nvPr>
        </p:nvSpPr>
        <p:spPr>
          <a:xfrm>
            <a:off x="838200" y="1311965"/>
            <a:ext cx="10515600" cy="4864998"/>
          </a:xfrm>
        </p:spPr>
        <p:txBody>
          <a:bodyPr>
            <a:normAutofit lnSpcReduction="10000"/>
          </a:bodyPr>
          <a:lstStyle/>
          <a:p>
            <a:pPr algn="just">
              <a:spcBef>
                <a:spcPts val="450"/>
              </a:spcBef>
              <a:spcAft>
                <a:spcPts val="450"/>
              </a:spcAft>
            </a:pPr>
            <a:r>
              <a:rPr lang="es-CR" sz="2000" dirty="0">
                <a:solidFill>
                  <a:srgbClr val="1D2129"/>
                </a:solidFill>
                <a:effectLst/>
                <a:latin typeface="inherit"/>
                <a:ea typeface="Times New Roman" panose="02020603050405020304" pitchFamily="18" charset="0"/>
              </a:rPr>
              <a:t>Ese profesor hace videos en forma didáctica y los envía a los estudiantes y sus familias. Ese profesor coordina con la radio local y envía mensajes y alguna que otra lección envía usando la radio ; ese profesor estudia la parrilla de la televisión y le recomienda a los estudiantes ver determinados programas de valor educativo, especialmente de programas tales como los que presentan </a:t>
            </a:r>
            <a:r>
              <a:rPr lang="es-CR" sz="2000" dirty="0" err="1">
                <a:solidFill>
                  <a:srgbClr val="1D2129"/>
                </a:solidFill>
                <a:effectLst/>
                <a:latin typeface="inherit"/>
                <a:ea typeface="Times New Roman" panose="02020603050405020304" pitchFamily="18" charset="0"/>
              </a:rPr>
              <a:t>Nat</a:t>
            </a:r>
            <a:r>
              <a:rPr lang="es-CR" sz="2000" dirty="0">
                <a:solidFill>
                  <a:srgbClr val="1D2129"/>
                </a:solidFill>
                <a:effectLst/>
                <a:latin typeface="inherit"/>
                <a:ea typeface="Times New Roman" panose="02020603050405020304" pitchFamily="18" charset="0"/>
              </a:rPr>
              <a:t> Geo, Disney TV, Discovery </a:t>
            </a:r>
            <a:r>
              <a:rPr lang="es-CR" sz="2000" dirty="0" err="1">
                <a:solidFill>
                  <a:srgbClr val="1D2129"/>
                </a:solidFill>
                <a:effectLst/>
                <a:latin typeface="inherit"/>
                <a:ea typeface="Times New Roman" panose="02020603050405020304" pitchFamily="18" charset="0"/>
              </a:rPr>
              <a:t>Kids</a:t>
            </a:r>
            <a:r>
              <a:rPr lang="es-CR" sz="2000" dirty="0">
                <a:solidFill>
                  <a:srgbClr val="1D2129"/>
                </a:solidFill>
                <a:effectLst/>
                <a:latin typeface="inherit"/>
                <a:ea typeface="Times New Roman" panose="02020603050405020304" pitchFamily="18" charset="0"/>
              </a:rPr>
              <a:t>, incluidos esos canales en las Cableras Regionales y Locales. </a:t>
            </a:r>
            <a:endParaRPr lang="es-CR" sz="20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000" dirty="0">
                <a:solidFill>
                  <a:srgbClr val="1D2129"/>
                </a:solidFill>
                <a:effectLst/>
                <a:latin typeface="inherit"/>
                <a:ea typeface="Times New Roman" panose="02020603050405020304" pitchFamily="18" charset="0"/>
              </a:rPr>
              <a:t>Si usted Maestro tiene estudiantes que tengan todo el equipo y facilidades de internet, acompáñelo para que ese estudiante avance, déjelo volar, no le ponga límites….</a:t>
            </a:r>
            <a:r>
              <a:rPr lang="es-CR" sz="2000" dirty="0" err="1">
                <a:solidFill>
                  <a:srgbClr val="1D2129"/>
                </a:solidFill>
                <a:effectLst/>
                <a:latin typeface="inherit"/>
                <a:ea typeface="Times New Roman" panose="02020603050405020304" pitchFamily="18" charset="0"/>
              </a:rPr>
              <a:t>dejélo</a:t>
            </a:r>
            <a:r>
              <a:rPr lang="es-CR" sz="2000" dirty="0">
                <a:solidFill>
                  <a:srgbClr val="1D2129"/>
                </a:solidFill>
                <a:effectLst/>
                <a:latin typeface="inherit"/>
                <a:ea typeface="Times New Roman" panose="02020603050405020304" pitchFamily="18" charset="0"/>
              </a:rPr>
              <a:t> ser según sus tipos de inteligencias, iniciativas, deseo de aprender.</a:t>
            </a:r>
            <a:endParaRPr lang="es-CR" sz="20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000" dirty="0">
                <a:solidFill>
                  <a:srgbClr val="1D2129"/>
                </a:solidFill>
                <a:effectLst/>
                <a:latin typeface="inherit"/>
                <a:ea typeface="Times New Roman" panose="02020603050405020304" pitchFamily="18" charset="0"/>
              </a:rPr>
              <a:t>Si su estudiante no tiene todas las herramientas necesarias adecuadas (equipo e internet) oriéntelo para que use herramientas alternativas, vía </a:t>
            </a:r>
            <a:r>
              <a:rPr lang="es-CR" sz="2000" dirty="0" err="1">
                <a:solidFill>
                  <a:srgbClr val="1D2129"/>
                </a:solidFill>
                <a:effectLst/>
                <a:latin typeface="inherit"/>
                <a:ea typeface="Times New Roman" panose="02020603050405020304" pitchFamily="18" charset="0"/>
              </a:rPr>
              <a:t>WhatsAPP</a:t>
            </a:r>
            <a:r>
              <a:rPr lang="es-CR" sz="2000" dirty="0">
                <a:solidFill>
                  <a:srgbClr val="1D2129"/>
                </a:solidFill>
                <a:effectLst/>
                <a:latin typeface="inherit"/>
                <a:ea typeface="Times New Roman" panose="02020603050405020304" pitchFamily="18" charset="0"/>
              </a:rPr>
              <a:t> y otros medios como radio y televisión locales en señal abierta.</a:t>
            </a:r>
            <a:endParaRPr lang="es-CR" sz="20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000" dirty="0">
                <a:solidFill>
                  <a:srgbClr val="1D2129"/>
                </a:solidFill>
                <a:effectLst/>
                <a:latin typeface="inherit"/>
                <a:ea typeface="Times New Roman" panose="02020603050405020304" pitchFamily="18" charset="0"/>
              </a:rPr>
              <a:t>Si su estudiante no tiene acceso a ninguna tecnología use las herramientas que siempre hubo durante cientos de años antes de la aparición de la internet y las computadoras….hágale llegar los materiales en caballo, en bote, a pie, directamente o por medio de cualquier vecino que viaje al pueblo. Que el estudiante avance hasta dónde pueda, hágale llegar libros, cuadernos de ejercicios. </a:t>
            </a:r>
            <a:endParaRPr lang="es-CR" sz="2000" dirty="0">
              <a:effectLst/>
              <a:latin typeface="Times New Roman" panose="02020603050405020304" pitchFamily="18" charset="0"/>
              <a:ea typeface="Times New Roman" panose="02020603050405020304" pitchFamily="18" charset="0"/>
            </a:endParaRPr>
          </a:p>
          <a:p>
            <a:endParaRPr lang="es-CR" dirty="0"/>
          </a:p>
        </p:txBody>
      </p:sp>
    </p:spTree>
    <p:extLst>
      <p:ext uri="{BB962C8B-B14F-4D97-AF65-F5344CB8AC3E}">
        <p14:creationId xmlns:p14="http://schemas.microsoft.com/office/powerpoint/2010/main" val="4097448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104" y="365128"/>
            <a:ext cx="9856636" cy="648333"/>
          </a:xfrm>
          <a:solidFill>
            <a:srgbClr val="002060"/>
          </a:solidFill>
        </p:spPr>
        <p:txBody>
          <a:bodyPr>
            <a:normAutofit/>
          </a:bodyPr>
          <a:lstStyle/>
          <a:p>
            <a:pPr algn="ctr"/>
            <a:r>
              <a:rPr lang="es-ES" sz="3600" b="1" dirty="0">
                <a:solidFill>
                  <a:schemeClr val="bg1"/>
                </a:solidFill>
              </a:rPr>
              <a:t>DURANTE MILENIOS NO HUBO EDUCACIÓN FORMAL</a:t>
            </a:r>
            <a:endParaRPr lang="es-CR" dirty="0">
              <a:solidFill>
                <a:schemeClr val="bg1"/>
              </a:solidFill>
            </a:endParaRPr>
          </a:p>
        </p:txBody>
      </p:sp>
      <p:sp>
        <p:nvSpPr>
          <p:cNvPr id="3" name="Content Placeholder 2"/>
          <p:cNvSpPr>
            <a:spLocks noGrp="1"/>
          </p:cNvSpPr>
          <p:nvPr>
            <p:ph idx="1"/>
          </p:nvPr>
        </p:nvSpPr>
        <p:spPr>
          <a:xfrm>
            <a:off x="636104" y="1295401"/>
            <a:ext cx="10840279" cy="5410199"/>
          </a:xfrm>
          <a:solidFill>
            <a:schemeClr val="bg2"/>
          </a:solidFill>
        </p:spPr>
        <p:txBody>
          <a:bodyPr>
            <a:noAutofit/>
          </a:bodyPr>
          <a:lstStyle/>
          <a:p>
            <a:pPr marL="144000" indent="-144000" algn="just">
              <a:lnSpc>
                <a:spcPct val="100000"/>
              </a:lnSpc>
              <a:spcBef>
                <a:spcPts val="0"/>
              </a:spcBef>
            </a:pPr>
            <a:r>
              <a:rPr lang="es-ES" sz="1800" b="1" dirty="0"/>
              <a:t>Durante milenios no existieron las instituciones de </a:t>
            </a:r>
            <a:r>
              <a:rPr lang="es-ES" sz="1800" b="1" dirty="0" err="1"/>
              <a:t>kindergarden</a:t>
            </a:r>
            <a:r>
              <a:rPr lang="es-ES" sz="1800" b="1" dirty="0"/>
              <a:t>, tampoco había escuelas de primaria y menos colegios de secundaria. Claro que siempre existió la educación natural, la informal, no así la educación institucionalizada, organizada por el Estado o por los ayuntamientos. </a:t>
            </a:r>
          </a:p>
          <a:p>
            <a:pPr marL="144000" indent="-144000" algn="just">
              <a:lnSpc>
                <a:spcPct val="100000"/>
              </a:lnSpc>
              <a:spcBef>
                <a:spcPts val="0"/>
              </a:spcBef>
            </a:pPr>
            <a:endParaRPr lang="es-ES" sz="1800" b="1" dirty="0"/>
          </a:p>
          <a:p>
            <a:pPr marL="144000" indent="-144000" algn="just">
              <a:lnSpc>
                <a:spcPct val="100000"/>
              </a:lnSpc>
              <a:spcBef>
                <a:spcPts val="0"/>
              </a:spcBef>
            </a:pPr>
            <a:r>
              <a:rPr lang="es-ES" sz="1800" b="1" dirty="0"/>
              <a:t>Desde el origen de la humanidad los padres enseñaron a su hijos a cazar, a defenderse, a ubicarse, a comunicarse y las comunidades enseñaban lo necesario para sobrevivir (organización, producción, energía, defensa). Las tradiciones y las religiones se transmitían vía oral, por imitación, de generación en generación.</a:t>
            </a:r>
          </a:p>
          <a:p>
            <a:pPr marL="144000" indent="-144000" algn="just">
              <a:lnSpc>
                <a:spcPct val="100000"/>
              </a:lnSpc>
              <a:spcBef>
                <a:spcPts val="0"/>
              </a:spcBef>
            </a:pPr>
            <a:endParaRPr lang="es-CR" sz="1800" b="1" dirty="0"/>
          </a:p>
          <a:p>
            <a:pPr marL="144000" indent="-144000" algn="just">
              <a:lnSpc>
                <a:spcPct val="100000"/>
              </a:lnSpc>
              <a:spcBef>
                <a:spcPts val="0"/>
              </a:spcBef>
            </a:pPr>
            <a:r>
              <a:rPr lang="es-ES" sz="1800" b="1" dirty="0"/>
              <a:t>Hubo algunos esfuerzos no sistemáticos, bastante excepcionales y que no se repetían, como la </a:t>
            </a:r>
            <a:r>
              <a:rPr lang="es-ES" sz="1800" b="1" dirty="0" err="1"/>
              <a:t>Akademia</a:t>
            </a:r>
            <a:r>
              <a:rPr lang="es-ES" sz="1800" b="1" dirty="0"/>
              <a:t> de Platón, en Atenas, que se podría considerar el primer instituto superior de Europa.</a:t>
            </a:r>
          </a:p>
          <a:p>
            <a:pPr marL="144000" indent="-144000" algn="just">
              <a:lnSpc>
                <a:spcPct val="100000"/>
              </a:lnSpc>
              <a:spcBef>
                <a:spcPts val="0"/>
              </a:spcBef>
            </a:pPr>
            <a:endParaRPr lang="es-ES" sz="1800" b="1" dirty="0"/>
          </a:p>
          <a:p>
            <a:pPr marL="144000" indent="-144000" algn="just">
              <a:lnSpc>
                <a:spcPct val="100000"/>
              </a:lnSpc>
              <a:spcBef>
                <a:spcPts val="0"/>
              </a:spcBef>
            </a:pPr>
            <a:r>
              <a:rPr lang="es-ES" sz="1800" b="1" dirty="0"/>
              <a:t>Alejandría siguió la enseñanza de Atenas y entre los años 300 a 350 AC se convirtió en el centro cultural más importante donde se encontraban filósofos y matemáticos como Euclides, por lo que fue natural la construcción de la Gran Biblioteca de Alejandría. </a:t>
            </a:r>
          </a:p>
          <a:p>
            <a:pPr marL="144000" indent="-144000" algn="just">
              <a:lnSpc>
                <a:spcPct val="100000"/>
              </a:lnSpc>
              <a:spcBef>
                <a:spcPts val="0"/>
              </a:spcBef>
            </a:pPr>
            <a:endParaRPr lang="es-ES" sz="1800" b="1" dirty="0"/>
          </a:p>
          <a:p>
            <a:pPr marL="144000" indent="-144000" algn="just">
              <a:lnSpc>
                <a:spcPct val="100000"/>
              </a:lnSpc>
              <a:spcBef>
                <a:spcPts val="0"/>
              </a:spcBef>
            </a:pPr>
            <a:r>
              <a:rPr lang="es-ES" sz="1800" b="1" dirty="0"/>
              <a:t>En Asia Confucio reunió discípulos y desarrolló sus Analectas, de cierta forma esfuerzos de educación informal relacionados con las conversaciones con sus discípulos, relacionados con los valores basados en la benevolencia, la lealtad, el respeto y la reciprocidad. </a:t>
            </a:r>
            <a:endParaRPr lang="es-CR" sz="1800" b="1" dirty="0"/>
          </a:p>
        </p:txBody>
      </p:sp>
    </p:spTree>
    <p:extLst>
      <p:ext uri="{BB962C8B-B14F-4D97-AF65-F5344CB8AC3E}">
        <p14:creationId xmlns:p14="http://schemas.microsoft.com/office/powerpoint/2010/main" val="1751324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rgbClr val="99CCFF"/>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rgbClr val="99CCFF"/>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6" end="6"/>
                                            </p:txEl>
                                          </p:spTgt>
                                        </p:tgtEl>
                                        <p:attrNameLst>
                                          <p:attrName>ppt_c</p:attrName>
                                        </p:attrNameLst>
                                      </p:cBhvr>
                                      <p:to>
                                        <a:srgbClr val="99CCFF"/>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9A394-6C16-4364-A6FE-85E68B852CAB}"/>
              </a:ext>
            </a:extLst>
          </p:cNvPr>
          <p:cNvSpPr>
            <a:spLocks noGrp="1"/>
          </p:cNvSpPr>
          <p:nvPr>
            <p:ph type="title"/>
          </p:nvPr>
        </p:nvSpPr>
        <p:spPr>
          <a:xfrm>
            <a:off x="838200" y="365125"/>
            <a:ext cx="10515600" cy="575779"/>
          </a:xfrm>
          <a:solidFill>
            <a:srgbClr val="002060"/>
          </a:solidFill>
        </p:spPr>
        <p:txBody>
          <a:bodyPr>
            <a:normAutofit fontScale="90000"/>
          </a:bodyPr>
          <a:lstStyle/>
          <a:p>
            <a:br>
              <a:rPr lang="es-CR" sz="4400" b="1" dirty="0">
                <a:solidFill>
                  <a:srgbClr val="FFC000"/>
                </a:solidFill>
                <a:effectLst/>
                <a:latin typeface="inherit"/>
                <a:ea typeface="Times New Roman" panose="02020603050405020304" pitchFamily="18" charset="0"/>
              </a:rPr>
            </a:br>
            <a:r>
              <a:rPr lang="es-CR" sz="4400" b="1" dirty="0">
                <a:solidFill>
                  <a:srgbClr val="FFC000"/>
                </a:solidFill>
                <a:effectLst/>
                <a:latin typeface="inherit"/>
                <a:ea typeface="Times New Roman" panose="02020603050405020304" pitchFamily="18" charset="0"/>
              </a:rPr>
              <a:t>LA MEJOR PLATAFORMA ES CADA PROFESOR.</a:t>
            </a:r>
            <a:br>
              <a:rPr lang="es-CR" sz="4400" dirty="0">
                <a:solidFill>
                  <a:srgbClr val="FFC000"/>
                </a:solidFill>
                <a:effectLst/>
                <a:latin typeface="Times New Roman" panose="02020603050405020304" pitchFamily="18" charset="0"/>
                <a:ea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E6D08FA8-7B20-4637-8C51-DF3E7BC532F0}"/>
              </a:ext>
            </a:extLst>
          </p:cNvPr>
          <p:cNvSpPr>
            <a:spLocks noGrp="1"/>
          </p:cNvSpPr>
          <p:nvPr>
            <p:ph idx="1"/>
          </p:nvPr>
        </p:nvSpPr>
        <p:spPr>
          <a:xfrm>
            <a:off x="838200" y="1179443"/>
            <a:ext cx="10515600" cy="5313432"/>
          </a:xfrm>
        </p:spPr>
        <p:txBody>
          <a:bodyPr>
            <a:normAutofit/>
          </a:bodyPr>
          <a:lstStyle/>
          <a:p>
            <a:pPr marL="0" lvl="0" indent="0" algn="just">
              <a:spcBef>
                <a:spcPts val="450"/>
              </a:spcBef>
              <a:spcAft>
                <a:spcPts val="450"/>
              </a:spcAft>
              <a:buSzPts val="1100"/>
              <a:buNone/>
            </a:pPr>
            <a:r>
              <a:rPr lang="es-CR" sz="2000" b="1" dirty="0">
                <a:solidFill>
                  <a:srgbClr val="1D2129"/>
                </a:solidFill>
                <a:effectLst/>
                <a:latin typeface="inherit"/>
                <a:ea typeface="Times New Roman" panose="02020603050405020304" pitchFamily="18" charset="0"/>
              </a:rPr>
              <a:t>LO BUENO , PADRES AYUDANDO Y ENSEÑANDO A SUS HIJOS.</a:t>
            </a:r>
            <a:endParaRPr lang="es-CR" sz="20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000" dirty="0">
                <a:solidFill>
                  <a:srgbClr val="1D2129"/>
                </a:solidFill>
                <a:effectLst/>
                <a:latin typeface="inherit"/>
                <a:ea typeface="Times New Roman" panose="02020603050405020304" pitchFamily="18" charset="0"/>
              </a:rPr>
              <a:t>Desde que la especie humana aparece, los padres han enseñado a los hijos. Así sucede desde que los estimulamos a gatear, a decir las primeras palabras, a ponerse de pie, a comer, a conocer a su familia, a cuidarse, a jugar, a compartir, a aprender hábitos, costumbres, valores, lo bueno, lo malo, lo permitido o lo prohibido; estimulamos el reír, consolamos el llorar, motivamos a preguntar, y luego los hemos acompañado en esos primeros pasos del saber, del saber informal, del saber no formal y luego del saber escolarizado. </a:t>
            </a:r>
            <a:endParaRPr lang="es-CR" sz="20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000" dirty="0">
                <a:solidFill>
                  <a:srgbClr val="1D2129"/>
                </a:solidFill>
                <a:effectLst/>
                <a:latin typeface="inherit"/>
                <a:ea typeface="Times New Roman" panose="02020603050405020304" pitchFamily="18" charset="0"/>
              </a:rPr>
              <a:t>Históricamente los Padres iban a la escuela a acompañar a sus hijos, la mayoría asistía a reuniones para la entrega de notas, se preocupaba en agradecer al educador el enseñar a sus hijos, el cuidarlos, el guiarlos; era frecuente ver al niño llevándole a la maestra una fruta enviada por los padres, o recibir una invitación a visitar la casa y tomar un café. </a:t>
            </a:r>
            <a:endParaRPr lang="es-CR" sz="20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000" dirty="0">
                <a:solidFill>
                  <a:srgbClr val="1D2129"/>
                </a:solidFill>
                <a:effectLst/>
                <a:latin typeface="inherit"/>
                <a:ea typeface="Times New Roman" panose="02020603050405020304" pitchFamily="18" charset="0"/>
              </a:rPr>
              <a:t>En los últimos veinte años eso se perdió; vino el distanciamiento, el alejamiento de los Padres , hasta el día de entrega de notas no asistían una gran cantidad de padres ; vinieron las quejas de los padres, el no respeto a la autoridad del Maestro, la amenaza constante porque no le hicieron una curva en la nota, o porque no le hicieron una adecuación curricular, o simplemente porque el educador trató de imponer disciplina en su grupo. </a:t>
            </a:r>
            <a:endParaRPr lang="es-CR" sz="2000" dirty="0">
              <a:effectLst/>
              <a:latin typeface="Times New Roman" panose="02020603050405020304" pitchFamily="18" charset="0"/>
              <a:ea typeface="Times New Roman" panose="02020603050405020304" pitchFamily="18" charset="0"/>
            </a:endParaRPr>
          </a:p>
          <a:p>
            <a:endParaRPr lang="es-CR" dirty="0"/>
          </a:p>
        </p:txBody>
      </p:sp>
    </p:spTree>
    <p:extLst>
      <p:ext uri="{BB962C8B-B14F-4D97-AF65-F5344CB8AC3E}">
        <p14:creationId xmlns:p14="http://schemas.microsoft.com/office/powerpoint/2010/main" val="18574594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00AC7-669D-45D8-B2C1-B18A28542968}"/>
              </a:ext>
            </a:extLst>
          </p:cNvPr>
          <p:cNvSpPr>
            <a:spLocks noGrp="1"/>
          </p:cNvSpPr>
          <p:nvPr>
            <p:ph type="title"/>
          </p:nvPr>
        </p:nvSpPr>
        <p:spPr>
          <a:xfrm>
            <a:off x="838200" y="365125"/>
            <a:ext cx="10515600" cy="695049"/>
          </a:xfrm>
          <a:solidFill>
            <a:srgbClr val="002060"/>
          </a:solidFill>
        </p:spPr>
        <p:txBody>
          <a:bodyPr>
            <a:normAutofit fontScale="90000"/>
          </a:bodyPr>
          <a:lstStyle/>
          <a:p>
            <a:br>
              <a:rPr lang="es-CR" sz="4400" b="1" dirty="0">
                <a:solidFill>
                  <a:srgbClr val="FFC000"/>
                </a:solidFill>
                <a:effectLst/>
                <a:latin typeface="inherit"/>
                <a:ea typeface="Times New Roman" panose="02020603050405020304" pitchFamily="18" charset="0"/>
              </a:rPr>
            </a:br>
            <a:r>
              <a:rPr lang="es-CR" sz="4400" b="1" dirty="0">
                <a:solidFill>
                  <a:srgbClr val="FFC000"/>
                </a:solidFill>
                <a:effectLst/>
                <a:latin typeface="inherit"/>
                <a:ea typeface="Times New Roman" panose="02020603050405020304" pitchFamily="18" charset="0"/>
              </a:rPr>
              <a:t>LA MEJOR PLATAFORMA ES CADA PROFESOR.</a:t>
            </a:r>
            <a:br>
              <a:rPr lang="es-CR" sz="4400" dirty="0">
                <a:solidFill>
                  <a:srgbClr val="FFC000"/>
                </a:solidFill>
                <a:effectLst/>
                <a:latin typeface="Times New Roman" panose="02020603050405020304" pitchFamily="18" charset="0"/>
                <a:ea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B5921988-2147-4C0D-9AEA-05B9E373DAD3}"/>
              </a:ext>
            </a:extLst>
          </p:cNvPr>
          <p:cNvSpPr>
            <a:spLocks noGrp="1"/>
          </p:cNvSpPr>
          <p:nvPr>
            <p:ph idx="1"/>
          </p:nvPr>
        </p:nvSpPr>
        <p:spPr>
          <a:xfrm>
            <a:off x="838200" y="1192696"/>
            <a:ext cx="10515600" cy="4984267"/>
          </a:xfrm>
        </p:spPr>
        <p:txBody>
          <a:bodyPr>
            <a:normAutofit fontScale="92500" lnSpcReduction="10000"/>
          </a:bodyPr>
          <a:lstStyle/>
          <a:p>
            <a:pPr algn="just">
              <a:spcBef>
                <a:spcPts val="450"/>
              </a:spcBef>
              <a:spcAft>
                <a:spcPts val="450"/>
              </a:spcAft>
            </a:pPr>
            <a:r>
              <a:rPr lang="es-CR" sz="2400" dirty="0">
                <a:solidFill>
                  <a:srgbClr val="1D2129"/>
                </a:solidFill>
                <a:effectLst/>
                <a:latin typeface="inherit"/>
                <a:ea typeface="Times New Roman" panose="02020603050405020304" pitchFamily="18" charset="0"/>
              </a:rPr>
              <a:t>Fue frecuente la diferencia entre el Hogar y el educador, agravado por la insistencia de medios de comunicación, personas y grupos, interesados en denigrar al trabajador público, en tratar a los educadores como vagabundos, huelguistas, irresponsables y tantas mentiras que fueron debilitando esa participación del padre de familia en la educación formal de sus hijos. </a:t>
            </a:r>
            <a:endParaRPr lang="es-CR" sz="24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400" dirty="0">
                <a:solidFill>
                  <a:srgbClr val="1D2129"/>
                </a:solidFill>
                <a:effectLst/>
                <a:latin typeface="inherit"/>
                <a:ea typeface="Times New Roman" panose="02020603050405020304" pitchFamily="18" charset="0"/>
              </a:rPr>
              <a:t>Esta Pandemia tiene cosas malas, pero tiene muchas positivas, una de ellas -he podido observar – es cómo los Padres están participando en la educación de sus hijos en las casas y para ello han aumentado -aunque sea por WhatsApp- el contacto con los maestros de sus hijos. Hemos visto esa preocupación intensa, ayudándoles con herramientas, ayudándoles buscando en internet, leyéndoles cuentos, repasando con los hijos menores las tablas o las operaciones básicas, algunos haciendo experimentos con sus hijos, otros ayudándoles a observar la naturaleza y de ella sacar aprendizajes, o intercambiando con otros padres de compañeros de sus hijos. </a:t>
            </a:r>
            <a:endParaRPr lang="es-CR" sz="24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400" dirty="0">
                <a:solidFill>
                  <a:srgbClr val="1D2129"/>
                </a:solidFill>
                <a:effectLst/>
                <a:latin typeface="inherit"/>
                <a:ea typeface="Times New Roman" panose="02020603050405020304" pitchFamily="18" charset="0"/>
              </a:rPr>
              <a:t>Ojalá borremos 20 años de alejamiento, de reclamos mutuos, de no valoración , de no respeto al educador y volvamos a construir juntos la educación de nuestros hijos (y nietos y sobrinos). </a:t>
            </a:r>
            <a:endParaRPr lang="es-CR" sz="2400" dirty="0">
              <a:effectLst/>
              <a:latin typeface="Times New Roman" panose="02020603050405020304" pitchFamily="18" charset="0"/>
              <a:ea typeface="Times New Roman" panose="02020603050405020304" pitchFamily="18" charset="0"/>
            </a:endParaRPr>
          </a:p>
          <a:p>
            <a:endParaRPr lang="es-CR" dirty="0"/>
          </a:p>
        </p:txBody>
      </p:sp>
    </p:spTree>
    <p:extLst>
      <p:ext uri="{BB962C8B-B14F-4D97-AF65-F5344CB8AC3E}">
        <p14:creationId xmlns:p14="http://schemas.microsoft.com/office/powerpoint/2010/main" val="33455975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0B541-A9BA-43F3-9840-FA7DA0E948A8}"/>
              </a:ext>
            </a:extLst>
          </p:cNvPr>
          <p:cNvSpPr>
            <a:spLocks noGrp="1"/>
          </p:cNvSpPr>
          <p:nvPr>
            <p:ph type="title"/>
          </p:nvPr>
        </p:nvSpPr>
        <p:spPr>
          <a:xfrm>
            <a:off x="838200" y="365125"/>
            <a:ext cx="10515600" cy="695049"/>
          </a:xfrm>
          <a:solidFill>
            <a:srgbClr val="002060"/>
          </a:solidFill>
        </p:spPr>
        <p:txBody>
          <a:bodyPr>
            <a:normAutofit fontScale="90000"/>
          </a:bodyPr>
          <a:lstStyle/>
          <a:p>
            <a:br>
              <a:rPr lang="es-CR" sz="4400" b="1" dirty="0">
                <a:solidFill>
                  <a:srgbClr val="FFC000"/>
                </a:solidFill>
                <a:effectLst/>
                <a:latin typeface="inherit"/>
                <a:ea typeface="Times New Roman" panose="02020603050405020304" pitchFamily="18" charset="0"/>
              </a:rPr>
            </a:br>
            <a:r>
              <a:rPr lang="es-CR" sz="4400" b="1" dirty="0">
                <a:solidFill>
                  <a:srgbClr val="FFC000"/>
                </a:solidFill>
                <a:effectLst/>
                <a:latin typeface="inherit"/>
                <a:ea typeface="Times New Roman" panose="02020603050405020304" pitchFamily="18" charset="0"/>
              </a:rPr>
              <a:t>LA MEJOR PLATAFORMA ES CADA PROFESOR.</a:t>
            </a:r>
            <a:br>
              <a:rPr lang="es-CR" sz="4400" dirty="0">
                <a:solidFill>
                  <a:srgbClr val="FFC000"/>
                </a:solidFill>
                <a:effectLst/>
                <a:latin typeface="Times New Roman" panose="02020603050405020304" pitchFamily="18" charset="0"/>
                <a:ea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2353F0C0-3A2B-4690-9382-D41E474D17FA}"/>
              </a:ext>
            </a:extLst>
          </p:cNvPr>
          <p:cNvSpPr>
            <a:spLocks noGrp="1"/>
          </p:cNvSpPr>
          <p:nvPr>
            <p:ph idx="1"/>
          </p:nvPr>
        </p:nvSpPr>
        <p:spPr>
          <a:xfrm>
            <a:off x="675861" y="1192696"/>
            <a:ext cx="10677939" cy="4984267"/>
          </a:xfrm>
        </p:spPr>
        <p:txBody>
          <a:bodyPr>
            <a:normAutofit fontScale="55000" lnSpcReduction="20000"/>
          </a:bodyPr>
          <a:lstStyle/>
          <a:p>
            <a:pPr marL="0" lvl="0" indent="0" algn="just">
              <a:spcBef>
                <a:spcPts val="450"/>
              </a:spcBef>
              <a:spcAft>
                <a:spcPts val="450"/>
              </a:spcAft>
              <a:buSzPts val="1100"/>
              <a:buNone/>
            </a:pPr>
            <a:r>
              <a:rPr lang="es-CR" sz="4500" b="1" dirty="0">
                <a:solidFill>
                  <a:srgbClr val="002060"/>
                </a:solidFill>
                <a:effectLst/>
                <a:latin typeface="inherit"/>
                <a:ea typeface="Times New Roman" panose="02020603050405020304" pitchFamily="18" charset="0"/>
              </a:rPr>
              <a:t>EDU-WHATSAPP, EL AMIGO DE TODOS. </a:t>
            </a:r>
            <a:endParaRPr lang="es-CR" sz="4500" b="1" dirty="0">
              <a:solidFill>
                <a:srgbClr val="002060"/>
              </a:solidFill>
              <a:latin typeface="Times New Roman" panose="02020603050405020304" pitchFamily="18" charset="0"/>
              <a:ea typeface="Times New Roman" panose="02020603050405020304" pitchFamily="18" charset="0"/>
            </a:endParaRPr>
          </a:p>
          <a:p>
            <a:pPr marL="0" lvl="0" indent="0" algn="just">
              <a:spcBef>
                <a:spcPts val="450"/>
              </a:spcBef>
              <a:spcAft>
                <a:spcPts val="450"/>
              </a:spcAft>
              <a:buSzPts val="1100"/>
              <a:buNone/>
            </a:pPr>
            <a:r>
              <a:rPr lang="es-CR" sz="3800" dirty="0">
                <a:solidFill>
                  <a:srgbClr val="1D2129"/>
                </a:solidFill>
                <a:effectLst/>
                <a:latin typeface="inherit"/>
                <a:ea typeface="Times New Roman" panose="02020603050405020304" pitchFamily="18" charset="0"/>
              </a:rPr>
              <a:t>Todos sabemos que podemos contar en todo momento con el “GUASAP” como lo llama el pueblo y que nos hemos acostumbrado a “GUASAPEAR. Esta herramienta popular la usan las empleadas , los trabajadores que limpian las aceras, los vendedores ambulantes, los médicos, profesores, jueces, diputados , empresarios, académicos, artistas, todos. </a:t>
            </a:r>
          </a:p>
          <a:p>
            <a:pPr marL="0" lvl="0" indent="0" algn="just">
              <a:spcBef>
                <a:spcPts val="450"/>
              </a:spcBef>
              <a:spcAft>
                <a:spcPts val="450"/>
              </a:spcAft>
              <a:buSzPts val="1100"/>
              <a:buNone/>
            </a:pPr>
            <a:endParaRPr lang="es-CR" sz="31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3800" dirty="0">
                <a:solidFill>
                  <a:srgbClr val="1D2129"/>
                </a:solidFill>
                <a:effectLst/>
                <a:latin typeface="inherit"/>
                <a:ea typeface="Times New Roman" panose="02020603050405020304" pitchFamily="18" charset="0"/>
              </a:rPr>
              <a:t>Esta herramienta pertenece a FACEBOOK y tiene unos dos mil quinientos millones de personas usuarias en todo el mundo. Esta herramienta que todos usamos tiene un valor de cerca de 20,000 millones de dólares y para nosotros es gratuita; esa herramienta fue reforzada para que su plataforma no se caiga, construida para que sea interactiva, instantánea, desarrollada para permitir simultáneamente el texto, la voz, las </a:t>
            </a:r>
            <a:r>
              <a:rPr lang="es-CR" sz="3800" dirty="0" err="1">
                <a:solidFill>
                  <a:srgbClr val="1D2129"/>
                </a:solidFill>
                <a:effectLst/>
                <a:latin typeface="inherit"/>
                <a:ea typeface="Times New Roman" panose="02020603050405020304" pitchFamily="18" charset="0"/>
              </a:rPr>
              <a:t>multi-medias</a:t>
            </a:r>
            <a:r>
              <a:rPr lang="es-CR" sz="3800" dirty="0">
                <a:solidFill>
                  <a:srgbClr val="1D2129"/>
                </a:solidFill>
                <a:effectLst/>
                <a:latin typeface="inherit"/>
                <a:ea typeface="Times New Roman" panose="02020603050405020304" pitchFamily="18" charset="0"/>
              </a:rPr>
              <a:t>, las video llamadas, entre otras. </a:t>
            </a:r>
          </a:p>
          <a:p>
            <a:pPr marL="0" indent="0" algn="just">
              <a:spcBef>
                <a:spcPts val="450"/>
              </a:spcBef>
              <a:spcAft>
                <a:spcPts val="450"/>
              </a:spcAft>
              <a:buNone/>
            </a:pPr>
            <a:endParaRPr lang="es-CR" sz="31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3600" dirty="0">
                <a:solidFill>
                  <a:srgbClr val="1D2129"/>
                </a:solidFill>
                <a:effectLst/>
                <a:latin typeface="inherit"/>
                <a:ea typeface="Times New Roman" panose="02020603050405020304" pitchFamily="18" charset="0"/>
              </a:rPr>
              <a:t>Esta herramienta, en la época del Corona Virus, se ha vuelto en la mejor plataforma de apoyo al maestro, al estudiante y al padre de familia. </a:t>
            </a:r>
            <a:endParaRPr lang="es-CR" sz="3600" dirty="0">
              <a:effectLst/>
              <a:latin typeface="Times New Roman" panose="02020603050405020304" pitchFamily="18" charset="0"/>
              <a:ea typeface="Times New Roman" panose="02020603050405020304" pitchFamily="18" charset="0"/>
            </a:endParaRPr>
          </a:p>
          <a:p>
            <a:pPr marL="0" indent="0">
              <a:buNone/>
            </a:pPr>
            <a:br>
              <a:rPr lang="es-CR" sz="3600" dirty="0">
                <a:solidFill>
                  <a:srgbClr val="1D2129"/>
                </a:solidFill>
                <a:effectLst/>
                <a:latin typeface="inherit"/>
                <a:ea typeface="Calibri" panose="020F0502020204030204" pitchFamily="34" charset="0"/>
                <a:cs typeface="Times New Roman" panose="02020603050405020304" pitchFamily="18" charset="0"/>
              </a:rPr>
            </a:br>
            <a:endParaRPr lang="es-CR" sz="5800" dirty="0"/>
          </a:p>
        </p:txBody>
      </p:sp>
    </p:spTree>
    <p:extLst>
      <p:ext uri="{BB962C8B-B14F-4D97-AF65-F5344CB8AC3E}">
        <p14:creationId xmlns:p14="http://schemas.microsoft.com/office/powerpoint/2010/main" val="38748772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8FC5B-F657-4E65-9AF3-753D882856FC}"/>
              </a:ext>
            </a:extLst>
          </p:cNvPr>
          <p:cNvSpPr>
            <a:spLocks noGrp="1"/>
          </p:cNvSpPr>
          <p:nvPr>
            <p:ph type="title"/>
          </p:nvPr>
        </p:nvSpPr>
        <p:spPr>
          <a:xfrm>
            <a:off x="838200" y="365126"/>
            <a:ext cx="10515600" cy="933588"/>
          </a:xfrm>
          <a:solidFill>
            <a:srgbClr val="002060"/>
          </a:solidFill>
        </p:spPr>
        <p:txBody>
          <a:bodyPr>
            <a:normAutofit fontScale="90000"/>
          </a:bodyPr>
          <a:lstStyle/>
          <a:p>
            <a:br>
              <a:rPr lang="es-CR" sz="4400" b="1" dirty="0">
                <a:solidFill>
                  <a:srgbClr val="FFC000"/>
                </a:solidFill>
                <a:effectLst/>
                <a:latin typeface="inherit"/>
                <a:ea typeface="Times New Roman" panose="02020603050405020304" pitchFamily="18" charset="0"/>
              </a:rPr>
            </a:br>
            <a:r>
              <a:rPr lang="es-CR" sz="4400" b="1" dirty="0">
                <a:solidFill>
                  <a:srgbClr val="FFC000"/>
                </a:solidFill>
                <a:effectLst/>
                <a:latin typeface="inherit"/>
                <a:ea typeface="Times New Roman" panose="02020603050405020304" pitchFamily="18" charset="0"/>
              </a:rPr>
              <a:t>LA MEJOR PLATAFORMA ES CADA PROFESOR.</a:t>
            </a:r>
            <a:br>
              <a:rPr lang="es-CR" sz="4400" dirty="0">
                <a:solidFill>
                  <a:srgbClr val="FFC000"/>
                </a:solidFill>
                <a:effectLst/>
                <a:latin typeface="Times New Roman" panose="02020603050405020304" pitchFamily="18" charset="0"/>
                <a:ea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33C9D3BE-8482-4DAD-9F18-BFA3C449BFC2}"/>
              </a:ext>
            </a:extLst>
          </p:cNvPr>
          <p:cNvSpPr>
            <a:spLocks noGrp="1"/>
          </p:cNvSpPr>
          <p:nvPr>
            <p:ph idx="1"/>
          </p:nvPr>
        </p:nvSpPr>
        <p:spPr/>
        <p:txBody>
          <a:bodyPr>
            <a:normAutofit fontScale="92500" lnSpcReduction="20000"/>
          </a:bodyPr>
          <a:lstStyle/>
          <a:p>
            <a:pPr marL="0" indent="0" algn="just">
              <a:spcBef>
                <a:spcPts val="450"/>
              </a:spcBef>
              <a:spcAft>
                <a:spcPts val="450"/>
              </a:spcAft>
              <a:buNone/>
            </a:pPr>
            <a:r>
              <a:rPr lang="es-CR" sz="2600" b="1" dirty="0">
                <a:solidFill>
                  <a:srgbClr val="1D2129"/>
                </a:solidFill>
                <a:effectLst/>
                <a:latin typeface="inherit"/>
                <a:ea typeface="Times New Roman" panose="02020603050405020304" pitchFamily="18" charset="0"/>
              </a:rPr>
              <a:t>LO BUENO , UN CURRICULUM MÁS ABIERTO.</a:t>
            </a:r>
            <a:endParaRPr lang="es-CR" sz="26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600" dirty="0">
                <a:solidFill>
                  <a:srgbClr val="1D2129"/>
                </a:solidFill>
                <a:effectLst/>
                <a:latin typeface="inherit"/>
                <a:ea typeface="Times New Roman" panose="02020603050405020304" pitchFamily="18" charset="0"/>
              </a:rPr>
              <a:t>Esta época del Corona Virus nos ha enseñado que el currículo en su forma histórica es inapropiado; lo bueno es que hemos visto que es posible enseñar sin un currículo rígido, hemos aprendido a incorporar la vida diaria, las experiencia cotidianas en enseñanzas, hemos aprendido a vivir sin exámenes, aunque usemos la </a:t>
            </a:r>
            <a:r>
              <a:rPr lang="es-CR" sz="2600" dirty="0" err="1">
                <a:solidFill>
                  <a:srgbClr val="1D2129"/>
                </a:solidFill>
                <a:effectLst/>
                <a:latin typeface="inherit"/>
                <a:ea typeface="Times New Roman" panose="02020603050405020304" pitchFamily="18" charset="0"/>
              </a:rPr>
              <a:t>auto-evaluación</a:t>
            </a:r>
            <a:r>
              <a:rPr lang="es-CR" sz="2600" dirty="0">
                <a:solidFill>
                  <a:srgbClr val="1D2129"/>
                </a:solidFill>
                <a:effectLst/>
                <a:latin typeface="inherit"/>
                <a:ea typeface="Times New Roman" panose="02020603050405020304" pitchFamily="18" charset="0"/>
              </a:rPr>
              <a:t> de los </a:t>
            </a:r>
            <a:r>
              <a:rPr lang="es-CR" sz="2600" dirty="0" err="1">
                <a:solidFill>
                  <a:srgbClr val="1D2129"/>
                </a:solidFill>
                <a:effectLst/>
                <a:latin typeface="inherit"/>
                <a:ea typeface="Times New Roman" panose="02020603050405020304" pitchFamily="18" charset="0"/>
              </a:rPr>
              <a:t>auto-aprendizajes</a:t>
            </a:r>
            <a:r>
              <a:rPr lang="es-CR" sz="2600" dirty="0">
                <a:solidFill>
                  <a:srgbClr val="1D2129"/>
                </a:solidFill>
                <a:effectLst/>
                <a:latin typeface="inherit"/>
                <a:ea typeface="Times New Roman" panose="02020603050405020304" pitchFamily="18" charset="0"/>
              </a:rPr>
              <a:t>. </a:t>
            </a:r>
            <a:endParaRPr lang="es-CR" sz="26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600" dirty="0">
                <a:solidFill>
                  <a:srgbClr val="1D2129"/>
                </a:solidFill>
                <a:effectLst/>
                <a:latin typeface="inherit"/>
                <a:ea typeface="Times New Roman" panose="02020603050405020304" pitchFamily="18" charset="0"/>
              </a:rPr>
              <a:t>Hemos aprendido a no depender de un medio, de un método, de un material, de una plataforma; el aprendizaje se realiza usando aquella premisa (de la cual hace muchos años escribí un libro de uso en muchos países ) de que “Todo espacio, es un espacio educativo”; no sólo el centro educativo y el aula es el que se puede usar para enseñar. En esta emergencia el lugar de estudio y de aprendizaje ha sido la cama, la mesa del comedor, la sala, el patio, el árbol de la casa, la cocina… cualquier lugar de la casa. </a:t>
            </a:r>
            <a:endParaRPr lang="es-CR" sz="2600" dirty="0">
              <a:effectLst/>
              <a:latin typeface="Times New Roman" panose="02020603050405020304" pitchFamily="18" charset="0"/>
              <a:ea typeface="Times New Roman" panose="02020603050405020304" pitchFamily="18" charset="0"/>
            </a:endParaRPr>
          </a:p>
          <a:p>
            <a:pPr algn="just">
              <a:spcBef>
                <a:spcPts val="450"/>
              </a:spcBef>
              <a:spcAft>
                <a:spcPts val="450"/>
              </a:spcAft>
            </a:pPr>
            <a:r>
              <a:rPr lang="es-CR" sz="2600" dirty="0">
                <a:solidFill>
                  <a:srgbClr val="1D2129"/>
                </a:solidFill>
                <a:effectLst/>
                <a:latin typeface="inherit"/>
                <a:ea typeface="Times New Roman" panose="02020603050405020304" pitchFamily="18" charset="0"/>
              </a:rPr>
              <a:t> </a:t>
            </a:r>
            <a:endParaRPr lang="es-CR" sz="2600" dirty="0">
              <a:effectLst/>
              <a:latin typeface="Times New Roman" panose="02020603050405020304" pitchFamily="18" charset="0"/>
              <a:ea typeface="Times New Roman" panose="02020603050405020304" pitchFamily="18" charset="0"/>
            </a:endParaRPr>
          </a:p>
          <a:p>
            <a:endParaRPr lang="es-CR" dirty="0"/>
          </a:p>
        </p:txBody>
      </p:sp>
    </p:spTree>
    <p:extLst>
      <p:ext uri="{BB962C8B-B14F-4D97-AF65-F5344CB8AC3E}">
        <p14:creationId xmlns:p14="http://schemas.microsoft.com/office/powerpoint/2010/main" val="1544867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6D9BC-ECAF-444C-89A7-6305A2DF5F1E}"/>
              </a:ext>
            </a:extLst>
          </p:cNvPr>
          <p:cNvSpPr>
            <a:spLocks noGrp="1"/>
          </p:cNvSpPr>
          <p:nvPr>
            <p:ph type="title"/>
          </p:nvPr>
        </p:nvSpPr>
        <p:spPr>
          <a:solidFill>
            <a:srgbClr val="002060"/>
          </a:solidFill>
        </p:spPr>
        <p:txBody>
          <a:bodyPr>
            <a:noAutofit/>
          </a:bodyPr>
          <a:lstStyle/>
          <a:p>
            <a:r>
              <a:rPr lang="es-ES" sz="2000" b="1" dirty="0">
                <a:solidFill>
                  <a:srgbClr val="FFC000"/>
                </a:solidFill>
                <a:effectLst/>
                <a:latin typeface="Times New Roman" panose="02020603050405020304" pitchFamily="18" charset="0"/>
                <a:ea typeface="Times New Roman" panose="02020603050405020304" pitchFamily="18" charset="0"/>
                <a:cs typeface="Times New Roman" panose="02020603050405020304" pitchFamily="18" charset="0"/>
              </a:rPr>
              <a:t>ALGÚN DÍA TENDREMOS QUE VOLVER A LA PRESENCIALIDAD DE LA ESCUELA FORMAL REGULAR. CUANDO ELLO SUCEDA, QUÉ PODRÍAMOS VER? </a:t>
            </a:r>
            <a:br>
              <a:rPr lang="es-CR" sz="2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br>
            <a:endParaRPr lang="es-CR" sz="2000" dirty="0">
              <a:solidFill>
                <a:srgbClr val="FFC000"/>
              </a:solidFill>
            </a:endParaRPr>
          </a:p>
        </p:txBody>
      </p:sp>
      <p:sp>
        <p:nvSpPr>
          <p:cNvPr id="3" name="Content Placeholder 2">
            <a:extLst>
              <a:ext uri="{FF2B5EF4-FFF2-40B4-BE49-F238E27FC236}">
                <a16:creationId xmlns:a16="http://schemas.microsoft.com/office/drawing/2014/main" id="{D07C5CD3-93B9-4432-ADB6-ABB2E0747A5D}"/>
              </a:ext>
            </a:extLst>
          </p:cNvPr>
          <p:cNvSpPr>
            <a:spLocks noGrp="1"/>
          </p:cNvSpPr>
          <p:nvPr>
            <p:ph idx="1"/>
          </p:nvPr>
        </p:nvSpPr>
        <p:spPr/>
        <p:txBody>
          <a:bodyPr>
            <a:normAutofit fontScale="92500" lnSpcReduction="10000"/>
          </a:bodyPr>
          <a:lstStyle/>
          <a:p>
            <a:pPr marL="219075" indent="0">
              <a:lnSpc>
                <a:spcPct val="107000"/>
              </a:lnSpc>
              <a:spcAft>
                <a:spcPts val="750"/>
              </a:spcAft>
              <a:buNone/>
            </a:pPr>
            <a:r>
              <a:rPr lang="es-ES" sz="18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4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Opción 1-</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El mismo arcaico modelo de 1869 aún vigente en su esencia . Es decir una escuela graduada con aulas con profesores frente a alumnos sentados en filas; calendarios escolares rígidos, horarios con lecciones de 40 minutos que se unen dos periodos de 40 , o sean 80 minutos sentados, con recesos de minutos para volver otra vez a otros 80 minutos; maestros enseñando un currículo desfasado y rígido, enseñando lo mismo a todos los alumnos al mismo tiempo como si todas las personas fueran iguales; sistema de evaluación arcaico con pruebas finales innecesarias hoy en día; con materiales didácticos y libros de texto no modernos; con pizarras en algunos casos electrónicas, interactivas, pero para enseñar con el mismo modelo de hace 200 años; con computadoras pero no al servicio del currículo; , escuelas sin suficientes sanitarios, sin agua suficiente y sin conexión a internet de banda ancha; entre otras características de esa vieja escuela presente hasta el día antes del </a:t>
            </a:r>
            <a:r>
              <a:rPr lang="es-ES" sz="24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Covid</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19.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20369674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B471D-0826-4ADF-959B-FF7E81554B2A}"/>
              </a:ext>
            </a:extLst>
          </p:cNvPr>
          <p:cNvSpPr>
            <a:spLocks noGrp="1"/>
          </p:cNvSpPr>
          <p:nvPr>
            <p:ph type="title"/>
          </p:nvPr>
        </p:nvSpPr>
        <p:spPr>
          <a:xfrm>
            <a:off x="838200" y="365125"/>
            <a:ext cx="10515600" cy="708301"/>
          </a:xfrm>
          <a:solidFill>
            <a:srgbClr val="002060"/>
          </a:solidFill>
        </p:spPr>
        <p:txBody>
          <a:bodyPr>
            <a:normAutofit fontScale="90000"/>
          </a:bodyPr>
          <a:lstStyle/>
          <a:p>
            <a:br>
              <a:rPr lang="es-ES" sz="2700" b="1" dirty="0">
                <a:solidFill>
                  <a:srgbClr val="FFC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s-ES" sz="2700" b="1" dirty="0">
                <a:solidFill>
                  <a:srgbClr val="FFC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2200" b="1" dirty="0">
                <a:solidFill>
                  <a:srgbClr val="FFC000"/>
                </a:solidFill>
                <a:effectLst/>
                <a:latin typeface="Times New Roman" panose="02020603050405020304" pitchFamily="18" charset="0"/>
                <a:ea typeface="Times New Roman" panose="02020603050405020304" pitchFamily="18" charset="0"/>
                <a:cs typeface="Times New Roman" panose="02020603050405020304" pitchFamily="18" charset="0"/>
              </a:rPr>
              <a:t>ALGÚN DÍA TENDREMOS QUE VOLVER A LA PRESENCIALIDAD DE LA ESCUELA FORMAL REGULAR. CUANDO ELLO SUCEDA, QUÉ PODRÍAMOS VER? </a:t>
            </a:r>
            <a:br>
              <a:rPr lang="es-CR" sz="4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9813FBC5-B372-4F63-B058-46A8250DFD9F}"/>
              </a:ext>
            </a:extLst>
          </p:cNvPr>
          <p:cNvSpPr>
            <a:spLocks noGrp="1"/>
          </p:cNvSpPr>
          <p:nvPr>
            <p:ph idx="1"/>
          </p:nvPr>
        </p:nvSpPr>
        <p:spPr>
          <a:xfrm>
            <a:off x="838200" y="1404730"/>
            <a:ext cx="10515600" cy="5261113"/>
          </a:xfrm>
        </p:spPr>
        <p:txBody>
          <a:bodyPr>
            <a:normAutofit fontScale="92500" lnSpcReduction="20000"/>
          </a:bodyPr>
          <a:lstStyle/>
          <a:p>
            <a:pPr marL="219075" indent="0">
              <a:lnSpc>
                <a:spcPct val="107000"/>
              </a:lnSpc>
              <a:spcAft>
                <a:spcPts val="750"/>
              </a:spcAft>
              <a:buNone/>
            </a:pPr>
            <a:r>
              <a:rPr lang="es-ES" sz="18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Opción 2-</a:t>
            </a:r>
            <a:r>
              <a:rPr lang="es-ES" sz="22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Una escuela pública renovada, aunque no sea totalmente, pero sí en algunos elementos esenciales aprendidos de la época de la pandemia 2020 en que hubo que cerrar la educación presencial en la educación pública y en la privada, en todos los niveles y modalidades. </a:t>
            </a:r>
            <a:endParaRPr lang="es-CR" sz="22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2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Período en el cual hubo que enseñar a como diera lugar, la escuela se fue de visita a todos los hogares, se llevó el aula a los hogares, se instauró un modelo alternativo, se llegó a los padres y estudiantes a cómo se pudiera, en todo el territorio nacional : </a:t>
            </a:r>
            <a:r>
              <a:rPr lang="es-ES" sz="22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Whaspeando</a:t>
            </a:r>
            <a:r>
              <a:rPr lang="es-ES" sz="22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llamando por teléfono, enviándoles material fotocopiado, instrucciones para qué hacer en la casa ayudándose del libro; donde había internet real (no creo más de un 15% ) accedieron por a clases virtuales. Se reforzó con algunos programas televisivos, o de radio, se contó con lo que desde que el mundo es mundo son los primeros educadores naturales de los hijos, los padres , madres, hermanos (los abuelos y tíos por la pandemia no debían estar cerca aunque quisieran ) . </a:t>
            </a:r>
            <a:endParaRPr lang="es-CR" sz="22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2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Los maestros cada uno sabe quiénes son sus estudiantes y dónde están , dónde viven, rastrearon , llegaron a ellos de formas creativas, enseñaron como quizás nunca lo hubiesen hecho, sacaron los educadores y administradores lo mejor de sí, ellos han sido formados para enseñar y enseñaron creativamente, echando mano de </a:t>
            </a:r>
            <a:r>
              <a:rPr lang="es-ES" sz="22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multi-metodologías</a:t>
            </a:r>
            <a:r>
              <a:rPr lang="es-ES" sz="22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de </a:t>
            </a:r>
            <a:r>
              <a:rPr lang="es-ES" sz="22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multi-materiales</a:t>
            </a:r>
            <a:r>
              <a:rPr lang="es-ES" sz="22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de </a:t>
            </a:r>
            <a:r>
              <a:rPr lang="es-ES" sz="22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multi-tecnologías</a:t>
            </a:r>
            <a:r>
              <a:rPr lang="es-ES" sz="22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atendieron en forma individualizada, personalizaron respuestas, coordinaron con los padres, excelente la labor de los educadores. </a:t>
            </a:r>
            <a:endParaRPr lang="es-CR"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35342479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09493-A419-4F70-9092-323964046428}"/>
              </a:ext>
            </a:extLst>
          </p:cNvPr>
          <p:cNvSpPr>
            <a:spLocks noGrp="1"/>
          </p:cNvSpPr>
          <p:nvPr>
            <p:ph type="title"/>
          </p:nvPr>
        </p:nvSpPr>
        <p:spPr>
          <a:xfrm>
            <a:off x="838200" y="365125"/>
            <a:ext cx="10515600" cy="1013101"/>
          </a:xfrm>
          <a:solidFill>
            <a:srgbClr val="002060"/>
          </a:solidFill>
        </p:spPr>
        <p:txBody>
          <a:bodyPr>
            <a:normAutofit fontScale="90000"/>
          </a:bodyPr>
          <a:lstStyle/>
          <a:p>
            <a:br>
              <a:rPr lang="es-ES" sz="2000" b="1" dirty="0">
                <a:solidFill>
                  <a:srgbClr val="FFC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2000" b="1" dirty="0">
                <a:solidFill>
                  <a:srgbClr val="FFC000"/>
                </a:solidFill>
                <a:effectLst/>
                <a:latin typeface="Times New Roman" panose="02020603050405020304" pitchFamily="18" charset="0"/>
                <a:ea typeface="Times New Roman" panose="02020603050405020304" pitchFamily="18" charset="0"/>
                <a:cs typeface="Times New Roman" panose="02020603050405020304" pitchFamily="18" charset="0"/>
              </a:rPr>
              <a:t>ALGÚN DÍA TENDREMOS QUE VOLVER A LA PRESENCIALIDAD DE LA ESCUELA FORMAL REGULAR. CUANDO ELLO SUCEDA, QUÉ PODRÍAMOS VER? </a:t>
            </a:r>
            <a:br>
              <a:rPr lang="es-CR" sz="2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br>
            <a:endParaRPr lang="es-CR" sz="2000" dirty="0"/>
          </a:p>
        </p:txBody>
      </p:sp>
      <p:sp>
        <p:nvSpPr>
          <p:cNvPr id="3" name="Content Placeholder 2">
            <a:extLst>
              <a:ext uri="{FF2B5EF4-FFF2-40B4-BE49-F238E27FC236}">
                <a16:creationId xmlns:a16="http://schemas.microsoft.com/office/drawing/2014/main" id="{45C3C18C-C028-4766-A91B-FF12C9C38406}"/>
              </a:ext>
            </a:extLst>
          </p:cNvPr>
          <p:cNvSpPr>
            <a:spLocks noGrp="1"/>
          </p:cNvSpPr>
          <p:nvPr>
            <p:ph idx="1"/>
          </p:nvPr>
        </p:nvSpPr>
        <p:spPr/>
        <p:txBody>
          <a:bodyPr>
            <a:normAutofit fontScale="92500" lnSpcReduction="10000"/>
          </a:bodyPr>
          <a:lstStyle/>
          <a:p>
            <a:pPr marL="447675">
              <a:lnSpc>
                <a:spcPct val="107000"/>
              </a:lnSpc>
              <a:spcAft>
                <a:spcPts val="750"/>
              </a:spcAft>
            </a:pPr>
            <a:r>
              <a:rPr lang="es-ES" sz="24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Opción 3-</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Podríamos ver el inicio de la Educación del futuro, personalizada, individualizada, reformada integralmente , llegando a cada estudiante para atenderlo de acuerdo a cada una de sus múltiples inteligencias; con sistemas de llegar con banda ancha a cada centro educativo y a cada estudiante con su Tablet inteligente con apoyo de verdaderos sistemas de educación virtual personalizada (en el aula o en el hogar) y los educadores (en cada aula o en sistemas mixtos aula/hogar) siendo los profesionales de la educación , siempre necesarios, pero apoyados, renovados, respetados, verdaderamente capacitados.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Esto es posible porque estos estudiantes de la educación </a:t>
            </a:r>
            <a:r>
              <a:rPr lang="es-ES" sz="24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pre-universitaria</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son lo que se llama nativos digitales , son autodidactas, aprenden explorando, preguntando a sus amigos, viendo videos de cómo se hacen las cosas, preguntando, investigando en Google, trabajando individualmente y en grupos afines.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31431767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1B2A-CAD3-44A0-BCC4-A6EB163ADA39}"/>
              </a:ext>
            </a:extLst>
          </p:cNvPr>
          <p:cNvSpPr>
            <a:spLocks noGrp="1"/>
          </p:cNvSpPr>
          <p:nvPr>
            <p:ph type="title"/>
          </p:nvPr>
        </p:nvSpPr>
        <p:spPr>
          <a:xfrm>
            <a:off x="838200" y="365126"/>
            <a:ext cx="10515600" cy="893832"/>
          </a:xfrm>
          <a:solidFill>
            <a:srgbClr val="002060"/>
          </a:solidFill>
        </p:spPr>
        <p:txBody>
          <a:bodyPr>
            <a:normAutofit fontScale="90000"/>
          </a:bodyPr>
          <a:lstStyle/>
          <a:p>
            <a:br>
              <a:rPr lang="es-ES" sz="4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4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CUÁNDO Y CÓMO REGRESAR?</a:t>
            </a:r>
            <a:br>
              <a:rPr lang="es-CR"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s-CR" dirty="0">
              <a:solidFill>
                <a:schemeClr val="bg1"/>
              </a:solidFill>
            </a:endParaRPr>
          </a:p>
        </p:txBody>
      </p:sp>
      <p:sp>
        <p:nvSpPr>
          <p:cNvPr id="3" name="Content Placeholder 2">
            <a:extLst>
              <a:ext uri="{FF2B5EF4-FFF2-40B4-BE49-F238E27FC236}">
                <a16:creationId xmlns:a16="http://schemas.microsoft.com/office/drawing/2014/main" id="{5DA3A221-DBB6-40C5-A048-A0BF3A3E6704}"/>
              </a:ext>
            </a:extLst>
          </p:cNvPr>
          <p:cNvSpPr>
            <a:spLocks noGrp="1"/>
          </p:cNvSpPr>
          <p:nvPr>
            <p:ph idx="1"/>
          </p:nvPr>
        </p:nvSpPr>
        <p:spPr>
          <a:xfrm>
            <a:off x="583096" y="1825625"/>
            <a:ext cx="10770704" cy="4787210"/>
          </a:xfrm>
        </p:spPr>
        <p:txBody>
          <a:bodyPr>
            <a:normAutofit lnSpcReduction="10000"/>
          </a:bodyPr>
          <a:lstStyle/>
          <a:p>
            <a:pPr marL="447675">
              <a:lnSpc>
                <a:spcPct val="107000"/>
              </a:lnSpc>
              <a:spcAft>
                <a:spcPts val="750"/>
              </a:spcAft>
            </a:pP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Dicen los científicos que el Corona Virus durará muchos meses, o años, entre nosotros. Se habla de una posible segunda o tercera ola de contagios. El cuándo se podrá regresar a clases por ahora no se sabe.</a:t>
            </a:r>
            <a:endParaRPr lang="es-CR" sz="21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Y en cada país es diferente, por ejemplo en la República Dominicana y en los Estados Unidos, que tienen calendario escolar diferente al de Centroamérica, se tendrá que dar por concluido el ciclo escolar 2019 -2020 y prepararse para ver si hay condiciones para iniciar el ciclo escolar 2020-2021 en septiembre del 2020. </a:t>
            </a:r>
            <a:endParaRPr lang="es-CR" sz="21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No pensemos sólo en las medidas de salud, pensemos en la salud mental del estudiante, en todos los aspectos socio-emocionales en retomar el camino de una escuela pública que deberá </a:t>
            </a:r>
            <a:r>
              <a:rPr lang="es-ES" sz="21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re-inventarse</a:t>
            </a: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ante sí misma y ante la sociedad y con medidas certeras volver al aula presencial con los aprendizajes de la educación sin distancia aprendida durante la pandemia. </a:t>
            </a:r>
            <a:endParaRPr lang="es-CR" sz="21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El regresar a clases, cuando haya que hacerlo, requiere pensar en diversas medidas. </a:t>
            </a:r>
            <a:endParaRPr lang="es-CR" sz="21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22117914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43BD5-9805-41AA-877F-108835142747}"/>
              </a:ext>
            </a:extLst>
          </p:cNvPr>
          <p:cNvSpPr>
            <a:spLocks noGrp="1"/>
          </p:cNvSpPr>
          <p:nvPr>
            <p:ph type="title"/>
          </p:nvPr>
        </p:nvSpPr>
        <p:spPr>
          <a:xfrm>
            <a:off x="838200" y="365126"/>
            <a:ext cx="10515600" cy="628788"/>
          </a:xfrm>
          <a:solidFill>
            <a:srgbClr val="002060"/>
          </a:solidFill>
        </p:spPr>
        <p:txBody>
          <a:bodyPr>
            <a:normAutofit fontScale="90000"/>
          </a:bodyPr>
          <a:lstStyle/>
          <a:p>
            <a:br>
              <a:rPr lang="es-ES" sz="4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4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CUÁNDO Y CÓMO REGRESAR?</a:t>
            </a:r>
            <a:br>
              <a:rPr lang="es-CR"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75C2BADB-AC00-46CD-8C61-30F729D09483}"/>
              </a:ext>
            </a:extLst>
          </p:cNvPr>
          <p:cNvSpPr>
            <a:spLocks noGrp="1"/>
          </p:cNvSpPr>
          <p:nvPr>
            <p:ph idx="1"/>
          </p:nvPr>
        </p:nvSpPr>
        <p:spPr>
          <a:xfrm>
            <a:off x="838200" y="1378226"/>
            <a:ext cx="10515600" cy="4798737"/>
          </a:xfrm>
          <a:solidFill>
            <a:schemeClr val="accent1">
              <a:lumMod val="20000"/>
              <a:lumOff val="80000"/>
            </a:schemeClr>
          </a:solidFill>
        </p:spPr>
        <p:txBody>
          <a:bodyPr>
            <a:normAutofit lnSpcReduction="10000"/>
          </a:bodyPr>
          <a:lstStyle/>
          <a:p>
            <a:pPr marL="447675">
              <a:lnSpc>
                <a:spcPct val="107000"/>
              </a:lnSpc>
              <a:spcAft>
                <a:spcPts val="750"/>
              </a:spcAft>
            </a:pP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Hay quienes están pensando en la limpieza y desinfección, en las medidas de distanciamiento, en si o no se usará cubre bocas, en el gel y el jabón; eso está bien, pero no es lo esencial para la educación.</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Lo esencial es pensar en el largo período sin ir a clases, en la no necesaria continuidad de un plan de estudios y un programa, del cómo atraer al estudiante al </a:t>
            </a:r>
            <a:r>
              <a:rPr lang="es-ES" sz="24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re-encuentro</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con el aprender creativamente, con motivación, a cómo ayudarle a superar los traumas del encierro y de la violencia verbal producto de estar en pequeños ambientes encerrados con sus padres que estuvieron haciendo </a:t>
            </a:r>
            <a:r>
              <a:rPr lang="es-ES" sz="24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Tele-trabajo</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o con un encierro agravado por la angustia del desempleo, o de que a sus padres les cancelaron sus contratos, y de que no saben esos padres que harán para traer los gastos de la casa y el sustento alimentario cuando sus hijos retornen a la escuela.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2992909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DFFF4-D53F-4975-89B0-BE8C9F7DE2A8}"/>
              </a:ext>
            </a:extLst>
          </p:cNvPr>
          <p:cNvSpPr>
            <a:spLocks noGrp="1"/>
          </p:cNvSpPr>
          <p:nvPr>
            <p:ph type="title"/>
          </p:nvPr>
        </p:nvSpPr>
        <p:spPr>
          <a:xfrm>
            <a:off x="838200" y="365125"/>
            <a:ext cx="10515600" cy="854075"/>
          </a:xfrm>
          <a:solidFill>
            <a:srgbClr val="002060"/>
          </a:solidFill>
        </p:spPr>
        <p:txBody>
          <a:bodyPr>
            <a:normAutofit fontScale="90000"/>
          </a:bodyPr>
          <a:lstStyle/>
          <a:p>
            <a:br>
              <a:rPr lang="es-ES" sz="4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4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CUÁNDO Y CÓMO REGRESAR?</a:t>
            </a:r>
            <a:br>
              <a:rPr lang="es-CR"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86141039-81E8-4DDD-97EA-E632D9870A70}"/>
              </a:ext>
            </a:extLst>
          </p:cNvPr>
          <p:cNvSpPr>
            <a:spLocks noGrp="1"/>
          </p:cNvSpPr>
          <p:nvPr>
            <p:ph idx="1"/>
          </p:nvPr>
        </p:nvSpPr>
        <p:spPr>
          <a:xfrm>
            <a:off x="838200" y="1431235"/>
            <a:ext cx="10515600" cy="5234608"/>
          </a:xfrm>
          <a:solidFill>
            <a:schemeClr val="accent1">
              <a:lumMod val="20000"/>
              <a:lumOff val="80000"/>
            </a:schemeClr>
          </a:solidFill>
        </p:spPr>
        <p:txBody>
          <a:bodyPr>
            <a:normAutofit lnSpcReduction="10000"/>
          </a:bodyPr>
          <a:lstStyle/>
          <a:p>
            <a:pPr marL="219075" indent="0">
              <a:lnSpc>
                <a:spcPct val="107000"/>
              </a:lnSpc>
              <a:spcAft>
                <a:spcPts val="750"/>
              </a:spcAft>
              <a:buNone/>
            </a:pPr>
            <a:r>
              <a:rPr lang="es-ES" sz="19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AUMENTAREMOS LA INEQUIDAD HISTÓRICA EN LAS ZONAS RURALES.? </a:t>
            </a:r>
            <a:endParaRPr lang="es-CR" sz="19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19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En Costa Rica ,del total de escuelas, el 73% son menores de 100 alumnos, el 95% son menores de 500 alumnos y sólo el 5% son mayores de 500 alumnos.</a:t>
            </a:r>
            <a:endParaRPr lang="es-CR" sz="19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19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En el caso de los colegios públicos, el 60% tienen matrículas menores de 500 alumnos, el 40 % son mayores de 500 alumnos. Es decir, en el tercer ciclo y la educación diversificada 6 de cada 10 centros educativos son menores de 500 y 4 de cada 10 son mayores de 500 son mayores de 500 alumnos.</a:t>
            </a:r>
            <a:endParaRPr lang="es-CR" sz="19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19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Desde hace muchas décadas, ocho (8 ) décadas al menos , se denuncian las brechas entre la educación pública y la privada, entre la educación diurna y la nocturna y los sistemas de educación abierta, entre la educación académica y la técnica, entre la educación urbana y la rural, entre quienes tienen jornadas completas y quienes tienen jornadas disminuidas con horarios alternos, entre las escuelas grandes y las pequeñas especialmente las escuelas unitarias.</a:t>
            </a:r>
            <a:endParaRPr lang="es-CR" sz="19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19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Cuando se decida volver a las Aulas, cómo no aumentar las desigualdades y seguir marginando a los estudiantes de la escuela rural que representan en educación primaria el 75% con matrículas menores a 100 estudiantes </a:t>
            </a:r>
            <a:r>
              <a:rPr lang="es-ES" sz="18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1654694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67640"/>
            <a:ext cx="10363200" cy="589030"/>
          </a:xfrm>
          <a:solidFill>
            <a:srgbClr val="002060"/>
          </a:solidFill>
        </p:spPr>
        <p:txBody>
          <a:bodyPr>
            <a:noAutofit/>
          </a:bodyPr>
          <a:lstStyle/>
          <a:p>
            <a:pPr algn="ctr"/>
            <a:br>
              <a:rPr lang="es-CR" sz="2400" b="1" dirty="0">
                <a:solidFill>
                  <a:schemeClr val="bg1"/>
                </a:solidFill>
              </a:rPr>
            </a:br>
            <a:r>
              <a:rPr lang="es-CR" sz="2400" b="1" dirty="0">
                <a:solidFill>
                  <a:schemeClr val="bg1"/>
                </a:solidFill>
              </a:rPr>
              <a:t>DURANTE MILENIOS NO EXISTIÓ  LA EDUCACIÓN FORMAL </a:t>
            </a:r>
            <a:br>
              <a:rPr lang="es-CR" sz="2400" b="1" dirty="0">
                <a:solidFill>
                  <a:schemeClr val="bg1"/>
                </a:solidFill>
              </a:rPr>
            </a:br>
            <a:endParaRPr lang="es-CR" sz="2400" dirty="0">
              <a:solidFill>
                <a:schemeClr val="bg1"/>
              </a:solidFill>
            </a:endParaRPr>
          </a:p>
        </p:txBody>
      </p:sp>
      <p:sp>
        <p:nvSpPr>
          <p:cNvPr id="6" name="Rectangle: Beveled 5"/>
          <p:cNvSpPr/>
          <p:nvPr/>
        </p:nvSpPr>
        <p:spPr>
          <a:xfrm>
            <a:off x="901148" y="1371600"/>
            <a:ext cx="3233530" cy="5318760"/>
          </a:xfrm>
          <a:prstGeom prst="bevel">
            <a:avLst>
              <a:gd name="adj" fmla="val 6793"/>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a:solidFill>
                  <a:srgbClr val="FF0000"/>
                </a:solidFill>
              </a:rPr>
              <a:t>1- APARECEN PRIMERO LAS UNIVERSIDADES SIGLO XII.</a:t>
            </a:r>
          </a:p>
          <a:p>
            <a:pPr algn="ctr"/>
            <a:r>
              <a:rPr lang="es-CR" sz="2000" b="1" dirty="0">
                <a:solidFill>
                  <a:srgbClr val="000099"/>
                </a:solidFill>
              </a:rPr>
              <a:t>1088 BOLONIA</a:t>
            </a:r>
          </a:p>
          <a:p>
            <a:pPr algn="ctr"/>
            <a:r>
              <a:rPr lang="es-CR" sz="2000" b="1" dirty="0">
                <a:solidFill>
                  <a:srgbClr val="000099"/>
                </a:solidFill>
              </a:rPr>
              <a:t>1096 OXFORD</a:t>
            </a:r>
          </a:p>
          <a:p>
            <a:pPr algn="ctr"/>
            <a:r>
              <a:rPr lang="es-CR" sz="2000" b="1" dirty="0">
                <a:solidFill>
                  <a:srgbClr val="000099"/>
                </a:solidFill>
              </a:rPr>
              <a:t>1150 PARÍS</a:t>
            </a:r>
          </a:p>
          <a:p>
            <a:pPr algn="ctr"/>
            <a:r>
              <a:rPr lang="es-CR" sz="2000" b="1" dirty="0">
                <a:solidFill>
                  <a:srgbClr val="000099"/>
                </a:solidFill>
              </a:rPr>
              <a:t>1252 SALAMANCA</a:t>
            </a:r>
          </a:p>
          <a:p>
            <a:pPr algn="ctr"/>
            <a:r>
              <a:rPr lang="es-CR" sz="2000" b="1" dirty="0">
                <a:solidFill>
                  <a:srgbClr val="000099"/>
                </a:solidFill>
              </a:rPr>
              <a:t>1538 EN REPÚBLICA DOMINICANA SE CREA UNIVERSIDAD SANTO TOMÁS DE AQUINO.</a:t>
            </a:r>
          </a:p>
          <a:p>
            <a:pPr algn="ctr"/>
            <a:r>
              <a:rPr lang="es-CR" sz="2000" b="1" dirty="0">
                <a:solidFill>
                  <a:srgbClr val="000099"/>
                </a:solidFill>
              </a:rPr>
              <a:t>1551 SAN MARCOS, LIMA</a:t>
            </a:r>
          </a:p>
          <a:p>
            <a:pPr algn="ctr"/>
            <a:r>
              <a:rPr lang="es-CR" sz="2000" b="1" dirty="0">
                <a:solidFill>
                  <a:srgbClr val="000099"/>
                </a:solidFill>
              </a:rPr>
              <a:t>1551 MÉXICO.</a:t>
            </a:r>
          </a:p>
        </p:txBody>
      </p:sp>
      <p:sp>
        <p:nvSpPr>
          <p:cNvPr id="7" name="Rectangle: Beveled 6"/>
          <p:cNvSpPr/>
          <p:nvPr/>
        </p:nvSpPr>
        <p:spPr>
          <a:xfrm>
            <a:off x="4376862" y="914400"/>
            <a:ext cx="3438276" cy="5700423"/>
          </a:xfrm>
          <a:prstGeom prst="bevel">
            <a:avLst>
              <a:gd name="adj" fmla="val 5658"/>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3200" b="1" dirty="0">
                <a:solidFill>
                  <a:srgbClr val="002060"/>
                </a:solidFill>
              </a:rPr>
              <a:t>2-</a:t>
            </a:r>
            <a:r>
              <a:rPr lang="es-CR" b="1" dirty="0">
                <a:solidFill>
                  <a:srgbClr val="002060"/>
                </a:solidFill>
              </a:rPr>
              <a:t> </a:t>
            </a:r>
            <a:r>
              <a:rPr lang="es-CR" sz="2000" b="1" dirty="0">
                <a:solidFill>
                  <a:schemeClr val="tx1"/>
                </a:solidFill>
              </a:rPr>
              <a:t>APARECE DE SEGUNDO LA EDUCACIÓN PRIMARIA. SIGLO XVII.</a:t>
            </a:r>
          </a:p>
          <a:p>
            <a:pPr algn="ctr"/>
            <a:r>
              <a:rPr lang="es-MX" sz="2000" dirty="0">
                <a:solidFill>
                  <a:schemeClr val="tx1"/>
                </a:solidFill>
              </a:rPr>
              <a:t>1751. Se crea en </a:t>
            </a:r>
            <a:r>
              <a:rPr lang="es-MX" sz="2000" dirty="0" err="1">
                <a:solidFill>
                  <a:schemeClr val="tx1"/>
                </a:solidFill>
              </a:rPr>
              <a:t>Cubujuquí</a:t>
            </a:r>
            <a:r>
              <a:rPr lang="es-MX" sz="2000" dirty="0">
                <a:solidFill>
                  <a:schemeClr val="tx1"/>
                </a:solidFill>
              </a:rPr>
              <a:t> de Heredia, una escuela a instancias del obispo de Nicaragua y Costa Rica, Mons. Pedro Morel de Santa Cruz</a:t>
            </a:r>
            <a:endParaRPr lang="es-CR" sz="2000" b="1" dirty="0">
              <a:solidFill>
                <a:schemeClr val="tx1"/>
              </a:solidFill>
            </a:endParaRPr>
          </a:p>
          <a:p>
            <a:pPr algn="ctr"/>
            <a:r>
              <a:rPr lang="es-CR" b="1" dirty="0">
                <a:solidFill>
                  <a:srgbClr val="002060"/>
                </a:solidFill>
              </a:rPr>
              <a:t>EN REPÚBLICA DOMINICANA EN 1844 DON MANUEL AYBAR ABRE PRIMERA ESCUELA. </a:t>
            </a:r>
          </a:p>
          <a:p>
            <a:pPr algn="ctr"/>
            <a:r>
              <a:rPr lang="es-CR" b="1" dirty="0">
                <a:solidFill>
                  <a:srgbClr val="002060"/>
                </a:solidFill>
              </a:rPr>
              <a:t>EN 1845 PRIMERA LEY DE INSTRUCCIÓN PÚBLICA, ESTABLECE 1 ESCUELA EN CADA COMÚN Y 2 EN CADA CABECERA DE PROVINCIA.</a:t>
            </a:r>
          </a:p>
        </p:txBody>
      </p:sp>
      <p:sp>
        <p:nvSpPr>
          <p:cNvPr id="8" name="Rectangle: Beveled 7"/>
          <p:cNvSpPr/>
          <p:nvPr/>
        </p:nvSpPr>
        <p:spPr>
          <a:xfrm>
            <a:off x="8163339" y="1371600"/>
            <a:ext cx="3313706" cy="5318760"/>
          </a:xfrm>
          <a:prstGeom prst="bevel">
            <a:avLst>
              <a:gd name="adj" fmla="val 725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3200" b="1" dirty="0">
                <a:solidFill>
                  <a:srgbClr val="002060"/>
                </a:solidFill>
              </a:rPr>
              <a:t>3- </a:t>
            </a:r>
            <a:r>
              <a:rPr lang="es-CR" sz="2200" b="1" dirty="0">
                <a:solidFill>
                  <a:schemeClr val="tx1"/>
                </a:solidFill>
              </a:rPr>
              <a:t>DE ÚLTIMO APARECE LA EDUCACIÓN SECUNDARIA, A PARTIR DE 1840 </a:t>
            </a:r>
            <a:r>
              <a:rPr lang="es-CR" sz="2200" b="1" dirty="0">
                <a:solidFill>
                  <a:srgbClr val="002060"/>
                </a:solidFill>
              </a:rPr>
              <a:t>EN EUROPA.</a:t>
            </a:r>
          </a:p>
          <a:p>
            <a:pPr algn="ctr"/>
            <a:r>
              <a:rPr lang="es-CR" sz="2200" b="1" dirty="0">
                <a:solidFill>
                  <a:srgbClr val="002060"/>
                </a:solidFill>
              </a:rPr>
              <a:t>SE CREA COMO UN DESPRENDIMIENTO DE HUMANIDADES DE LA U. MEDIOEVAL.</a:t>
            </a:r>
          </a:p>
          <a:p>
            <a:pPr algn="ctr"/>
            <a:r>
              <a:rPr lang="es-CR" sz="2200" b="1" dirty="0">
                <a:solidFill>
                  <a:srgbClr val="002060"/>
                </a:solidFill>
              </a:rPr>
              <a:t>EN REPÚBLICA DOMINICANA y Costa Rica </a:t>
            </a:r>
          </a:p>
          <a:p>
            <a:pPr algn="ctr"/>
            <a:r>
              <a:rPr lang="es-CR" sz="2200" b="1" dirty="0">
                <a:solidFill>
                  <a:srgbClr val="002060"/>
                </a:solidFill>
              </a:rPr>
              <a:t>ENTRE 1870 Y 1890</a:t>
            </a:r>
            <a:r>
              <a:rPr lang="es-CR" b="1" dirty="0">
                <a:solidFill>
                  <a:srgbClr val="002060"/>
                </a:solidFill>
              </a:rPr>
              <a:t>.</a:t>
            </a:r>
            <a:endParaRPr lang="es-CR" dirty="0"/>
          </a:p>
        </p:txBody>
      </p:sp>
    </p:spTree>
    <p:extLst>
      <p:ext uri="{BB962C8B-B14F-4D97-AF65-F5344CB8AC3E}">
        <p14:creationId xmlns:p14="http://schemas.microsoft.com/office/powerpoint/2010/main" val="6698793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righ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F3524-80BE-4C78-8B21-079EC992A9F7}"/>
              </a:ext>
            </a:extLst>
          </p:cNvPr>
          <p:cNvSpPr>
            <a:spLocks noGrp="1"/>
          </p:cNvSpPr>
          <p:nvPr>
            <p:ph type="title"/>
          </p:nvPr>
        </p:nvSpPr>
        <p:spPr>
          <a:solidFill>
            <a:srgbClr val="002060"/>
          </a:solidFill>
        </p:spPr>
        <p:txBody>
          <a:bodyPr>
            <a:normAutofit fontScale="90000"/>
          </a:bodyPr>
          <a:lstStyle/>
          <a:p>
            <a:br>
              <a:rPr lang="es-ES" sz="4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4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CUÁNDO Y CÓMO REGRESAR?</a:t>
            </a:r>
            <a:br>
              <a:rPr lang="es-ES" sz="4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4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OPCIONES</a:t>
            </a:r>
            <a:br>
              <a:rPr lang="es-CR"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8DF23EEB-09CA-4447-81A4-BD5D82AB8265}"/>
              </a:ext>
            </a:extLst>
          </p:cNvPr>
          <p:cNvSpPr>
            <a:spLocks noGrp="1"/>
          </p:cNvSpPr>
          <p:nvPr>
            <p:ph idx="1"/>
          </p:nvPr>
        </p:nvSpPr>
        <p:spPr>
          <a:solidFill>
            <a:srgbClr val="C00000"/>
          </a:solidFill>
        </p:spPr>
        <p:txBody>
          <a:bodyPr>
            <a:normAutofit lnSpcReduction="10000"/>
          </a:bodyPr>
          <a:lstStyle/>
          <a:p>
            <a:r>
              <a:rPr lang="es-CR" sz="3200" dirty="0">
                <a:solidFill>
                  <a:schemeClr val="bg1"/>
                </a:solidFill>
              </a:rPr>
              <a:t>A- CON EDUCACIÓN PRESENCIAL</a:t>
            </a:r>
          </a:p>
          <a:p>
            <a:r>
              <a:rPr lang="es-CR" sz="3200" dirty="0">
                <a:solidFill>
                  <a:schemeClr val="bg1"/>
                </a:solidFill>
              </a:rPr>
              <a:t>B- CON EDUCACIÓN SEMI-PRESENCIAL</a:t>
            </a:r>
          </a:p>
          <a:p>
            <a:r>
              <a:rPr lang="es-CR" sz="3200" dirty="0">
                <a:solidFill>
                  <a:schemeClr val="bg1"/>
                </a:solidFill>
              </a:rPr>
              <a:t>C- CON EDUCACIÓN NO PRESENCIAL (A DISTANCIA Y VIRTUAL)</a:t>
            </a:r>
          </a:p>
          <a:p>
            <a:r>
              <a:rPr lang="es-CR" sz="3200" dirty="0">
                <a:solidFill>
                  <a:schemeClr val="bg1"/>
                </a:solidFill>
              </a:rPr>
              <a:t>D- CON EDUCACIÓN VIRTUAL</a:t>
            </a:r>
          </a:p>
          <a:p>
            <a:r>
              <a:rPr lang="es-CR" sz="3200" dirty="0">
                <a:solidFill>
                  <a:schemeClr val="bg1"/>
                </a:solidFill>
              </a:rPr>
              <a:t>E- CON ATENCIÓN DIFERENCIADA (PRESENCIAL Y A DISTANCIA) SEGÚN DIFERENTES ZONAS GEOGRÁFICAS, NIVELES EDUCATIVOS, GRADOS QUE SE CURSAN, SI ADULTOS O NO, SEGÚN EDADES, DEGÚN MODALIDADES </a:t>
            </a:r>
          </a:p>
        </p:txBody>
      </p:sp>
    </p:spTree>
    <p:extLst>
      <p:ext uri="{BB962C8B-B14F-4D97-AF65-F5344CB8AC3E}">
        <p14:creationId xmlns:p14="http://schemas.microsoft.com/office/powerpoint/2010/main" val="18194483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8BDB1-3257-4C8B-A719-44E28BCC2608}"/>
              </a:ext>
            </a:extLst>
          </p:cNvPr>
          <p:cNvSpPr>
            <a:spLocks noGrp="1"/>
          </p:cNvSpPr>
          <p:nvPr>
            <p:ph type="title"/>
          </p:nvPr>
        </p:nvSpPr>
        <p:spPr>
          <a:xfrm>
            <a:off x="838200" y="365125"/>
            <a:ext cx="10515600" cy="827571"/>
          </a:xfrm>
          <a:solidFill>
            <a:srgbClr val="FFFF00"/>
          </a:solidFill>
        </p:spPr>
        <p:txBody>
          <a:bodyPr>
            <a:noAutofit/>
          </a:bodyPr>
          <a:lstStyle/>
          <a:p>
            <a:br>
              <a:rPr lang="es-ES" sz="32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28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EN QUÉ ORDEN DEBERÍAN RETORNAR LOS ESTUDIANTES A LA ESCUELA PRESENCIAL? </a:t>
            </a:r>
            <a:br>
              <a:rPr lang="es-CR" sz="3200" dirty="0">
                <a:effectLst/>
                <a:latin typeface="Calibri" panose="020F0502020204030204" pitchFamily="34" charset="0"/>
                <a:ea typeface="Calibri" panose="020F0502020204030204" pitchFamily="34" charset="0"/>
                <a:cs typeface="Times New Roman" panose="02020603050405020304" pitchFamily="18" charset="0"/>
              </a:rPr>
            </a:br>
            <a:endParaRPr lang="es-CR" sz="3200" dirty="0"/>
          </a:p>
        </p:txBody>
      </p:sp>
      <p:sp>
        <p:nvSpPr>
          <p:cNvPr id="3" name="Content Placeholder 2">
            <a:extLst>
              <a:ext uri="{FF2B5EF4-FFF2-40B4-BE49-F238E27FC236}">
                <a16:creationId xmlns:a16="http://schemas.microsoft.com/office/drawing/2014/main" id="{6005E771-2B91-4718-8DC8-8F2421F6BEE6}"/>
              </a:ext>
            </a:extLst>
          </p:cNvPr>
          <p:cNvSpPr>
            <a:spLocks noGrp="1"/>
          </p:cNvSpPr>
          <p:nvPr>
            <p:ph idx="1"/>
          </p:nvPr>
        </p:nvSpPr>
        <p:spPr>
          <a:xfrm>
            <a:off x="838200" y="1285461"/>
            <a:ext cx="10515600" cy="5207414"/>
          </a:xfrm>
        </p:spPr>
        <p:txBody>
          <a:bodyPr>
            <a:normAutofit fontScale="92500" lnSpcReduction="20000"/>
          </a:bodyPr>
          <a:lstStyle/>
          <a:p>
            <a:pPr marL="447675">
              <a:lnSpc>
                <a:spcPct val="107000"/>
              </a:lnSpc>
              <a:spcAft>
                <a:spcPts val="750"/>
              </a:spcAft>
            </a:pP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Veamos algunas reflexiones :</a:t>
            </a:r>
            <a:endParaRPr lang="es-CR" sz="21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i- Educación inicial debiera de regresar de primero. Por qué? Muchas razones, de orden de neuro-ciencia, ya que es en los primeros años que el cerebro se desarrolla; acá el tamaño de grupos son pequeños y es fácil mantener el </a:t>
            </a:r>
            <a:r>
              <a:rPr lang="es-ES" sz="21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distanciamento</a:t>
            </a: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en el orden de infraestructura la mayoría de las aulas de Educación Inicial tienen facilidades de sanitario y lavamanos; y lo más importante, hay que preservar la salud emocional de estos niños, que encerrados en sus casas (al menos en la zona urbana) pueden ser objetos de conflictos conductuales que generen problemas con sus padres (conozco de cerca muchos problemas de conflictos de padres en teletrabajo y peor los desempleados y el conflicto con los pequeños). </a:t>
            </a:r>
            <a:endParaRPr lang="es-CR" sz="21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Es científica y universalmente aceptado que la edad más importante para sentar las bases de un desarrollo armónico y desarrollar la inteligencia es la edad entre 0 y 6 años. En estas edades las familias, el Estado, las instituciones, las comunidades, todos debemos realizar y maximizar los esfuerzos por favorecer un desarrollo armónico de las niñas y niños, programas de salud, recreación, cuido, alimentación, educación, equidad deben de estar </a:t>
            </a:r>
            <a:r>
              <a:rPr lang="es-ES" sz="21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inter-relacionados</a:t>
            </a: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CR" sz="21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1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Una buena educación inicial (de cero a seis años) sienta las bases de un desarrollo personal-social perfecto para un máximo aprovechamiento de los niveles, modalidades y especialidades posteriores. Dejarlos más tiempo en la casa, creo no es una buena solución. </a:t>
            </a:r>
            <a:endParaRPr lang="es-CR" sz="21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12346905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30DB0-CF33-4568-A7B8-9B7C5B6AC084}"/>
              </a:ext>
            </a:extLst>
          </p:cNvPr>
          <p:cNvSpPr>
            <a:spLocks noGrp="1"/>
          </p:cNvSpPr>
          <p:nvPr>
            <p:ph type="title"/>
          </p:nvPr>
        </p:nvSpPr>
        <p:spPr>
          <a:xfrm>
            <a:off x="838200" y="365126"/>
            <a:ext cx="10515600" cy="761310"/>
          </a:xfrm>
          <a:solidFill>
            <a:srgbClr val="FFFF00"/>
          </a:solidFill>
        </p:spPr>
        <p:txBody>
          <a:bodyPr>
            <a:normAutofit fontScale="90000"/>
          </a:bodyPr>
          <a:lstStyle/>
          <a:p>
            <a:br>
              <a:rPr lang="es-ES" sz="27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s-ES" sz="27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27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EN QUÉ ORDEN DEBERÍAN RETORNAR LOS ESTUDIANTES A LA ESCUELA PRESENCIAL? </a:t>
            </a:r>
            <a:br>
              <a:rPr lang="es-CR" sz="4800" dirty="0">
                <a:effectLst/>
                <a:latin typeface="Calibri" panose="020F0502020204030204" pitchFamily="34" charset="0"/>
                <a:ea typeface="Calibri" panose="020F0502020204030204" pitchFamily="34" charset="0"/>
                <a:cs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BFF2827A-748C-415A-907A-C438EA8F8C31}"/>
              </a:ext>
            </a:extLst>
          </p:cNvPr>
          <p:cNvSpPr>
            <a:spLocks noGrp="1"/>
          </p:cNvSpPr>
          <p:nvPr>
            <p:ph idx="1"/>
          </p:nvPr>
        </p:nvSpPr>
        <p:spPr>
          <a:xfrm>
            <a:off x="838200" y="1126436"/>
            <a:ext cx="10515600" cy="5499651"/>
          </a:xfrm>
          <a:solidFill>
            <a:schemeClr val="accent6">
              <a:lumMod val="20000"/>
              <a:lumOff val="80000"/>
            </a:schemeClr>
          </a:solidFill>
        </p:spPr>
        <p:txBody>
          <a:bodyPr>
            <a:normAutofit lnSpcReduction="10000"/>
          </a:bodyPr>
          <a:lstStyle/>
          <a:p>
            <a:pPr marL="447675">
              <a:lnSpc>
                <a:spcPct val="107000"/>
              </a:lnSpc>
              <a:spcAft>
                <a:spcPts val="750"/>
              </a:spcAft>
            </a:pPr>
            <a:r>
              <a:rPr lang="es-ES" sz="20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es-ES" sz="20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Los segundos que debiesen de regresar son los estudiantes de las zonas rurales que están matriculados en escuelas del Tipo Escuela Unitaria y Escuela de Dirección 1 (menores de 100 estudiantes) . </a:t>
            </a:r>
            <a:endParaRPr lang="es-CR" sz="20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0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En ambas el número de estudiantes son pocos, en miles de esas comunidades- por su dispersión- no han tenido problemas de contagiados del </a:t>
            </a:r>
            <a:r>
              <a:rPr lang="es-ES" sz="20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Covid</a:t>
            </a:r>
            <a:r>
              <a:rPr lang="es-ES" sz="20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19.</a:t>
            </a:r>
            <a:endParaRPr lang="es-CR" sz="20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0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Además no darles clases es ahondar las brechas, más en calidad de la educación. </a:t>
            </a:r>
            <a:endParaRPr lang="es-CR" sz="20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0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Las escuelas unitarias y las escuelas pequeñas del futuro no tienen por qué seguir siendo la cenicienta olvidada del sistema educativo. Deben ser contrariamente el mejor espacio de innovación, de creación, de experimentación, de cambio. Los niños de las zonas rurales no son menos inteligentes que los niños de las zonas urbanas, sólo que históricamente han tenido menos oportunidades, pero eso deberá cambiar , para que realmente haya equidad en las oportunidades de educación. El educador de las escuelas rurales debe formar parte de una RED de Maestros Innovadores y transformadores, para lo cual se les debe de capacitar. Pero dejarlos de último en el regreso a la clase presencial, también sería un craso error que seguiría aumentando las desigualdades. </a:t>
            </a:r>
            <a:endParaRPr lang="es-C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1692319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3744-2A4C-4C7D-9025-3819096E7ECA}"/>
              </a:ext>
            </a:extLst>
          </p:cNvPr>
          <p:cNvSpPr>
            <a:spLocks noGrp="1"/>
          </p:cNvSpPr>
          <p:nvPr>
            <p:ph type="title"/>
          </p:nvPr>
        </p:nvSpPr>
        <p:spPr>
          <a:xfrm>
            <a:off x="838200" y="365125"/>
            <a:ext cx="10515600" cy="986597"/>
          </a:xfrm>
          <a:solidFill>
            <a:srgbClr val="FFFF00"/>
          </a:solidFill>
        </p:spPr>
        <p:txBody>
          <a:bodyPr>
            <a:normAutofit fontScale="90000"/>
          </a:bodyPr>
          <a:lstStyle/>
          <a:p>
            <a:br>
              <a:rPr lang="es-ES" sz="27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27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EN QUÉ ORDEN DEBERÍAN RETORNAR LOS ESTUDIANTES A LA ESCUELA PRESENCIAL? </a:t>
            </a:r>
            <a:br>
              <a:rPr lang="es-CR" sz="4800" dirty="0">
                <a:effectLst/>
                <a:latin typeface="Calibri" panose="020F0502020204030204" pitchFamily="34" charset="0"/>
                <a:ea typeface="Calibri" panose="020F0502020204030204" pitchFamily="34" charset="0"/>
                <a:cs typeface="Times New Roman" panose="02020603050405020304" pitchFamily="18" charset="0"/>
              </a:rPr>
            </a:br>
            <a:endParaRPr lang="es-CR" dirty="0"/>
          </a:p>
        </p:txBody>
      </p:sp>
      <p:sp>
        <p:nvSpPr>
          <p:cNvPr id="3" name="Content Placeholder 2">
            <a:extLst>
              <a:ext uri="{FF2B5EF4-FFF2-40B4-BE49-F238E27FC236}">
                <a16:creationId xmlns:a16="http://schemas.microsoft.com/office/drawing/2014/main" id="{5F7B26AB-0D77-49C0-B1AD-018487452F85}"/>
              </a:ext>
            </a:extLst>
          </p:cNvPr>
          <p:cNvSpPr>
            <a:spLocks noGrp="1"/>
          </p:cNvSpPr>
          <p:nvPr>
            <p:ph idx="1"/>
          </p:nvPr>
        </p:nvSpPr>
        <p:spPr>
          <a:solidFill>
            <a:schemeClr val="accent4">
              <a:lumMod val="20000"/>
              <a:lumOff val="80000"/>
            </a:schemeClr>
          </a:solidFill>
        </p:spPr>
        <p:txBody>
          <a:bodyPr>
            <a:normAutofit fontScale="92500"/>
          </a:bodyPr>
          <a:lstStyle/>
          <a:p>
            <a:pPr marL="447675">
              <a:lnSpc>
                <a:spcPct val="107000"/>
              </a:lnSpc>
              <a:spcAft>
                <a:spcPts val="750"/>
              </a:spcAft>
            </a:pP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En las Escuelas 2, 3, 4 y 5, se podrían hacer dos jornadas, así el número de alumnos será menor y permitirá el distanciamiento; o se podría organizar que de 1 a 4 grado vayan lunes, miércoles y viernes y dos días restantes llevan material y programación para trabajar en casa; los de 5 y sexto grado podrían ir dos veces a la semana , martes y jueves, y llevan trabajo y materiales para trabajar los otros tres días en la casa.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4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iv</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En el caso de los colegios, se podría utilizar una estrategia similar. Los primeros que deben regresar son los colegios Rurales (antiguas </a:t>
            </a:r>
            <a:r>
              <a:rPr lang="es-ES" sz="24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Tele-secundarias</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después los Colegios con matrículas menores a 500 alumnos (zonas rurales urbanizadas) que representan el 60% de los colegios oficiales.</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4304140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CA5A-88C1-4068-87B1-ACD45242A424}"/>
              </a:ext>
            </a:extLst>
          </p:cNvPr>
          <p:cNvSpPr>
            <a:spLocks noGrp="1"/>
          </p:cNvSpPr>
          <p:nvPr>
            <p:ph type="title"/>
          </p:nvPr>
        </p:nvSpPr>
        <p:spPr>
          <a:xfrm>
            <a:off x="838200" y="365125"/>
            <a:ext cx="10515600" cy="880579"/>
          </a:xfrm>
          <a:solidFill>
            <a:srgbClr val="FFFF00"/>
          </a:solidFill>
        </p:spPr>
        <p:txBody>
          <a:bodyPr>
            <a:noAutofit/>
          </a:bodyPr>
          <a:lstStyle/>
          <a:p>
            <a:br>
              <a:rPr lang="es-ES" sz="24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S" sz="2400" b="1"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EN QUÉ ORDEN DEBERÍAN RETORNAR LOS ESTUDIANTES A LA ESCUELA PRESENCIAL? </a:t>
            </a:r>
            <a:br>
              <a:rPr lang="es-CR" sz="2800" dirty="0">
                <a:effectLst/>
                <a:latin typeface="Calibri" panose="020F0502020204030204" pitchFamily="34" charset="0"/>
                <a:ea typeface="Calibri" panose="020F0502020204030204" pitchFamily="34" charset="0"/>
                <a:cs typeface="Times New Roman" panose="02020603050405020304" pitchFamily="18" charset="0"/>
              </a:rPr>
            </a:br>
            <a:endParaRPr lang="es-CR" sz="2400" dirty="0"/>
          </a:p>
        </p:txBody>
      </p:sp>
      <p:sp>
        <p:nvSpPr>
          <p:cNvPr id="3" name="Content Placeholder 2">
            <a:extLst>
              <a:ext uri="{FF2B5EF4-FFF2-40B4-BE49-F238E27FC236}">
                <a16:creationId xmlns:a16="http://schemas.microsoft.com/office/drawing/2014/main" id="{46FA08C6-14BB-4BBA-AA64-829AC3DB9521}"/>
              </a:ext>
            </a:extLst>
          </p:cNvPr>
          <p:cNvSpPr>
            <a:spLocks noGrp="1"/>
          </p:cNvSpPr>
          <p:nvPr>
            <p:ph idx="1"/>
          </p:nvPr>
        </p:nvSpPr>
        <p:spPr>
          <a:xfrm>
            <a:off x="838200" y="1391478"/>
            <a:ext cx="10515600" cy="4785485"/>
          </a:xfrm>
          <a:solidFill>
            <a:schemeClr val="accent6">
              <a:lumMod val="20000"/>
              <a:lumOff val="80000"/>
            </a:schemeClr>
          </a:solidFill>
        </p:spPr>
        <p:txBody>
          <a:bodyPr>
            <a:normAutofit fontScale="92500" lnSpcReduction="10000"/>
          </a:bodyPr>
          <a:lstStyle/>
          <a:p>
            <a:pPr marL="447675">
              <a:lnSpc>
                <a:spcPct val="107000"/>
              </a:lnSpc>
              <a:spcAft>
                <a:spcPts val="750"/>
              </a:spcAft>
            </a:pP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Después en los colegios grandes urbanos (que son unas 300 instituciones solamente) se puede intercalar: séptimo , octavo y undécimo (y duodécimo cuando lo hay) asistirían los lunes, miércoles y viernes y llevarían tarea o harían </a:t>
            </a:r>
            <a:r>
              <a:rPr lang="es-ES" sz="24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tele-estudio</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(clases </a:t>
            </a:r>
            <a:r>
              <a:rPr lang="es-ES" sz="24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virtulaes</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 los martes y jueves.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En la mayoría de las comunidades donde están localizados los colegios grandes hay internet de banda ancha y más de un 90% de estudiantes tienen celular, portátil o Tablet. Los alumnos de noveno y décimo asistirían a clases presenciales los martes y jueves y harían </a:t>
            </a:r>
            <a:r>
              <a:rPr lang="es-ES" sz="2400" dirty="0" err="1">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Tele-clases</a:t>
            </a: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 virtuales durante los días lunes, miércoles y viernes.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pPr marL="447675">
              <a:lnSpc>
                <a:spcPct val="107000"/>
              </a:lnSpc>
              <a:spcAft>
                <a:spcPts val="750"/>
              </a:spcAft>
            </a:pPr>
            <a:r>
              <a:rPr lang="es-ES" sz="2400" dirty="0">
                <a:solidFill>
                  <a:srgbClr val="1C1E21"/>
                </a:solidFill>
                <a:effectLst/>
                <a:latin typeface="Times New Roman" panose="02020603050405020304" pitchFamily="18" charset="0"/>
                <a:ea typeface="Times New Roman" panose="02020603050405020304" pitchFamily="18" charset="0"/>
                <a:cs typeface="Times New Roman" panose="02020603050405020304" pitchFamily="18" charset="0"/>
              </a:rPr>
              <a:t>Claro, las posibilidades de opciones de organización son tantas como la imaginación de cada experto , pero lo esencial es evitar que los más desfavorecidos (zonas rurales y marginales urbanas) sigan siendo los más desfavorecidos con la programación del regreso a clases. </a:t>
            </a:r>
            <a:endParaRPr lang="es-C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18384133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4FC63-1AF9-47D8-9555-49B549738B15}"/>
              </a:ext>
            </a:extLst>
          </p:cNvPr>
          <p:cNvSpPr>
            <a:spLocks noGrp="1"/>
          </p:cNvSpPr>
          <p:nvPr>
            <p:ph type="title"/>
          </p:nvPr>
        </p:nvSpPr>
        <p:spPr/>
        <p:txBody>
          <a:bodyPr/>
          <a:lstStyle/>
          <a:p>
            <a:r>
              <a:rPr lang="es-CR" dirty="0"/>
              <a:t>Y LA COMUNIDAD?</a:t>
            </a:r>
          </a:p>
        </p:txBody>
      </p:sp>
      <p:sp>
        <p:nvSpPr>
          <p:cNvPr id="3" name="Content Placeholder 2">
            <a:extLst>
              <a:ext uri="{FF2B5EF4-FFF2-40B4-BE49-F238E27FC236}">
                <a16:creationId xmlns:a16="http://schemas.microsoft.com/office/drawing/2014/main" id="{B3B0A506-1646-4C01-B08C-8CDB34C93EED}"/>
              </a:ext>
            </a:extLst>
          </p:cNvPr>
          <p:cNvSpPr>
            <a:spLocks noGrp="1"/>
          </p:cNvSpPr>
          <p:nvPr>
            <p:ph idx="1"/>
          </p:nvPr>
        </p:nvSpPr>
        <p:spPr>
          <a:solidFill>
            <a:srgbClr val="002060"/>
          </a:solidFill>
        </p:spPr>
        <p:txBody>
          <a:bodyPr>
            <a:normAutofit fontScale="85000" lnSpcReduction="10000"/>
          </a:bodyPr>
          <a:lstStyle/>
          <a:p>
            <a:r>
              <a:rPr lang="es-CR" dirty="0">
                <a:solidFill>
                  <a:schemeClr val="bg1"/>
                </a:solidFill>
              </a:rPr>
              <a:t>LAS RELACIONES DE LA ESCUELA O CENTROS EDUCTIVOS CON LAS COMUNIDADES HA VENIDO CAMBIANDO EN LOS ÚLTIMOS 70 AÑOS. CASI NO EXISTE EN LAS ZONAS URBANAS, EN LAS ZONAS RUR-URBANAS UN POCO AÚN SE INTERACTÚA Y EN LAS RURALES AÚN SE MANTIENE UNA ESTRECHA RELACIÓN. </a:t>
            </a:r>
          </a:p>
          <a:p>
            <a:r>
              <a:rPr lang="es-CR" dirty="0">
                <a:solidFill>
                  <a:schemeClr val="bg1"/>
                </a:solidFill>
              </a:rPr>
              <a:t>La relación con Padres y Agentes comunales en los últimos 30 años ha cambiado a relaciones digitales.</a:t>
            </a:r>
          </a:p>
          <a:p>
            <a:r>
              <a:rPr lang="es-CR" dirty="0">
                <a:solidFill>
                  <a:schemeClr val="bg1"/>
                </a:solidFill>
              </a:rPr>
              <a:t>En el año 2020 las relaciones en educación dieron un giro de 300 grados , entre ellos las relaciones con las comunidades y con estudiantes, padres de familia, educadores, autoridades y organismos comunales. </a:t>
            </a:r>
          </a:p>
          <a:p>
            <a:r>
              <a:rPr lang="es-CR" dirty="0">
                <a:solidFill>
                  <a:schemeClr val="bg1"/>
                </a:solidFill>
              </a:rPr>
              <a:t>EL ADMINISTRADOR EDUCATIVO HA TENIDO QUE CAMBIAR DRÁSTICAMENTE SU ROL DURANTE LA PANDEMIA. SE HA TENIDO QUE MODERNIZAR, SER MAS CREATIVO , USAR MÁS LAS HABILIDADES QUE PRESENTO EN LA SIGUIENTE LÁMINA. </a:t>
            </a:r>
          </a:p>
        </p:txBody>
      </p:sp>
    </p:spTree>
    <p:extLst>
      <p:ext uri="{BB962C8B-B14F-4D97-AF65-F5344CB8AC3E}">
        <p14:creationId xmlns:p14="http://schemas.microsoft.com/office/powerpoint/2010/main" val="34491356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ABB17-66F6-4ED2-9A68-5549C1123022}"/>
              </a:ext>
            </a:extLst>
          </p:cNvPr>
          <p:cNvSpPr>
            <a:spLocks noGrp="1"/>
          </p:cNvSpPr>
          <p:nvPr>
            <p:ph type="title"/>
          </p:nvPr>
        </p:nvSpPr>
        <p:spPr>
          <a:solidFill>
            <a:srgbClr val="002060"/>
          </a:solidFill>
        </p:spPr>
        <p:txBody>
          <a:bodyPr/>
          <a:lstStyle/>
          <a:p>
            <a:r>
              <a:rPr lang="es-CR" sz="4400" b="1" dirty="0">
                <a:solidFill>
                  <a:srgbClr val="FFFF00"/>
                </a:solidFill>
              </a:rPr>
              <a:t>Las 10 habilidades más valoradas durante la pandemia 2020</a:t>
            </a:r>
            <a:endParaRPr lang="es-CR" dirty="0"/>
          </a:p>
        </p:txBody>
      </p:sp>
      <p:sp>
        <p:nvSpPr>
          <p:cNvPr id="3" name="Content Placeholder 2">
            <a:extLst>
              <a:ext uri="{FF2B5EF4-FFF2-40B4-BE49-F238E27FC236}">
                <a16:creationId xmlns:a16="http://schemas.microsoft.com/office/drawing/2014/main" id="{1852CA27-92F7-4996-9059-919725F2362B}"/>
              </a:ext>
            </a:extLst>
          </p:cNvPr>
          <p:cNvSpPr>
            <a:spLocks noGrp="1"/>
          </p:cNvSpPr>
          <p:nvPr>
            <p:ph sz="half" idx="1"/>
          </p:nvPr>
        </p:nvSpPr>
        <p:spPr>
          <a:solidFill>
            <a:srgbClr val="FFC000"/>
          </a:solidFill>
        </p:spPr>
        <p:txBody>
          <a:bodyPr>
            <a:normAutofit lnSpcReduction="10000"/>
          </a:bodyPr>
          <a:lstStyle/>
          <a:p>
            <a:pPr marL="0" indent="0">
              <a:lnSpc>
                <a:spcPct val="107000"/>
              </a:lnSpc>
              <a:spcAft>
                <a:spcPts val="800"/>
              </a:spcAft>
              <a:buNone/>
            </a:pPr>
            <a:r>
              <a:rPr lang="es-CR" sz="2000" dirty="0">
                <a:effectLst/>
                <a:latin typeface="Calibri" panose="020F0502020204030204" pitchFamily="34" charset="0"/>
                <a:ea typeface="Calibri" panose="020F0502020204030204" pitchFamily="34" charset="0"/>
                <a:cs typeface="Times New Roman" panose="02020603050405020304" pitchFamily="18" charset="0"/>
              </a:rPr>
              <a:t>1- </a:t>
            </a:r>
            <a:r>
              <a:rPr lang="es-CR" b="1" dirty="0">
                <a:latin typeface="Calibri" panose="020F0502020204030204" pitchFamily="34" charset="0"/>
                <a:ea typeface="Calibri" panose="020F0502020204030204" pitchFamily="34" charset="0"/>
                <a:cs typeface="Times New Roman" panose="02020603050405020304" pitchFamily="18" charset="0"/>
              </a:rPr>
              <a:t>R</a:t>
            </a:r>
            <a:r>
              <a:rPr lang="es-CR" sz="2800" b="1" dirty="0">
                <a:effectLst/>
                <a:latin typeface="Calibri" panose="020F0502020204030204" pitchFamily="34" charset="0"/>
                <a:ea typeface="Calibri" panose="020F0502020204030204" pitchFamily="34" charset="0"/>
                <a:cs typeface="Times New Roman" panose="02020603050405020304" pitchFamily="18" charset="0"/>
              </a:rPr>
              <a:t>esolución de problemas complejos</a:t>
            </a:r>
          </a:p>
          <a:p>
            <a:pPr marL="0" indent="0">
              <a:lnSpc>
                <a:spcPct val="107000"/>
              </a:lnSpc>
              <a:spcAft>
                <a:spcPts val="800"/>
              </a:spcAft>
              <a:buNone/>
            </a:pPr>
            <a:r>
              <a:rPr lang="es-CR" sz="2800" b="1" dirty="0">
                <a:effectLst/>
                <a:latin typeface="Calibri" panose="020F0502020204030204" pitchFamily="34" charset="0"/>
                <a:ea typeface="Calibri" panose="020F0502020204030204" pitchFamily="34" charset="0"/>
                <a:cs typeface="Times New Roman" panose="02020603050405020304" pitchFamily="18" charset="0"/>
              </a:rPr>
              <a:t>2- Pensamiento crítico</a:t>
            </a:r>
          </a:p>
          <a:p>
            <a:pPr marL="0" indent="0">
              <a:lnSpc>
                <a:spcPct val="107000"/>
              </a:lnSpc>
              <a:spcAft>
                <a:spcPts val="800"/>
              </a:spcAft>
              <a:buNone/>
            </a:pPr>
            <a:r>
              <a:rPr lang="es-CR" sz="2800" b="1" dirty="0">
                <a:effectLst/>
                <a:latin typeface="Calibri" panose="020F0502020204030204" pitchFamily="34" charset="0"/>
                <a:ea typeface="Calibri" panose="020F0502020204030204" pitchFamily="34" charset="0"/>
                <a:cs typeface="Times New Roman" panose="02020603050405020304" pitchFamily="18" charset="0"/>
              </a:rPr>
              <a:t>3- Creatividad</a:t>
            </a:r>
          </a:p>
          <a:p>
            <a:pPr marL="0" indent="0">
              <a:lnSpc>
                <a:spcPct val="107000"/>
              </a:lnSpc>
              <a:spcAft>
                <a:spcPts val="800"/>
              </a:spcAft>
              <a:buNone/>
            </a:pPr>
            <a:r>
              <a:rPr lang="es-CR" sz="2800" b="1" dirty="0">
                <a:effectLst/>
                <a:latin typeface="Calibri" panose="020F0502020204030204" pitchFamily="34" charset="0"/>
                <a:ea typeface="Calibri" panose="020F0502020204030204" pitchFamily="34" charset="0"/>
                <a:cs typeface="Times New Roman" panose="02020603050405020304" pitchFamily="18" charset="0"/>
              </a:rPr>
              <a:t>4- Gestión de las personas</a:t>
            </a:r>
          </a:p>
          <a:p>
            <a:pPr marL="0" indent="0">
              <a:lnSpc>
                <a:spcPct val="107000"/>
              </a:lnSpc>
              <a:spcAft>
                <a:spcPts val="800"/>
              </a:spcAft>
              <a:buNone/>
            </a:pPr>
            <a:r>
              <a:rPr lang="es-CR" sz="2800" b="1" dirty="0">
                <a:effectLst/>
                <a:latin typeface="Calibri" panose="020F0502020204030204" pitchFamily="34" charset="0"/>
                <a:ea typeface="Calibri" panose="020F0502020204030204" pitchFamily="34" charset="0"/>
                <a:cs typeface="Times New Roman" panose="02020603050405020304" pitchFamily="18" charset="0"/>
              </a:rPr>
              <a:t>5- Coordinación  con otros</a:t>
            </a:r>
          </a:p>
          <a:p>
            <a:pPr marL="0" indent="0">
              <a:lnSpc>
                <a:spcPct val="107000"/>
              </a:lnSpc>
              <a:spcAft>
                <a:spcPts val="800"/>
              </a:spcAft>
              <a:buNone/>
            </a:pPr>
            <a:r>
              <a:rPr lang="es-CR" sz="2800" b="1" dirty="0">
                <a:effectLst/>
                <a:latin typeface="Calibri" panose="020F0502020204030204" pitchFamily="34" charset="0"/>
                <a:ea typeface="Calibri" panose="020F0502020204030204" pitchFamily="34" charset="0"/>
                <a:cs typeface="Times New Roman" panose="02020603050405020304" pitchFamily="18" charset="0"/>
              </a:rPr>
              <a:t>6- Inteligencia emocional</a:t>
            </a:r>
          </a:p>
          <a:p>
            <a:endParaRPr lang="es-CR" dirty="0"/>
          </a:p>
        </p:txBody>
      </p:sp>
      <p:sp>
        <p:nvSpPr>
          <p:cNvPr id="4" name="Content Placeholder 3">
            <a:extLst>
              <a:ext uri="{FF2B5EF4-FFF2-40B4-BE49-F238E27FC236}">
                <a16:creationId xmlns:a16="http://schemas.microsoft.com/office/drawing/2014/main" id="{D4F6D907-9997-4E38-816B-E1A1AFE80560}"/>
              </a:ext>
            </a:extLst>
          </p:cNvPr>
          <p:cNvSpPr>
            <a:spLocks noGrp="1"/>
          </p:cNvSpPr>
          <p:nvPr>
            <p:ph sz="half" idx="2"/>
          </p:nvPr>
        </p:nvSpPr>
        <p:spPr>
          <a:solidFill>
            <a:schemeClr val="accent5">
              <a:lumMod val="50000"/>
            </a:schemeClr>
          </a:solidFill>
        </p:spPr>
        <p:txBody>
          <a:bodyPr>
            <a:normAutofit lnSpcReduction="10000"/>
          </a:bodyPr>
          <a:lstStyle/>
          <a:p>
            <a:pPr marL="0" indent="0">
              <a:lnSpc>
                <a:spcPct val="107000"/>
              </a:lnSpc>
              <a:spcAft>
                <a:spcPts val="800"/>
              </a:spcAft>
              <a:buNone/>
            </a:pPr>
            <a:r>
              <a:rPr lang="es-CR" sz="2800" dirty="0">
                <a:effectLst/>
                <a:latin typeface="Calibri" panose="020F0502020204030204" pitchFamily="34" charset="0"/>
                <a:ea typeface="Calibri" panose="020F0502020204030204" pitchFamily="34" charset="0"/>
                <a:cs typeface="Times New Roman" panose="02020603050405020304" pitchFamily="18" charset="0"/>
              </a:rPr>
              <a:t>7- </a:t>
            </a:r>
            <a:r>
              <a:rPr lang="es-C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J</a:t>
            </a:r>
            <a:r>
              <a:rPr lang="es-CR"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uicio y toma de decisiones</a:t>
            </a:r>
          </a:p>
          <a:p>
            <a:pPr marL="0" indent="0">
              <a:lnSpc>
                <a:spcPct val="107000"/>
              </a:lnSpc>
              <a:spcAft>
                <a:spcPts val="800"/>
              </a:spcAft>
              <a:buNone/>
            </a:pPr>
            <a:r>
              <a:rPr lang="es-CR"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8- Orientación al servicio</a:t>
            </a:r>
          </a:p>
          <a:p>
            <a:pPr marL="0" indent="0">
              <a:lnSpc>
                <a:spcPct val="107000"/>
              </a:lnSpc>
              <a:spcAft>
                <a:spcPts val="800"/>
              </a:spcAft>
              <a:buNone/>
            </a:pPr>
            <a:r>
              <a:rPr lang="es-CR"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9- Negociación</a:t>
            </a:r>
          </a:p>
          <a:p>
            <a:pPr marL="0" indent="0">
              <a:lnSpc>
                <a:spcPct val="107000"/>
              </a:lnSpc>
              <a:spcAft>
                <a:spcPts val="800"/>
              </a:spcAft>
              <a:buNone/>
            </a:pPr>
            <a:r>
              <a:rPr lang="es-CR"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10- Flexibilidad cognitiva </a:t>
            </a:r>
          </a:p>
          <a:p>
            <a:pPr marL="0" indent="0">
              <a:buNone/>
            </a:pPr>
            <a:r>
              <a:rPr lang="es-CR"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11-Escuchar atentamente.</a:t>
            </a:r>
            <a:endParaRPr lang="es-CR" b="1" dirty="0">
              <a:solidFill>
                <a:schemeClr val="bg1"/>
              </a:solidFill>
            </a:endParaRPr>
          </a:p>
        </p:txBody>
      </p:sp>
    </p:spTree>
    <p:extLst>
      <p:ext uri="{BB962C8B-B14F-4D97-AF65-F5344CB8AC3E}">
        <p14:creationId xmlns:p14="http://schemas.microsoft.com/office/powerpoint/2010/main" val="4337906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47137-1BC0-4BB1-BA02-34A67D1B1789}"/>
              </a:ext>
            </a:extLst>
          </p:cNvPr>
          <p:cNvSpPr>
            <a:spLocks noGrp="1"/>
          </p:cNvSpPr>
          <p:nvPr>
            <p:ph type="title"/>
          </p:nvPr>
        </p:nvSpPr>
        <p:spPr>
          <a:xfrm>
            <a:off x="838200" y="365125"/>
            <a:ext cx="10515600" cy="5227292"/>
          </a:xfrm>
          <a:solidFill>
            <a:srgbClr val="002060"/>
          </a:solidFill>
        </p:spPr>
        <p:txBody>
          <a:bodyPr>
            <a:normAutofit/>
          </a:bodyPr>
          <a:lstStyle/>
          <a:p>
            <a:r>
              <a:rPr lang="es-CR" dirty="0">
                <a:solidFill>
                  <a:schemeClr val="bg1"/>
                </a:solidFill>
              </a:rPr>
              <a:t>MUCHAS GRACIAS</a:t>
            </a:r>
            <a:br>
              <a:rPr lang="es-CR" dirty="0">
                <a:solidFill>
                  <a:schemeClr val="bg1"/>
                </a:solidFill>
              </a:rPr>
            </a:br>
            <a:br>
              <a:rPr lang="es-CR" dirty="0">
                <a:solidFill>
                  <a:schemeClr val="bg1"/>
                </a:solidFill>
              </a:rPr>
            </a:br>
            <a:br>
              <a:rPr lang="es-CR" dirty="0">
                <a:solidFill>
                  <a:schemeClr val="bg1"/>
                </a:solidFill>
              </a:rPr>
            </a:br>
            <a:r>
              <a:rPr lang="es-CR" sz="5400" dirty="0">
                <a:solidFill>
                  <a:srgbClr val="FFFF00"/>
                </a:solidFill>
              </a:rPr>
              <a:t>MI CORREO: Lguadamuz@educr.net</a:t>
            </a:r>
            <a:endParaRPr lang="es-CR" dirty="0">
              <a:solidFill>
                <a:srgbClr val="FFFF00"/>
              </a:solidFill>
            </a:endParaRPr>
          </a:p>
        </p:txBody>
      </p:sp>
    </p:spTree>
    <p:extLst>
      <p:ext uri="{BB962C8B-B14F-4D97-AF65-F5344CB8AC3E}">
        <p14:creationId xmlns:p14="http://schemas.microsoft.com/office/powerpoint/2010/main" val="6958519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FD41A-B9BB-4396-92D7-275DC04F8E4F}"/>
              </a:ext>
            </a:extLst>
          </p:cNvPr>
          <p:cNvSpPr>
            <a:spLocks noGrp="1"/>
          </p:cNvSpPr>
          <p:nvPr>
            <p:ph type="title"/>
          </p:nvPr>
        </p:nvSpPr>
        <p:spPr/>
        <p:txBody>
          <a:bodyPr/>
          <a:lstStyle/>
          <a:p>
            <a:endParaRPr lang="es-CR"/>
          </a:p>
        </p:txBody>
      </p:sp>
      <p:sp>
        <p:nvSpPr>
          <p:cNvPr id="3" name="Content Placeholder 2">
            <a:extLst>
              <a:ext uri="{FF2B5EF4-FFF2-40B4-BE49-F238E27FC236}">
                <a16:creationId xmlns:a16="http://schemas.microsoft.com/office/drawing/2014/main" id="{DE82DD3B-E41F-424F-A18F-11D07B75F046}"/>
              </a:ext>
            </a:extLst>
          </p:cNvPr>
          <p:cNvSpPr>
            <a:spLocks noGrp="1"/>
          </p:cNvSpPr>
          <p:nvPr>
            <p:ph sz="half" idx="1"/>
          </p:nvPr>
        </p:nvSpPr>
        <p:spPr/>
        <p:txBody>
          <a:bodyPr/>
          <a:lstStyle/>
          <a:p>
            <a:endParaRPr lang="es-CR"/>
          </a:p>
        </p:txBody>
      </p:sp>
      <p:sp>
        <p:nvSpPr>
          <p:cNvPr id="4" name="Content Placeholder 3">
            <a:extLst>
              <a:ext uri="{FF2B5EF4-FFF2-40B4-BE49-F238E27FC236}">
                <a16:creationId xmlns:a16="http://schemas.microsoft.com/office/drawing/2014/main" id="{F3EFC774-3A47-4F6B-A9C5-D1D0FE047FF2}"/>
              </a:ext>
            </a:extLst>
          </p:cNvPr>
          <p:cNvSpPr>
            <a:spLocks noGrp="1"/>
          </p:cNvSpPr>
          <p:nvPr>
            <p:ph sz="half" idx="2"/>
          </p:nvPr>
        </p:nvSpPr>
        <p:spPr/>
        <p:txBody>
          <a:bodyPr/>
          <a:lstStyle/>
          <a:p>
            <a:endParaRPr lang="es-CR"/>
          </a:p>
        </p:txBody>
      </p:sp>
    </p:spTree>
    <p:extLst>
      <p:ext uri="{BB962C8B-B14F-4D97-AF65-F5344CB8AC3E}">
        <p14:creationId xmlns:p14="http://schemas.microsoft.com/office/powerpoint/2010/main" val="372626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280" y="243840"/>
            <a:ext cx="7799070" cy="5958840"/>
          </a:xfrm>
          <a:solidFill>
            <a:srgbClr val="008E40"/>
          </a:solidFill>
        </p:spPr>
        <p:txBody>
          <a:bodyPr>
            <a:normAutofit/>
          </a:bodyPr>
          <a:lstStyle/>
          <a:p>
            <a:pPr algn="ctr"/>
            <a:r>
              <a:rPr lang="es-CR" sz="7200" b="1" dirty="0">
                <a:solidFill>
                  <a:srgbClr val="FFFF00"/>
                </a:solidFill>
              </a:rPr>
              <a:t>LAS GRANDES REFORMAS DE LOS ULTIMOS 70 AÑOS</a:t>
            </a:r>
            <a:endParaRPr lang="es-CR" dirty="0">
              <a:solidFill>
                <a:srgbClr val="FFFF00"/>
              </a:solidFill>
            </a:endParaRPr>
          </a:p>
        </p:txBody>
      </p:sp>
    </p:spTree>
    <p:extLst>
      <p:ext uri="{BB962C8B-B14F-4D97-AF65-F5344CB8AC3E}">
        <p14:creationId xmlns:p14="http://schemas.microsoft.com/office/powerpoint/2010/main" val="1039652619"/>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74" name="Grupo 70673">
            <a:extLst>
              <a:ext uri="{FF2B5EF4-FFF2-40B4-BE49-F238E27FC236}">
                <a16:creationId xmlns:a16="http://schemas.microsoft.com/office/drawing/2014/main" id="{290A8D37-ECD1-41DF-B91C-4694D58D1B67}"/>
              </a:ext>
            </a:extLst>
          </p:cNvPr>
          <p:cNvGrpSpPr/>
          <p:nvPr/>
        </p:nvGrpSpPr>
        <p:grpSpPr>
          <a:xfrm>
            <a:off x="1319758" y="125863"/>
            <a:ext cx="8177116" cy="6776884"/>
            <a:chOff x="-204243" y="125863"/>
            <a:chExt cx="8177116" cy="6776884"/>
          </a:xfrm>
        </p:grpSpPr>
        <p:sp>
          <p:nvSpPr>
            <p:cNvPr id="31" name="30 Circular"/>
            <p:cNvSpPr/>
            <p:nvPr/>
          </p:nvSpPr>
          <p:spPr>
            <a:xfrm rot="2131030" flipV="1">
              <a:off x="1423480" y="125863"/>
              <a:ext cx="6549393" cy="6776884"/>
            </a:xfrm>
            <a:prstGeom prst="pie">
              <a:avLst>
                <a:gd name="adj1" fmla="val 11862070"/>
                <a:gd name="adj2" fmla="val 16200000"/>
              </a:avLst>
            </a:prstGeom>
            <a:solidFill>
              <a:srgbClr val="00FFFF"/>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sz="1200" dirty="0">
                <a:solidFill>
                  <a:schemeClr val="bg1"/>
                </a:solidFill>
              </a:endParaRPr>
            </a:p>
          </p:txBody>
        </p:sp>
        <p:sp>
          <p:nvSpPr>
            <p:cNvPr id="47" name="46 CuadroTexto"/>
            <p:cNvSpPr txBox="1"/>
            <p:nvPr/>
          </p:nvSpPr>
          <p:spPr>
            <a:xfrm>
              <a:off x="-204243" y="3283286"/>
              <a:ext cx="1373760" cy="923330"/>
            </a:xfrm>
            <a:prstGeom prst="rect">
              <a:avLst/>
            </a:prstGeom>
            <a:noFill/>
          </p:spPr>
          <p:txBody>
            <a:bodyPr wrap="square">
              <a:spAutoFit/>
            </a:bodyPr>
            <a:lstStyle/>
            <a:p>
              <a:pPr algn="r" eaLnBrk="1" hangingPunct="1">
                <a:defRPr/>
              </a:pPr>
              <a:r>
                <a:rPr lang="es-ES_tradnl" b="1" i="1" dirty="0">
                  <a:effectLst>
                    <a:outerShdw blurRad="38100" dist="38100" dir="2700000" algn="tl">
                      <a:srgbClr val="000000">
                        <a:alpha val="43137"/>
                      </a:srgbClr>
                    </a:outerShdw>
                  </a:effectLst>
                  <a:latin typeface="Times New Roman" pitchFamily="18" charset="0"/>
                  <a:cs typeface="Times New Roman" pitchFamily="18" charset="0"/>
                </a:rPr>
                <a:t>Los Grandes Énfasis</a:t>
              </a:r>
              <a:endParaRPr lang="en-US" b="1" i="1" dirty="0">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70673" name="Grupo 70672">
            <a:extLst>
              <a:ext uri="{FF2B5EF4-FFF2-40B4-BE49-F238E27FC236}">
                <a16:creationId xmlns:a16="http://schemas.microsoft.com/office/drawing/2014/main" id="{9596EA0C-635C-4504-B15F-0E6EB770D7C2}"/>
              </a:ext>
            </a:extLst>
          </p:cNvPr>
          <p:cNvGrpSpPr/>
          <p:nvPr/>
        </p:nvGrpSpPr>
        <p:grpSpPr>
          <a:xfrm>
            <a:off x="2445943" y="290852"/>
            <a:ext cx="7164332" cy="6857124"/>
            <a:chOff x="921943" y="290851"/>
            <a:chExt cx="7164332" cy="6857124"/>
          </a:xfrm>
        </p:grpSpPr>
        <p:sp>
          <p:nvSpPr>
            <p:cNvPr id="32" name="31 Circular"/>
            <p:cNvSpPr/>
            <p:nvPr/>
          </p:nvSpPr>
          <p:spPr>
            <a:xfrm rot="19480455" flipV="1">
              <a:off x="1318875" y="290851"/>
              <a:ext cx="6767400" cy="6494469"/>
            </a:xfrm>
            <a:prstGeom prst="pie">
              <a:avLst>
                <a:gd name="adj1" fmla="val 11952466"/>
                <a:gd name="adj2" fmla="val 16200000"/>
              </a:avLst>
            </a:prstGeom>
            <a:solidFill>
              <a:srgbClr val="FFCCFF"/>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n-US" sz="1200" dirty="0">
                <a:solidFill>
                  <a:schemeClr val="bg1"/>
                </a:solidFill>
              </a:endParaRPr>
            </a:p>
          </p:txBody>
        </p:sp>
        <p:sp>
          <p:nvSpPr>
            <p:cNvPr id="58" name="57 CuadroTexto"/>
            <p:cNvSpPr txBox="1"/>
            <p:nvPr/>
          </p:nvSpPr>
          <p:spPr>
            <a:xfrm>
              <a:off x="921943" y="6501644"/>
              <a:ext cx="2227657" cy="646331"/>
            </a:xfrm>
            <a:prstGeom prst="rect">
              <a:avLst/>
            </a:prstGeom>
            <a:noFill/>
          </p:spPr>
          <p:txBody>
            <a:bodyPr>
              <a:spAutoFit/>
            </a:bodyPr>
            <a:lstStyle/>
            <a:p>
              <a:pPr algn="r" eaLnBrk="1" hangingPunct="1">
                <a:defRPr/>
              </a:pPr>
              <a:r>
                <a:rPr lang="es-ES_tradnl" b="1" i="1" dirty="0">
                  <a:effectLst>
                    <a:outerShdw blurRad="38100" dist="38100" dir="2700000" algn="tl">
                      <a:srgbClr val="000000">
                        <a:alpha val="43137"/>
                      </a:srgbClr>
                    </a:outerShdw>
                  </a:effectLst>
                  <a:latin typeface="Times New Roman" pitchFamily="18" charset="0"/>
                  <a:cs typeface="Times New Roman" pitchFamily="18" charset="0"/>
                </a:rPr>
                <a:t>Las Grandes Reformas</a:t>
              </a:r>
              <a:endParaRPr lang="en-US" b="1" i="1" dirty="0">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70656" name="Grupo 70655">
            <a:extLst>
              <a:ext uri="{FF2B5EF4-FFF2-40B4-BE49-F238E27FC236}">
                <a16:creationId xmlns:a16="http://schemas.microsoft.com/office/drawing/2014/main" id="{E8277B86-5D53-4F88-8D54-0975DB34D131}"/>
              </a:ext>
            </a:extLst>
          </p:cNvPr>
          <p:cNvGrpSpPr/>
          <p:nvPr/>
        </p:nvGrpSpPr>
        <p:grpSpPr>
          <a:xfrm>
            <a:off x="5549769" y="4279134"/>
            <a:ext cx="1434497" cy="936435"/>
            <a:chOff x="4025768" y="4279134"/>
            <a:chExt cx="1434497" cy="936435"/>
          </a:xfrm>
        </p:grpSpPr>
        <p:sp>
          <p:nvSpPr>
            <p:cNvPr id="12" name="11 CuadroTexto"/>
            <p:cNvSpPr txBox="1"/>
            <p:nvPr/>
          </p:nvSpPr>
          <p:spPr>
            <a:xfrm>
              <a:off x="4025768" y="4507683"/>
              <a:ext cx="1434497" cy="707886"/>
            </a:xfrm>
            <a:prstGeom prst="rect">
              <a:avLst/>
            </a:prstGeom>
            <a:noFill/>
          </p:spPr>
          <p:txBody>
            <a:bodyPr>
              <a:spAutoFit/>
            </a:bodyPr>
            <a:lstStyle/>
            <a:p>
              <a:pPr algn="ctr" eaLnBrk="1" hangingPunct="1">
                <a:defRPr/>
              </a:pPr>
              <a:r>
                <a:rPr lang="es-ES_tradnl" sz="800" b="1" dirty="0">
                  <a:solidFill>
                    <a:srgbClr val="004274"/>
                  </a:solidFill>
                  <a:latin typeface="Arial" charset="0"/>
                  <a:cs typeface="Arial" charset="0"/>
                </a:rPr>
                <a:t>Planes Integrales de Desarrollo Educativo (inicial, básica, diversificada) Educación Técnica 70´s y 80´s</a:t>
              </a:r>
              <a:endParaRPr lang="en-US" sz="800" b="1" dirty="0">
                <a:solidFill>
                  <a:srgbClr val="004274"/>
                </a:solidFill>
                <a:latin typeface="Arial" charset="0"/>
                <a:cs typeface="Arial" charset="0"/>
              </a:endParaRPr>
            </a:p>
          </p:txBody>
        </p:sp>
        <p:sp>
          <p:nvSpPr>
            <p:cNvPr id="55" name="54 Forma libre"/>
            <p:cNvSpPr/>
            <p:nvPr/>
          </p:nvSpPr>
          <p:spPr>
            <a:xfrm>
              <a:off x="4189278" y="4279134"/>
              <a:ext cx="1034145" cy="173569"/>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a:ln>
              <a:solidFill>
                <a:schemeClr val="accent4">
                  <a:lumMod val="75000"/>
                </a:schemeClr>
              </a:solidFill>
            </a:ln>
            <a:scene3d>
              <a:camera prst="orthographicFront">
                <a:rot lat="0" lon="0" rev="66000"/>
              </a:camera>
              <a:lightRig rig="threePt" dir="t"/>
            </a:scene3d>
          </p:spPr>
          <p:style>
            <a:lnRef idx="3">
              <a:schemeClr val="accent4"/>
            </a:lnRef>
            <a:fillRef idx="0">
              <a:schemeClr val="accent4"/>
            </a:fillRef>
            <a:effectRef idx="2">
              <a:schemeClr val="accent4"/>
            </a:effectRef>
            <a:fontRef idx="minor">
              <a:schemeClr val="tx1"/>
            </a:fontRef>
          </p:style>
          <p:txBody>
            <a:bodyPr anchor="ctr"/>
            <a:lstStyle/>
            <a:p>
              <a:pPr algn="ctr"/>
              <a:endParaRPr lang="en-US" sz="825">
                <a:solidFill>
                  <a:srgbClr val="004274"/>
                </a:solidFill>
              </a:endParaRPr>
            </a:p>
          </p:txBody>
        </p:sp>
      </p:grpSp>
      <p:grpSp>
        <p:nvGrpSpPr>
          <p:cNvPr id="70659" name="Grupo 70658">
            <a:extLst>
              <a:ext uri="{FF2B5EF4-FFF2-40B4-BE49-F238E27FC236}">
                <a16:creationId xmlns:a16="http://schemas.microsoft.com/office/drawing/2014/main" id="{BA55002C-59AE-4356-ADDB-9428B1C78ECA}"/>
              </a:ext>
            </a:extLst>
          </p:cNvPr>
          <p:cNvGrpSpPr/>
          <p:nvPr/>
        </p:nvGrpSpPr>
        <p:grpSpPr>
          <a:xfrm>
            <a:off x="5448212" y="4813903"/>
            <a:ext cx="1785609" cy="835764"/>
            <a:chOff x="3820300" y="4814040"/>
            <a:chExt cx="1785609" cy="835764"/>
          </a:xfrm>
        </p:grpSpPr>
        <p:sp>
          <p:nvSpPr>
            <p:cNvPr id="13" name="12 CuadroTexto"/>
            <p:cNvSpPr txBox="1"/>
            <p:nvPr/>
          </p:nvSpPr>
          <p:spPr>
            <a:xfrm>
              <a:off x="3847270" y="5188139"/>
              <a:ext cx="1733516" cy="461665"/>
            </a:xfrm>
            <a:prstGeom prst="rect">
              <a:avLst/>
            </a:prstGeom>
            <a:noFill/>
          </p:spPr>
          <p:txBody>
            <a:bodyPr>
              <a:spAutoFit/>
            </a:bodyPr>
            <a:lstStyle/>
            <a:p>
              <a:pPr algn="ctr" eaLnBrk="1" hangingPunct="1">
                <a:defRPr/>
              </a:pPr>
              <a:r>
                <a:rPr lang="es-ES_tradnl" sz="800" b="1" dirty="0">
                  <a:solidFill>
                    <a:srgbClr val="004274"/>
                  </a:solidFill>
                  <a:latin typeface="Arial" charset="0"/>
                  <a:cs typeface="Arial" charset="0"/>
                </a:rPr>
                <a:t>Planes Decenales de Educación (formal y no formal, </a:t>
              </a:r>
              <a:r>
                <a:rPr lang="es-ES_tradnl" sz="800" b="1" dirty="0" err="1">
                  <a:solidFill>
                    <a:srgbClr val="004274"/>
                  </a:solidFill>
                  <a:latin typeface="Arial" charset="0"/>
                  <a:cs typeface="Arial" charset="0"/>
                </a:rPr>
                <a:t>TIC´s</a:t>
              </a:r>
              <a:r>
                <a:rPr lang="es-ES_tradnl" sz="800" b="1" dirty="0">
                  <a:solidFill>
                    <a:srgbClr val="004274"/>
                  </a:solidFill>
                  <a:latin typeface="Arial" charset="0"/>
                  <a:cs typeface="Arial" charset="0"/>
                </a:rPr>
                <a:t> (90´</a:t>
              </a:r>
              <a:r>
                <a:rPr lang="es-ES_tradnl" sz="600" b="1" dirty="0">
                  <a:solidFill>
                    <a:srgbClr val="004274"/>
                  </a:solidFill>
                  <a:latin typeface="Arial" charset="0"/>
                  <a:cs typeface="Arial" charset="0"/>
                </a:rPr>
                <a:t>s)</a:t>
              </a:r>
              <a:endParaRPr lang="en-US" sz="600" b="1" dirty="0">
                <a:solidFill>
                  <a:srgbClr val="004274"/>
                </a:solidFill>
                <a:latin typeface="Arial" charset="0"/>
                <a:cs typeface="Arial" charset="0"/>
              </a:endParaRPr>
            </a:p>
          </p:txBody>
        </p:sp>
        <p:sp>
          <p:nvSpPr>
            <p:cNvPr id="56" name="55 Forma libre"/>
            <p:cNvSpPr/>
            <p:nvPr/>
          </p:nvSpPr>
          <p:spPr>
            <a:xfrm>
              <a:off x="3820300" y="4814040"/>
              <a:ext cx="1785609" cy="268126"/>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a:ln>
              <a:solidFill>
                <a:schemeClr val="accent4">
                  <a:lumMod val="75000"/>
                </a:schemeClr>
              </a:solidFill>
            </a:ln>
            <a:scene3d>
              <a:camera prst="orthographicFront">
                <a:rot lat="0" lon="0" rev="66000"/>
              </a:camera>
              <a:lightRig rig="threePt" dir="t"/>
            </a:scene3d>
          </p:spPr>
          <p:style>
            <a:lnRef idx="3">
              <a:schemeClr val="accent4"/>
            </a:lnRef>
            <a:fillRef idx="0">
              <a:schemeClr val="accent4"/>
            </a:fillRef>
            <a:effectRef idx="2">
              <a:schemeClr val="accent4"/>
            </a:effectRef>
            <a:fontRef idx="minor">
              <a:schemeClr val="tx1"/>
            </a:fontRef>
          </p:style>
          <p:txBody>
            <a:bodyPr anchor="ctr"/>
            <a:lstStyle/>
            <a:p>
              <a:pPr algn="ctr"/>
              <a:endParaRPr lang="en-US" sz="825">
                <a:solidFill>
                  <a:srgbClr val="004274"/>
                </a:solidFill>
              </a:endParaRPr>
            </a:p>
          </p:txBody>
        </p:sp>
      </p:grpSp>
      <p:grpSp>
        <p:nvGrpSpPr>
          <p:cNvPr id="70660" name="Grupo 70659">
            <a:extLst>
              <a:ext uri="{FF2B5EF4-FFF2-40B4-BE49-F238E27FC236}">
                <a16:creationId xmlns:a16="http://schemas.microsoft.com/office/drawing/2014/main" id="{562AA343-74E5-411F-9219-A155E20FC736}"/>
              </a:ext>
            </a:extLst>
          </p:cNvPr>
          <p:cNvGrpSpPr/>
          <p:nvPr/>
        </p:nvGrpSpPr>
        <p:grpSpPr>
          <a:xfrm>
            <a:off x="4953361" y="5328916"/>
            <a:ext cx="2530740" cy="870659"/>
            <a:chOff x="3429361" y="5328916"/>
            <a:chExt cx="2530740" cy="870659"/>
          </a:xfrm>
        </p:grpSpPr>
        <p:sp>
          <p:nvSpPr>
            <p:cNvPr id="14" name="13 CuadroTexto"/>
            <p:cNvSpPr txBox="1"/>
            <p:nvPr/>
          </p:nvSpPr>
          <p:spPr>
            <a:xfrm>
              <a:off x="3781082" y="5830243"/>
              <a:ext cx="1732523" cy="369332"/>
            </a:xfrm>
            <a:prstGeom prst="rect">
              <a:avLst/>
            </a:prstGeom>
            <a:noFill/>
          </p:spPr>
          <p:txBody>
            <a:bodyPr>
              <a:spAutoFit/>
            </a:bodyPr>
            <a:lstStyle/>
            <a:p>
              <a:pPr algn="ctr" eaLnBrk="1" hangingPunct="1">
                <a:defRPr/>
              </a:pPr>
              <a:r>
                <a:rPr lang="es-ES_tradnl" sz="900" b="1" dirty="0">
                  <a:solidFill>
                    <a:srgbClr val="004274"/>
                  </a:solidFill>
                  <a:latin typeface="Arial" charset="0"/>
                  <a:cs typeface="Arial" charset="0"/>
                </a:rPr>
                <a:t>Planes Decenales de Educación Superior (2000)</a:t>
              </a:r>
              <a:endParaRPr lang="en-US" sz="900" b="1" dirty="0">
                <a:solidFill>
                  <a:srgbClr val="004274"/>
                </a:solidFill>
                <a:latin typeface="Arial" charset="0"/>
                <a:cs typeface="Arial" charset="0"/>
              </a:endParaRPr>
            </a:p>
          </p:txBody>
        </p:sp>
        <p:sp>
          <p:nvSpPr>
            <p:cNvPr id="57" name="56 Forma libre"/>
            <p:cNvSpPr/>
            <p:nvPr/>
          </p:nvSpPr>
          <p:spPr>
            <a:xfrm>
              <a:off x="3429361" y="5328916"/>
              <a:ext cx="2530740" cy="374200"/>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a:ln>
              <a:solidFill>
                <a:schemeClr val="accent4">
                  <a:lumMod val="75000"/>
                </a:schemeClr>
              </a:solidFill>
            </a:ln>
            <a:scene3d>
              <a:camera prst="orthographicFront">
                <a:rot lat="0" lon="0" rev="66000"/>
              </a:camera>
              <a:lightRig rig="threePt" dir="t"/>
            </a:scene3d>
          </p:spPr>
          <p:style>
            <a:lnRef idx="3">
              <a:schemeClr val="accent4"/>
            </a:lnRef>
            <a:fillRef idx="0">
              <a:schemeClr val="accent4"/>
            </a:fillRef>
            <a:effectRef idx="2">
              <a:schemeClr val="accent4"/>
            </a:effectRef>
            <a:fontRef idx="minor">
              <a:schemeClr val="tx1"/>
            </a:fontRef>
          </p:style>
          <p:txBody>
            <a:bodyPr anchor="ctr"/>
            <a:lstStyle/>
            <a:p>
              <a:pPr algn="ctr"/>
              <a:endParaRPr lang="en-US" sz="825">
                <a:solidFill>
                  <a:srgbClr val="004274"/>
                </a:solidFill>
              </a:endParaRPr>
            </a:p>
          </p:txBody>
        </p:sp>
      </p:grpSp>
      <p:grpSp>
        <p:nvGrpSpPr>
          <p:cNvPr id="70669" name="Grupo 70668">
            <a:extLst>
              <a:ext uri="{FF2B5EF4-FFF2-40B4-BE49-F238E27FC236}">
                <a16:creationId xmlns:a16="http://schemas.microsoft.com/office/drawing/2014/main" id="{6740755C-63F4-45A1-8C98-0FDE539A0C22}"/>
              </a:ext>
            </a:extLst>
          </p:cNvPr>
          <p:cNvGrpSpPr/>
          <p:nvPr/>
        </p:nvGrpSpPr>
        <p:grpSpPr>
          <a:xfrm>
            <a:off x="4839244" y="3255174"/>
            <a:ext cx="687789" cy="1038008"/>
            <a:chOff x="3315243" y="3255174"/>
            <a:chExt cx="687789" cy="1038008"/>
          </a:xfrm>
        </p:grpSpPr>
        <p:sp>
          <p:nvSpPr>
            <p:cNvPr id="20" name="19 CuadroTexto"/>
            <p:cNvSpPr txBox="1"/>
            <p:nvPr/>
          </p:nvSpPr>
          <p:spPr>
            <a:xfrm>
              <a:off x="3315243" y="3721550"/>
              <a:ext cx="458960" cy="184666"/>
            </a:xfrm>
            <a:prstGeom prst="rect">
              <a:avLst/>
            </a:prstGeom>
            <a:noFill/>
          </p:spPr>
          <p:txBody>
            <a:bodyPr>
              <a:spAutoFit/>
            </a:bodyPr>
            <a:lstStyle/>
            <a:p>
              <a:pPr algn="r" eaLnBrk="1" hangingPunct="1">
                <a:defRPr/>
              </a:pPr>
              <a:r>
                <a:rPr lang="es-ES_tradnl" sz="600" b="1" dirty="0">
                  <a:solidFill>
                    <a:srgbClr val="004274"/>
                  </a:solidFill>
                  <a:latin typeface="Arial" charset="0"/>
                  <a:cs typeface="Arial" charset="0"/>
                </a:rPr>
                <a:t>Calidad</a:t>
              </a:r>
              <a:endParaRPr lang="en-US" sz="600" b="1" dirty="0">
                <a:solidFill>
                  <a:srgbClr val="004274"/>
                </a:solidFill>
                <a:latin typeface="Arial" charset="0"/>
                <a:cs typeface="Arial" charset="0"/>
              </a:endParaRPr>
            </a:p>
          </p:txBody>
        </p:sp>
        <p:sp>
          <p:nvSpPr>
            <p:cNvPr id="59" name="58 Forma libre"/>
            <p:cNvSpPr/>
            <p:nvPr/>
          </p:nvSpPr>
          <p:spPr>
            <a:xfrm rot="4320000">
              <a:off x="3391620" y="3681769"/>
              <a:ext cx="1038008" cy="184817"/>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grpSp>
      <p:grpSp>
        <p:nvGrpSpPr>
          <p:cNvPr id="70671" name="Grupo 70670">
            <a:extLst>
              <a:ext uri="{FF2B5EF4-FFF2-40B4-BE49-F238E27FC236}">
                <a16:creationId xmlns:a16="http://schemas.microsoft.com/office/drawing/2014/main" id="{EBA51E50-77AD-48F7-B038-F3DBDF3F120C}"/>
              </a:ext>
            </a:extLst>
          </p:cNvPr>
          <p:cNvGrpSpPr/>
          <p:nvPr/>
        </p:nvGrpSpPr>
        <p:grpSpPr>
          <a:xfrm>
            <a:off x="3416214" y="2848489"/>
            <a:ext cx="1681566" cy="2600313"/>
            <a:chOff x="1892214" y="2848488"/>
            <a:chExt cx="1681566" cy="2600313"/>
          </a:xfrm>
        </p:grpSpPr>
        <p:sp>
          <p:nvSpPr>
            <p:cNvPr id="61" name="60 Forma libre"/>
            <p:cNvSpPr/>
            <p:nvPr/>
          </p:nvSpPr>
          <p:spPr>
            <a:xfrm rot="4320000">
              <a:off x="1525175" y="3966608"/>
              <a:ext cx="2600313" cy="364073"/>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23" name="22 CuadroTexto"/>
            <p:cNvSpPr txBox="1"/>
            <p:nvPr/>
          </p:nvSpPr>
          <p:spPr bwMode="auto">
            <a:xfrm>
              <a:off x="2214382" y="4630594"/>
              <a:ext cx="713275" cy="276999"/>
            </a:xfrm>
            <a:prstGeom prst="rect">
              <a:avLst/>
            </a:prstGeom>
            <a:noFill/>
          </p:spPr>
          <p:txBody>
            <a:bodyPr>
              <a:spAutoFit/>
            </a:bodyPr>
            <a:lstStyle/>
            <a:p>
              <a:pPr eaLnBrk="1" hangingPunct="1">
                <a:defRPr/>
              </a:pPr>
              <a:r>
                <a:rPr lang="es-ES_tradnl" sz="600" b="1" dirty="0">
                  <a:solidFill>
                    <a:srgbClr val="004274"/>
                  </a:solidFill>
                  <a:latin typeface="Arial" charset="0"/>
                  <a:cs typeface="Arial" charset="0"/>
                </a:rPr>
                <a:t>Evaluación y Acreditación</a:t>
              </a:r>
              <a:endParaRPr lang="en-US" sz="600" b="1" dirty="0">
                <a:solidFill>
                  <a:srgbClr val="004274"/>
                </a:solidFill>
                <a:latin typeface="Arial" charset="0"/>
                <a:cs typeface="Arial" charset="0"/>
              </a:endParaRPr>
            </a:p>
          </p:txBody>
        </p:sp>
        <p:sp>
          <p:nvSpPr>
            <p:cNvPr id="22" name="21 CuadroTexto"/>
            <p:cNvSpPr txBox="1"/>
            <p:nvPr/>
          </p:nvSpPr>
          <p:spPr bwMode="auto">
            <a:xfrm>
              <a:off x="1970104" y="3983440"/>
              <a:ext cx="713275" cy="276999"/>
            </a:xfrm>
            <a:prstGeom prst="rect">
              <a:avLst/>
            </a:prstGeom>
            <a:noFill/>
          </p:spPr>
          <p:txBody>
            <a:bodyPr>
              <a:spAutoFit/>
            </a:bodyPr>
            <a:lstStyle/>
            <a:p>
              <a:pPr eaLnBrk="1" hangingPunct="1">
                <a:defRPr/>
              </a:pPr>
              <a:r>
                <a:rPr lang="es-ES_tradnl" sz="600" b="1" dirty="0">
                  <a:solidFill>
                    <a:srgbClr val="004274"/>
                  </a:solidFill>
                  <a:latin typeface="Arial" charset="0"/>
                  <a:cs typeface="Arial" charset="0"/>
                </a:rPr>
                <a:t>Reformas Curriculares</a:t>
              </a:r>
              <a:endParaRPr lang="en-US" sz="600" b="1" dirty="0">
                <a:solidFill>
                  <a:srgbClr val="004274"/>
                </a:solidFill>
                <a:latin typeface="Arial" charset="0"/>
                <a:cs typeface="Arial" charset="0"/>
              </a:endParaRPr>
            </a:p>
          </p:txBody>
        </p:sp>
        <p:sp>
          <p:nvSpPr>
            <p:cNvPr id="18" name="17 CuadroTexto"/>
            <p:cNvSpPr txBox="1"/>
            <p:nvPr/>
          </p:nvSpPr>
          <p:spPr bwMode="auto">
            <a:xfrm>
              <a:off x="1892214" y="3217821"/>
              <a:ext cx="719598" cy="646331"/>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Por </a:t>
              </a:r>
            </a:p>
            <a:p>
              <a:pPr eaLnBrk="1" hangingPunct="1">
                <a:defRPr/>
              </a:pPr>
              <a:r>
                <a:rPr lang="es-ES_tradnl" sz="600" b="1" dirty="0">
                  <a:solidFill>
                    <a:srgbClr val="004274"/>
                  </a:solidFill>
                  <a:latin typeface="Arial" charset="0"/>
                  <a:cs typeface="Arial" charset="0"/>
                </a:rPr>
                <a:t> pertinencia respuesta a </a:t>
              </a:r>
            </a:p>
            <a:p>
              <a:pPr eaLnBrk="1" hangingPunct="1">
                <a:defRPr/>
              </a:pPr>
              <a:r>
                <a:rPr lang="es-ES_tradnl" sz="600" b="1" dirty="0">
                  <a:solidFill>
                    <a:srgbClr val="004274"/>
                  </a:solidFill>
                  <a:latin typeface="Arial" charset="0"/>
                  <a:cs typeface="Arial" charset="0"/>
                </a:rPr>
                <a:t>sociedad </a:t>
              </a:r>
            </a:p>
            <a:p>
              <a:pPr eaLnBrk="1" hangingPunct="1">
                <a:defRPr/>
              </a:pPr>
              <a:r>
                <a:rPr lang="es-ES_tradnl" sz="600" b="1" dirty="0">
                  <a:solidFill>
                    <a:srgbClr val="004274"/>
                  </a:solidFill>
                  <a:latin typeface="Arial" charset="0"/>
                  <a:cs typeface="Arial" charset="0"/>
                </a:rPr>
                <a:t>del conocimiento</a:t>
              </a:r>
              <a:endParaRPr lang="en-US" sz="600" b="1" dirty="0">
                <a:solidFill>
                  <a:srgbClr val="004274"/>
                </a:solidFill>
                <a:latin typeface="Arial" charset="0"/>
                <a:cs typeface="Arial" charset="0"/>
              </a:endParaRPr>
            </a:p>
          </p:txBody>
        </p:sp>
        <p:cxnSp>
          <p:nvCxnSpPr>
            <p:cNvPr id="34" name="33 Conector recto de flecha"/>
            <p:cNvCxnSpPr>
              <a:cxnSpLocks/>
            </p:cNvCxnSpPr>
            <p:nvPr/>
          </p:nvCxnSpPr>
          <p:spPr bwMode="auto">
            <a:xfrm flipH="1">
              <a:off x="2429698" y="4324712"/>
              <a:ext cx="1144082"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grpSp>
        <p:nvGrpSpPr>
          <p:cNvPr id="70670" name="Grupo 70669">
            <a:extLst>
              <a:ext uri="{FF2B5EF4-FFF2-40B4-BE49-F238E27FC236}">
                <a16:creationId xmlns:a16="http://schemas.microsoft.com/office/drawing/2014/main" id="{FD21D356-F2C7-4177-8BBE-F926D1C8EA05}"/>
              </a:ext>
            </a:extLst>
          </p:cNvPr>
          <p:cNvGrpSpPr/>
          <p:nvPr/>
        </p:nvGrpSpPr>
        <p:grpSpPr>
          <a:xfrm>
            <a:off x="4001345" y="3034446"/>
            <a:ext cx="1018598" cy="1843557"/>
            <a:chOff x="2477345" y="3034445"/>
            <a:chExt cx="1018598" cy="1843557"/>
          </a:xfrm>
        </p:grpSpPr>
        <p:sp>
          <p:nvSpPr>
            <p:cNvPr id="60" name="59 Forma libre"/>
            <p:cNvSpPr/>
            <p:nvPr/>
          </p:nvSpPr>
          <p:spPr>
            <a:xfrm rot="4320000">
              <a:off x="2447026" y="3829086"/>
              <a:ext cx="1843557" cy="254276"/>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19" name="18 CuadroTexto"/>
            <p:cNvSpPr txBox="1"/>
            <p:nvPr/>
          </p:nvSpPr>
          <p:spPr bwMode="auto">
            <a:xfrm>
              <a:off x="2477345" y="3230887"/>
              <a:ext cx="713275" cy="184666"/>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Equidad</a:t>
              </a:r>
              <a:endParaRPr lang="en-US" sz="600" b="1" dirty="0">
                <a:solidFill>
                  <a:srgbClr val="004274"/>
                </a:solidFill>
                <a:latin typeface="Arial" charset="0"/>
                <a:cs typeface="Arial" charset="0"/>
              </a:endParaRPr>
            </a:p>
          </p:txBody>
        </p:sp>
        <p:sp>
          <p:nvSpPr>
            <p:cNvPr id="33" name="32 CuadroTexto"/>
            <p:cNvSpPr txBox="1"/>
            <p:nvPr/>
          </p:nvSpPr>
          <p:spPr bwMode="auto">
            <a:xfrm>
              <a:off x="2513527" y="3769768"/>
              <a:ext cx="713275" cy="276999"/>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Participación</a:t>
              </a:r>
            </a:p>
            <a:p>
              <a:pPr algn="ctr" eaLnBrk="1" hangingPunct="1">
                <a:defRPr/>
              </a:pPr>
              <a:r>
                <a:rPr lang="es-ES_tradnl" sz="600" b="1" dirty="0">
                  <a:solidFill>
                    <a:srgbClr val="004274"/>
                  </a:solidFill>
                  <a:latin typeface="Arial" charset="0"/>
                  <a:cs typeface="Arial" charset="0"/>
                </a:rPr>
                <a:t>Consenso</a:t>
              </a:r>
              <a:endParaRPr lang="en-US" sz="600" b="1" dirty="0">
                <a:solidFill>
                  <a:srgbClr val="004274"/>
                </a:solidFill>
                <a:latin typeface="Arial" charset="0"/>
                <a:cs typeface="Arial" charset="0"/>
              </a:endParaRPr>
            </a:p>
          </p:txBody>
        </p:sp>
        <p:sp>
          <p:nvSpPr>
            <p:cNvPr id="25" name="24 CuadroTexto"/>
            <p:cNvSpPr txBox="1"/>
            <p:nvPr/>
          </p:nvSpPr>
          <p:spPr bwMode="auto">
            <a:xfrm>
              <a:off x="2768981" y="4374554"/>
              <a:ext cx="713275" cy="276999"/>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Pruebas </a:t>
              </a:r>
            </a:p>
            <a:p>
              <a:pPr algn="ctr" eaLnBrk="1" hangingPunct="1">
                <a:defRPr/>
              </a:pPr>
              <a:r>
                <a:rPr lang="es-ES_tradnl" sz="600" b="1" dirty="0">
                  <a:solidFill>
                    <a:srgbClr val="004274"/>
                  </a:solidFill>
                  <a:latin typeface="Arial" charset="0"/>
                  <a:cs typeface="Arial" charset="0"/>
                </a:rPr>
                <a:t>Nacionales</a:t>
              </a:r>
              <a:endParaRPr lang="en-US" sz="600" b="1" dirty="0">
                <a:solidFill>
                  <a:srgbClr val="004274"/>
                </a:solidFill>
                <a:latin typeface="Arial" charset="0"/>
                <a:cs typeface="Arial" charset="0"/>
              </a:endParaRPr>
            </a:p>
          </p:txBody>
        </p:sp>
      </p:grpSp>
      <p:sp>
        <p:nvSpPr>
          <p:cNvPr id="11" name="10 CuadroTexto"/>
          <p:cNvSpPr txBox="1"/>
          <p:nvPr/>
        </p:nvSpPr>
        <p:spPr>
          <a:xfrm>
            <a:off x="5649797" y="3912615"/>
            <a:ext cx="1172234" cy="507831"/>
          </a:xfrm>
          <a:prstGeom prst="rect">
            <a:avLst/>
          </a:prstGeom>
          <a:noFill/>
        </p:spPr>
        <p:txBody>
          <a:bodyPr wrap="square">
            <a:spAutoFit/>
          </a:bodyPr>
          <a:lstStyle/>
          <a:p>
            <a:pPr algn="ctr" eaLnBrk="1" hangingPunct="1">
              <a:defRPr/>
            </a:pPr>
            <a:r>
              <a:rPr lang="es-ES_tradnl" sz="900" b="1" dirty="0">
                <a:solidFill>
                  <a:srgbClr val="004274"/>
                </a:solidFill>
                <a:latin typeface="Arial" charset="0"/>
                <a:cs typeface="Arial" charset="0"/>
              </a:rPr>
              <a:t>Reforma</a:t>
            </a:r>
          </a:p>
          <a:p>
            <a:pPr algn="ctr" eaLnBrk="1" hangingPunct="1">
              <a:defRPr/>
            </a:pPr>
            <a:r>
              <a:rPr lang="es-ES_tradnl" sz="900" b="1" dirty="0">
                <a:solidFill>
                  <a:srgbClr val="004274"/>
                </a:solidFill>
                <a:latin typeface="Arial" charset="0"/>
                <a:cs typeface="Arial" charset="0"/>
              </a:rPr>
              <a:t>Educación </a:t>
            </a:r>
          </a:p>
          <a:p>
            <a:pPr algn="ctr" eaLnBrk="1" hangingPunct="1">
              <a:defRPr/>
            </a:pPr>
            <a:r>
              <a:rPr lang="es-ES_tradnl" sz="900" b="1" dirty="0">
                <a:solidFill>
                  <a:srgbClr val="004274"/>
                </a:solidFill>
                <a:latin typeface="Arial" charset="0"/>
                <a:cs typeface="Arial" charset="0"/>
              </a:rPr>
              <a:t>Secundaria (60´s)</a:t>
            </a:r>
            <a:endParaRPr lang="en-US" sz="900" b="1" dirty="0">
              <a:solidFill>
                <a:srgbClr val="004274"/>
              </a:solidFill>
              <a:latin typeface="Arial" charset="0"/>
              <a:cs typeface="Arial" charset="0"/>
            </a:endParaRPr>
          </a:p>
        </p:txBody>
      </p:sp>
      <p:sp>
        <p:nvSpPr>
          <p:cNvPr id="21" name="20 CuadroTexto"/>
          <p:cNvSpPr txBox="1"/>
          <p:nvPr/>
        </p:nvSpPr>
        <p:spPr>
          <a:xfrm>
            <a:off x="5396854" y="3565326"/>
            <a:ext cx="560288" cy="184666"/>
          </a:xfrm>
          <a:prstGeom prst="rect">
            <a:avLst/>
          </a:prstGeom>
          <a:noFill/>
        </p:spPr>
        <p:txBody>
          <a:bodyPr wrap="square">
            <a:spAutoFit/>
          </a:bodyPr>
          <a:lstStyle/>
          <a:p>
            <a:pPr algn="r" eaLnBrk="1" hangingPunct="1">
              <a:defRPr/>
            </a:pPr>
            <a:r>
              <a:rPr lang="es-ES_tradnl" sz="600" b="1" dirty="0">
                <a:solidFill>
                  <a:srgbClr val="004274"/>
                </a:solidFill>
                <a:latin typeface="Arial" charset="0"/>
                <a:cs typeface="Arial" charset="0"/>
              </a:rPr>
              <a:t>Cobertura</a:t>
            </a:r>
            <a:endParaRPr lang="en-US" sz="600" b="1" dirty="0">
              <a:solidFill>
                <a:srgbClr val="004274"/>
              </a:solidFill>
              <a:latin typeface="Arial" charset="0"/>
              <a:cs typeface="Arial" charset="0"/>
            </a:endParaRPr>
          </a:p>
        </p:txBody>
      </p:sp>
      <p:grpSp>
        <p:nvGrpSpPr>
          <p:cNvPr id="70675" name="Grupo 70674">
            <a:extLst>
              <a:ext uri="{FF2B5EF4-FFF2-40B4-BE49-F238E27FC236}">
                <a16:creationId xmlns:a16="http://schemas.microsoft.com/office/drawing/2014/main" id="{EC856803-41A2-41AF-98F3-EF8F19E99A02}"/>
              </a:ext>
            </a:extLst>
          </p:cNvPr>
          <p:cNvGrpSpPr/>
          <p:nvPr/>
        </p:nvGrpSpPr>
        <p:grpSpPr>
          <a:xfrm>
            <a:off x="2454447" y="125761"/>
            <a:ext cx="7016669" cy="6723901"/>
            <a:chOff x="930446" y="125760"/>
            <a:chExt cx="7016669" cy="6723901"/>
          </a:xfrm>
        </p:grpSpPr>
        <p:sp>
          <p:nvSpPr>
            <p:cNvPr id="27" name="26 Circular"/>
            <p:cNvSpPr/>
            <p:nvPr/>
          </p:nvSpPr>
          <p:spPr>
            <a:xfrm>
              <a:off x="1424686" y="125760"/>
              <a:ext cx="6522429" cy="6723901"/>
            </a:xfrm>
            <a:prstGeom prst="pie">
              <a:avLst>
                <a:gd name="adj1" fmla="val 11862070"/>
                <a:gd name="adj2" fmla="val 16200000"/>
              </a:avLst>
            </a:prstGeom>
            <a:solidFill>
              <a:srgbClr val="FFFF00"/>
            </a:solidFill>
          </p:spPr>
          <p:style>
            <a:lnRef idx="0">
              <a:schemeClr val="accent3"/>
            </a:lnRef>
            <a:fillRef idx="3">
              <a:schemeClr val="accent3"/>
            </a:fillRef>
            <a:effectRef idx="3">
              <a:schemeClr val="accent3"/>
            </a:effectRef>
            <a:fontRef idx="minor">
              <a:schemeClr val="lt1"/>
            </a:fontRef>
          </p:style>
          <p:txBody>
            <a:bodyPr anchor="ctr"/>
            <a:lstStyle/>
            <a:p>
              <a:pPr algn="ctr" eaLnBrk="1" hangingPunct="1">
                <a:defRPr/>
              </a:pPr>
              <a:endParaRPr lang="en-US" sz="788">
                <a:solidFill>
                  <a:schemeClr val="bg1"/>
                </a:solidFill>
              </a:endParaRPr>
            </a:p>
          </p:txBody>
        </p:sp>
        <p:sp>
          <p:nvSpPr>
            <p:cNvPr id="48" name="47 CuadroTexto"/>
            <p:cNvSpPr txBox="1"/>
            <p:nvPr/>
          </p:nvSpPr>
          <p:spPr>
            <a:xfrm>
              <a:off x="930446" y="499196"/>
              <a:ext cx="1524186" cy="646331"/>
            </a:xfrm>
            <a:prstGeom prst="rect">
              <a:avLst/>
            </a:prstGeom>
            <a:noFill/>
          </p:spPr>
          <p:txBody>
            <a:bodyPr>
              <a:spAutoFit/>
            </a:bodyPr>
            <a:lstStyle/>
            <a:p>
              <a:pPr algn="r" eaLnBrk="1" hangingPunct="1">
                <a:defRPr/>
              </a:pPr>
              <a:r>
                <a:rPr lang="es-ES_tradnl" b="1" i="1" dirty="0">
                  <a:effectLst>
                    <a:outerShdw blurRad="38100" dist="38100" dir="2700000" algn="tl">
                      <a:srgbClr val="000000">
                        <a:alpha val="43137"/>
                      </a:srgbClr>
                    </a:outerShdw>
                  </a:effectLst>
                  <a:latin typeface="Times New Roman" pitchFamily="18" charset="0"/>
                  <a:cs typeface="Times New Roman" pitchFamily="18" charset="0"/>
                </a:rPr>
                <a:t>Las Grandes Conferencias</a:t>
              </a:r>
              <a:endParaRPr lang="en-US" b="1" i="1" dirty="0">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99" name="Grupo 98">
            <a:extLst>
              <a:ext uri="{FF2B5EF4-FFF2-40B4-BE49-F238E27FC236}">
                <a16:creationId xmlns:a16="http://schemas.microsoft.com/office/drawing/2014/main" id="{C9C4C43D-EB8C-43AD-B43B-12032E3DC1FB}"/>
              </a:ext>
            </a:extLst>
          </p:cNvPr>
          <p:cNvGrpSpPr/>
          <p:nvPr/>
        </p:nvGrpSpPr>
        <p:grpSpPr>
          <a:xfrm>
            <a:off x="2755119" y="269278"/>
            <a:ext cx="8100975" cy="6491261"/>
            <a:chOff x="1231118" y="269277"/>
            <a:chExt cx="8100975" cy="6491261"/>
          </a:xfrm>
        </p:grpSpPr>
        <p:sp>
          <p:nvSpPr>
            <p:cNvPr id="30" name="29 Circular"/>
            <p:cNvSpPr/>
            <p:nvPr/>
          </p:nvSpPr>
          <p:spPr>
            <a:xfrm rot="19468970" flipH="1" flipV="1">
              <a:off x="1231118" y="269277"/>
              <a:ext cx="6955335" cy="6491261"/>
            </a:xfrm>
            <a:prstGeom prst="pie">
              <a:avLst>
                <a:gd name="adj1" fmla="val 11862070"/>
                <a:gd name="adj2" fmla="val 16200000"/>
              </a:avLst>
            </a:prstGeom>
            <a:solidFill>
              <a:srgbClr val="99FF99"/>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sz="1200" dirty="0">
                <a:solidFill>
                  <a:schemeClr val="bg1"/>
                </a:solidFill>
              </a:endParaRPr>
            </a:p>
          </p:txBody>
        </p:sp>
        <p:sp>
          <p:nvSpPr>
            <p:cNvPr id="46" name="45 CuadroTexto"/>
            <p:cNvSpPr txBox="1"/>
            <p:nvPr/>
          </p:nvSpPr>
          <p:spPr>
            <a:xfrm>
              <a:off x="7750797" y="4805442"/>
              <a:ext cx="1581296" cy="646331"/>
            </a:xfrm>
            <a:prstGeom prst="rect">
              <a:avLst/>
            </a:prstGeom>
            <a:noFill/>
          </p:spPr>
          <p:txBody>
            <a:bodyPr wrap="square">
              <a:spAutoFit/>
            </a:bodyPr>
            <a:lstStyle/>
            <a:p>
              <a:pPr eaLnBrk="1" hangingPunct="1">
                <a:defRPr/>
              </a:pPr>
              <a:r>
                <a:rPr lang="es-ES_tradnl" b="1" i="1" dirty="0">
                  <a:effectLst>
                    <a:outerShdw blurRad="38100" dist="38100" dir="2700000" algn="tl">
                      <a:srgbClr val="000000">
                        <a:alpha val="43137"/>
                      </a:srgbClr>
                    </a:outerShdw>
                  </a:effectLst>
                  <a:latin typeface="Times New Roman" pitchFamily="18" charset="0"/>
                  <a:cs typeface="Times New Roman" pitchFamily="18" charset="0"/>
                </a:rPr>
                <a:t>Énfasis Transversales</a:t>
              </a:r>
              <a:endParaRPr lang="en-US" b="1" i="1" dirty="0">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70684" name="Grupo 70683">
            <a:extLst>
              <a:ext uri="{FF2B5EF4-FFF2-40B4-BE49-F238E27FC236}">
                <a16:creationId xmlns:a16="http://schemas.microsoft.com/office/drawing/2014/main" id="{ACCC83F5-B737-4DF8-9F83-36E5C7AB7EE4}"/>
              </a:ext>
            </a:extLst>
          </p:cNvPr>
          <p:cNvGrpSpPr/>
          <p:nvPr/>
        </p:nvGrpSpPr>
        <p:grpSpPr>
          <a:xfrm>
            <a:off x="2809336" y="125761"/>
            <a:ext cx="7353661" cy="6707513"/>
            <a:chOff x="1285335" y="125760"/>
            <a:chExt cx="7353661" cy="6707513"/>
          </a:xfrm>
        </p:grpSpPr>
        <p:sp>
          <p:nvSpPr>
            <p:cNvPr id="29" name="28 Circular"/>
            <p:cNvSpPr/>
            <p:nvPr/>
          </p:nvSpPr>
          <p:spPr>
            <a:xfrm flipH="1">
              <a:off x="1285335" y="125760"/>
              <a:ext cx="6865561" cy="6707513"/>
            </a:xfrm>
            <a:prstGeom prst="pie">
              <a:avLst>
                <a:gd name="adj1" fmla="val 11862070"/>
                <a:gd name="adj2" fmla="val 16200000"/>
              </a:avLst>
            </a:prstGeom>
            <a:solidFill>
              <a:schemeClr val="bg1"/>
            </a:solidFill>
          </p:spPr>
          <p:style>
            <a:lnRef idx="0">
              <a:schemeClr val="accent2"/>
            </a:lnRef>
            <a:fillRef idx="3">
              <a:schemeClr val="accent2"/>
            </a:fillRef>
            <a:effectRef idx="3">
              <a:schemeClr val="accent2"/>
            </a:effectRef>
            <a:fontRef idx="minor">
              <a:schemeClr val="lt1"/>
            </a:fontRef>
          </p:style>
          <p:txBody>
            <a:bodyPr anchor="ctr"/>
            <a:lstStyle/>
            <a:p>
              <a:pPr algn="ctr" eaLnBrk="1" hangingPunct="1">
                <a:defRPr/>
              </a:pPr>
              <a:endParaRPr lang="en-US" sz="788" dirty="0">
                <a:solidFill>
                  <a:schemeClr val="bg1"/>
                </a:solidFill>
              </a:endParaRPr>
            </a:p>
          </p:txBody>
        </p:sp>
        <p:sp>
          <p:nvSpPr>
            <p:cNvPr id="49" name="48 CuadroTexto"/>
            <p:cNvSpPr txBox="1"/>
            <p:nvPr/>
          </p:nvSpPr>
          <p:spPr>
            <a:xfrm>
              <a:off x="7264465" y="520858"/>
              <a:ext cx="1374531" cy="923330"/>
            </a:xfrm>
            <a:prstGeom prst="rect">
              <a:avLst/>
            </a:prstGeom>
            <a:noFill/>
          </p:spPr>
          <p:txBody>
            <a:bodyPr wrap="square">
              <a:spAutoFit/>
            </a:bodyPr>
            <a:lstStyle/>
            <a:p>
              <a:pPr eaLnBrk="1" hangingPunct="1">
                <a:defRPr/>
              </a:pPr>
              <a:r>
                <a:rPr lang="es-ES_tradnl" b="1" i="1" dirty="0">
                  <a:effectLst>
                    <a:outerShdw blurRad="38100" dist="38100" dir="2700000" algn="tl">
                      <a:srgbClr val="000000">
                        <a:alpha val="43137"/>
                      </a:srgbClr>
                    </a:outerShdw>
                  </a:effectLst>
                  <a:latin typeface="Times New Roman" pitchFamily="18" charset="0"/>
                  <a:cs typeface="Times New Roman" pitchFamily="18" charset="0"/>
                </a:rPr>
                <a:t>Los Grandes Pensadores</a:t>
              </a:r>
              <a:endParaRPr lang="en-US" b="1" i="1" dirty="0">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101" name="Grupo 100">
            <a:extLst>
              <a:ext uri="{FF2B5EF4-FFF2-40B4-BE49-F238E27FC236}">
                <a16:creationId xmlns:a16="http://schemas.microsoft.com/office/drawing/2014/main" id="{0BB8301C-755C-4962-A070-DDBD36502AF0}"/>
              </a:ext>
            </a:extLst>
          </p:cNvPr>
          <p:cNvGrpSpPr/>
          <p:nvPr/>
        </p:nvGrpSpPr>
        <p:grpSpPr>
          <a:xfrm>
            <a:off x="7906102" y="2854422"/>
            <a:ext cx="1069831" cy="2588730"/>
            <a:chOff x="6382101" y="2854422"/>
            <a:chExt cx="1069831" cy="2588730"/>
          </a:xfrm>
        </p:grpSpPr>
        <p:sp>
          <p:nvSpPr>
            <p:cNvPr id="43" name="42 CuadroTexto"/>
            <p:cNvSpPr txBox="1"/>
            <p:nvPr/>
          </p:nvSpPr>
          <p:spPr>
            <a:xfrm>
              <a:off x="6826078" y="3902671"/>
              <a:ext cx="625854" cy="738664"/>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a:t>
              </a:r>
              <a:r>
                <a:rPr lang="es-ES_tradnl" sz="600" b="1" dirty="0" err="1">
                  <a:solidFill>
                    <a:srgbClr val="004274"/>
                  </a:solidFill>
                  <a:latin typeface="Arial" charset="0"/>
                  <a:cs typeface="Arial" charset="0"/>
                </a:rPr>
                <a:t>Internacio</a:t>
              </a:r>
              <a:r>
                <a:rPr lang="es-ES_tradnl" sz="600" b="1" dirty="0">
                  <a:solidFill>
                    <a:srgbClr val="004274"/>
                  </a:solidFill>
                  <a:latin typeface="Arial" charset="0"/>
                  <a:cs typeface="Arial" charset="0"/>
                </a:rPr>
                <a:t>- </a:t>
              </a:r>
            </a:p>
            <a:p>
              <a:pPr eaLnBrk="1" hangingPunct="1">
                <a:defRPr/>
              </a:pPr>
              <a:r>
                <a:rPr lang="es-ES_tradnl" sz="600" b="1" dirty="0">
                  <a:solidFill>
                    <a:srgbClr val="004274"/>
                  </a:solidFill>
                  <a:latin typeface="Arial" charset="0"/>
                  <a:cs typeface="Arial" charset="0"/>
                </a:rPr>
                <a:t> </a:t>
              </a:r>
              <a:r>
                <a:rPr lang="es-ES_tradnl" sz="600" b="1" dirty="0" err="1">
                  <a:solidFill>
                    <a:srgbClr val="004274"/>
                  </a:solidFill>
                  <a:latin typeface="Arial" charset="0"/>
                  <a:cs typeface="Arial" charset="0"/>
                </a:rPr>
                <a:t>nalización</a:t>
              </a:r>
              <a:endParaRPr lang="es-ES_tradnl" sz="600" b="1" dirty="0">
                <a:solidFill>
                  <a:srgbClr val="004274"/>
                </a:solidFill>
                <a:latin typeface="Arial" charset="0"/>
                <a:cs typeface="Arial" charset="0"/>
              </a:endParaRPr>
            </a:p>
            <a:p>
              <a:pPr eaLnBrk="1" hangingPunct="1">
                <a:defRPr/>
              </a:pPr>
              <a:r>
                <a:rPr lang="es-ES_tradnl" sz="600" b="1" dirty="0">
                  <a:solidFill>
                    <a:srgbClr val="004274"/>
                  </a:solidFill>
                  <a:latin typeface="Arial" charset="0"/>
                  <a:cs typeface="Arial" charset="0"/>
                </a:rPr>
                <a:t> </a:t>
              </a:r>
            </a:p>
            <a:p>
              <a:pPr eaLnBrk="1" hangingPunct="1">
                <a:defRPr/>
              </a:pPr>
              <a:r>
                <a:rPr lang="es-ES_tradnl" sz="600" b="1" dirty="0">
                  <a:solidFill>
                    <a:srgbClr val="004274"/>
                  </a:solidFill>
                  <a:latin typeface="Arial" charset="0"/>
                  <a:cs typeface="Arial" charset="0"/>
                </a:rPr>
                <a:t> Educación</a:t>
              </a:r>
            </a:p>
            <a:p>
              <a:pPr eaLnBrk="1" hangingPunct="1">
                <a:defRPr/>
              </a:pPr>
              <a:r>
                <a:rPr lang="es-ES_tradnl" sz="600" b="1" dirty="0">
                  <a:solidFill>
                    <a:srgbClr val="004274"/>
                  </a:solidFill>
                  <a:latin typeface="Arial" charset="0"/>
                  <a:cs typeface="Arial" charset="0"/>
                </a:rPr>
                <a:t> Virtual en </a:t>
              </a:r>
            </a:p>
            <a:p>
              <a:pPr eaLnBrk="1" hangingPunct="1">
                <a:defRPr/>
              </a:pPr>
              <a:r>
                <a:rPr lang="es-ES_tradnl" sz="600" b="1" dirty="0">
                  <a:solidFill>
                    <a:srgbClr val="004274"/>
                  </a:solidFill>
                  <a:latin typeface="Arial" charset="0"/>
                  <a:cs typeface="Arial" charset="0"/>
                </a:rPr>
                <a:t> Educación </a:t>
              </a:r>
            </a:p>
            <a:p>
              <a:pPr eaLnBrk="1" hangingPunct="1">
                <a:defRPr/>
              </a:pPr>
              <a:r>
                <a:rPr lang="es-ES_tradnl" sz="600" b="1" dirty="0">
                  <a:solidFill>
                    <a:srgbClr val="004274"/>
                  </a:solidFill>
                  <a:latin typeface="Arial" charset="0"/>
                  <a:cs typeface="Arial" charset="0"/>
                </a:rPr>
                <a:t> Superior</a:t>
              </a:r>
              <a:endParaRPr lang="en-US" sz="600" b="1" dirty="0">
                <a:solidFill>
                  <a:srgbClr val="004274"/>
                </a:solidFill>
                <a:latin typeface="Arial" charset="0"/>
                <a:cs typeface="Arial" charset="0"/>
              </a:endParaRPr>
            </a:p>
          </p:txBody>
        </p:sp>
        <p:sp>
          <p:nvSpPr>
            <p:cNvPr id="65" name="64 Forma libre"/>
            <p:cNvSpPr/>
            <p:nvPr/>
          </p:nvSpPr>
          <p:spPr>
            <a:xfrm rot="17285594">
              <a:off x="5327434" y="3909089"/>
              <a:ext cx="2588730" cy="479395"/>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grpSp>
      <p:grpSp>
        <p:nvGrpSpPr>
          <p:cNvPr id="100" name="Grupo 99">
            <a:extLst>
              <a:ext uri="{FF2B5EF4-FFF2-40B4-BE49-F238E27FC236}">
                <a16:creationId xmlns:a16="http://schemas.microsoft.com/office/drawing/2014/main" id="{9ACC17E7-1C10-4254-BADB-E83724D268C3}"/>
              </a:ext>
            </a:extLst>
          </p:cNvPr>
          <p:cNvGrpSpPr/>
          <p:nvPr/>
        </p:nvGrpSpPr>
        <p:grpSpPr>
          <a:xfrm>
            <a:off x="6939023" y="3041509"/>
            <a:ext cx="1424387" cy="1855093"/>
            <a:chOff x="5415022" y="3041508"/>
            <a:chExt cx="1424387" cy="1855093"/>
          </a:xfrm>
        </p:grpSpPr>
        <p:sp>
          <p:nvSpPr>
            <p:cNvPr id="64" name="63 Forma libre"/>
            <p:cNvSpPr/>
            <p:nvPr/>
          </p:nvSpPr>
          <p:spPr>
            <a:xfrm rot="17285594">
              <a:off x="5183465" y="3778652"/>
              <a:ext cx="1855093" cy="380805"/>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63" name="62 Forma libre"/>
            <p:cNvSpPr/>
            <p:nvPr/>
          </p:nvSpPr>
          <p:spPr>
            <a:xfrm rot="17285594">
              <a:off x="4975174" y="3677257"/>
              <a:ext cx="1077841" cy="198145"/>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41" name="40 CuadroTexto"/>
            <p:cNvSpPr txBox="1"/>
            <p:nvPr/>
          </p:nvSpPr>
          <p:spPr bwMode="auto">
            <a:xfrm>
              <a:off x="5722303" y="3251705"/>
              <a:ext cx="458959" cy="184666"/>
            </a:xfrm>
            <a:prstGeom prst="rect">
              <a:avLst/>
            </a:prstGeom>
            <a:noFill/>
          </p:spPr>
          <p:txBody>
            <a:bodyPr>
              <a:spAutoFit/>
            </a:bodyPr>
            <a:lstStyle/>
            <a:p>
              <a:pPr algn="ctr" eaLnBrk="1" hangingPunct="1">
                <a:defRPr/>
              </a:pPr>
              <a:r>
                <a:rPr lang="es-ES_tradnl" sz="600" b="1" dirty="0">
                  <a:solidFill>
                    <a:srgbClr val="004274"/>
                  </a:solidFill>
                  <a:latin typeface="Arial" charset="0"/>
                  <a:cs typeface="Arial" charset="0"/>
                </a:rPr>
                <a:t>Calidad</a:t>
              </a:r>
              <a:endParaRPr lang="en-US" sz="600" b="1" dirty="0">
                <a:solidFill>
                  <a:srgbClr val="004274"/>
                </a:solidFill>
                <a:latin typeface="Arial" charset="0"/>
                <a:cs typeface="Arial" charset="0"/>
              </a:endParaRPr>
            </a:p>
          </p:txBody>
        </p:sp>
        <p:sp>
          <p:nvSpPr>
            <p:cNvPr id="42" name="41 Rectángulo"/>
            <p:cNvSpPr/>
            <p:nvPr/>
          </p:nvSpPr>
          <p:spPr bwMode="auto">
            <a:xfrm>
              <a:off x="5421039" y="4186187"/>
              <a:ext cx="1399227" cy="553998"/>
            </a:xfrm>
            <a:prstGeom prst="rect">
              <a:avLst/>
            </a:prstGeom>
          </p:spPr>
          <p:txBody>
            <a:bodyPr wrap="square">
              <a:spAutoFit/>
            </a:bodyPr>
            <a:lstStyle/>
            <a:p>
              <a:pPr algn="ctr" eaLnBrk="1" hangingPunct="1">
                <a:defRPr/>
              </a:pPr>
              <a:r>
                <a:rPr lang="es-ES_tradnl" sz="600" b="1" dirty="0">
                  <a:solidFill>
                    <a:srgbClr val="004274"/>
                  </a:solidFill>
                  <a:latin typeface="Arial" charset="0"/>
                  <a:cs typeface="Arial" charset="0"/>
                </a:rPr>
                <a:t>Reformas curriculares, supervisión escolar, descentralización, regionalización, </a:t>
              </a:r>
            </a:p>
            <a:p>
              <a:pPr algn="ctr" eaLnBrk="1" hangingPunct="1">
                <a:defRPr/>
              </a:pPr>
              <a:r>
                <a:rPr lang="es-ES_tradnl" sz="600" b="1" dirty="0">
                  <a:solidFill>
                    <a:srgbClr val="004274"/>
                  </a:solidFill>
                  <a:latin typeface="Arial" charset="0"/>
                  <a:cs typeface="Arial" charset="0"/>
                </a:rPr>
                <a:t>gestión</a:t>
              </a:r>
              <a:endParaRPr lang="en-US" sz="600" b="1" dirty="0">
                <a:solidFill>
                  <a:srgbClr val="004274"/>
                </a:solidFill>
                <a:latin typeface="Arial" charset="0"/>
                <a:cs typeface="Arial" charset="0"/>
              </a:endParaRPr>
            </a:p>
          </p:txBody>
        </p:sp>
        <p:sp>
          <p:nvSpPr>
            <p:cNvPr id="15" name="14 CuadroTexto"/>
            <p:cNvSpPr txBox="1"/>
            <p:nvPr/>
          </p:nvSpPr>
          <p:spPr bwMode="auto">
            <a:xfrm>
              <a:off x="5567463" y="3460606"/>
              <a:ext cx="1271946" cy="646331"/>
            </a:xfrm>
            <a:prstGeom prst="rect">
              <a:avLst/>
            </a:prstGeom>
            <a:noFill/>
          </p:spPr>
          <p:txBody>
            <a:bodyPr wrap="square">
              <a:spAutoFit/>
            </a:bodyPr>
            <a:lstStyle/>
            <a:p>
              <a:pPr algn="ctr" eaLnBrk="1" hangingPunct="1">
                <a:defRPr/>
              </a:pPr>
              <a:r>
                <a:rPr lang="es-ES_tradnl" sz="600" b="1" dirty="0">
                  <a:solidFill>
                    <a:srgbClr val="004274"/>
                  </a:solidFill>
                  <a:latin typeface="Arial" charset="0"/>
                  <a:cs typeface="Arial" charset="0"/>
                </a:rPr>
                <a:t>Cobertura, calidad,</a:t>
              </a:r>
            </a:p>
            <a:p>
              <a:pPr algn="ctr" eaLnBrk="1" hangingPunct="1">
                <a:defRPr/>
              </a:pPr>
              <a:r>
                <a:rPr lang="es-ES_tradnl" sz="600" b="1" dirty="0">
                  <a:solidFill>
                    <a:srgbClr val="004274"/>
                  </a:solidFill>
                  <a:latin typeface="Arial" charset="0"/>
                  <a:cs typeface="Arial" charset="0"/>
                </a:rPr>
                <a:t>formación y capacitación maestros, infraestructura física, textos, </a:t>
              </a:r>
              <a:r>
                <a:rPr lang="es-ES_tradnl" sz="600" b="1" dirty="0" err="1">
                  <a:solidFill>
                    <a:srgbClr val="004274"/>
                  </a:solidFill>
                  <a:latin typeface="Arial" charset="0"/>
                  <a:cs typeface="Arial" charset="0"/>
                </a:rPr>
                <a:t>TIC´s</a:t>
              </a:r>
              <a:r>
                <a:rPr lang="es-ES_tradnl" sz="600" b="1" dirty="0">
                  <a:solidFill>
                    <a:srgbClr val="004274"/>
                  </a:solidFill>
                  <a:latin typeface="Arial" charset="0"/>
                  <a:cs typeface="Arial" charset="0"/>
                </a:rPr>
                <a:t>, redes, transporte escolar, desayunos, </a:t>
              </a:r>
              <a:endParaRPr lang="en-US" sz="600" b="1" dirty="0">
                <a:solidFill>
                  <a:srgbClr val="004274"/>
                </a:solidFill>
                <a:latin typeface="Arial" charset="0"/>
                <a:cs typeface="Arial" charset="0"/>
              </a:endParaRPr>
            </a:p>
          </p:txBody>
        </p:sp>
      </p:grpSp>
      <p:sp>
        <p:nvSpPr>
          <p:cNvPr id="40" name="39 CuadroTexto"/>
          <p:cNvSpPr txBox="1"/>
          <p:nvPr/>
        </p:nvSpPr>
        <p:spPr>
          <a:xfrm>
            <a:off x="6545997" y="3471387"/>
            <a:ext cx="739418" cy="461665"/>
          </a:xfrm>
          <a:prstGeom prst="rect">
            <a:avLst/>
          </a:prstGeom>
          <a:noFill/>
        </p:spPr>
        <p:txBody>
          <a:bodyPr wrap="square" lIns="0" tIns="0" rIns="0" bIns="0">
            <a:spAutoFit/>
          </a:bodyPr>
          <a:lstStyle/>
          <a:p>
            <a:pPr algn="ctr" eaLnBrk="1" hangingPunct="1">
              <a:defRPr/>
            </a:pPr>
            <a:r>
              <a:rPr lang="es-ES_tradnl" sz="600" b="1" dirty="0">
                <a:solidFill>
                  <a:srgbClr val="004274"/>
                </a:solidFill>
                <a:latin typeface="Arial" charset="0"/>
                <a:cs typeface="Arial" charset="0"/>
              </a:rPr>
              <a:t>Planeamiento Educativo</a:t>
            </a:r>
          </a:p>
          <a:p>
            <a:pPr algn="ctr" eaLnBrk="1" hangingPunct="1">
              <a:defRPr/>
            </a:pPr>
            <a:endParaRPr lang="es-ES_tradnl" sz="600" b="1" dirty="0">
              <a:solidFill>
                <a:srgbClr val="004274"/>
              </a:solidFill>
              <a:latin typeface="Arial" charset="0"/>
              <a:cs typeface="Arial" charset="0"/>
            </a:endParaRPr>
          </a:p>
          <a:p>
            <a:pPr eaLnBrk="1" hangingPunct="1">
              <a:defRPr/>
            </a:pPr>
            <a:r>
              <a:rPr lang="es-ES_tradnl" sz="600" b="1" dirty="0">
                <a:solidFill>
                  <a:srgbClr val="004274"/>
                </a:solidFill>
                <a:latin typeface="Arial" charset="0"/>
                <a:cs typeface="Arial" charset="0"/>
              </a:rPr>
              <a:t>Cobertura</a:t>
            </a:r>
          </a:p>
          <a:p>
            <a:pPr eaLnBrk="1" hangingPunct="1">
              <a:defRPr/>
            </a:pPr>
            <a:r>
              <a:rPr lang="es-ES_tradnl" sz="600" b="1" dirty="0">
                <a:solidFill>
                  <a:srgbClr val="004274"/>
                </a:solidFill>
                <a:latin typeface="Arial" charset="0"/>
                <a:cs typeface="Arial" charset="0"/>
              </a:rPr>
              <a:t>Nuclearización</a:t>
            </a:r>
          </a:p>
        </p:txBody>
      </p:sp>
      <p:grpSp>
        <p:nvGrpSpPr>
          <p:cNvPr id="70686" name="Grupo 70685">
            <a:extLst>
              <a:ext uri="{FF2B5EF4-FFF2-40B4-BE49-F238E27FC236}">
                <a16:creationId xmlns:a16="http://schemas.microsoft.com/office/drawing/2014/main" id="{2999C8C0-3F8A-4694-AA46-07CF9CF5EE57}"/>
              </a:ext>
            </a:extLst>
          </p:cNvPr>
          <p:cNvGrpSpPr/>
          <p:nvPr/>
        </p:nvGrpSpPr>
        <p:grpSpPr>
          <a:xfrm>
            <a:off x="6196503" y="2286467"/>
            <a:ext cx="1182169" cy="626438"/>
            <a:chOff x="4672502" y="2286467"/>
            <a:chExt cx="1182169" cy="626438"/>
          </a:xfrm>
        </p:grpSpPr>
        <p:sp>
          <p:nvSpPr>
            <p:cNvPr id="71" name="70 Forma libre"/>
            <p:cNvSpPr/>
            <p:nvPr/>
          </p:nvSpPr>
          <p:spPr>
            <a:xfrm rot="12935371">
              <a:off x="4672502" y="2736061"/>
              <a:ext cx="1059783" cy="176844"/>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16" name="15 CuadroTexto"/>
            <p:cNvSpPr txBox="1"/>
            <p:nvPr/>
          </p:nvSpPr>
          <p:spPr bwMode="auto">
            <a:xfrm>
              <a:off x="4790109" y="2286467"/>
              <a:ext cx="740986" cy="276999"/>
            </a:xfrm>
            <a:prstGeom prst="rect">
              <a:avLst/>
            </a:prstGeom>
            <a:noFill/>
          </p:spPr>
          <p:txBody>
            <a:bodyPr wrap="square">
              <a:spAutoFit/>
            </a:bodyPr>
            <a:lstStyle/>
            <a:p>
              <a:pPr algn="ctr" eaLnBrk="1" hangingPunct="1">
                <a:defRPr/>
              </a:pPr>
              <a:r>
                <a:rPr lang="es-ES_tradnl" sz="600" b="1" dirty="0">
                  <a:solidFill>
                    <a:srgbClr val="004274"/>
                  </a:solidFill>
                  <a:latin typeface="Arial" charset="0"/>
                  <a:cs typeface="Arial" charset="0"/>
                </a:rPr>
                <a:t>Aprender a Ser</a:t>
              </a:r>
            </a:p>
            <a:p>
              <a:pPr algn="ctr" eaLnBrk="1" hangingPunct="1">
                <a:defRPr/>
              </a:pPr>
              <a:r>
                <a:rPr lang="es-ES_tradnl" sz="600" b="1" dirty="0">
                  <a:solidFill>
                    <a:srgbClr val="004274"/>
                  </a:solidFill>
                  <a:latin typeface="Arial" charset="0"/>
                  <a:cs typeface="Arial" charset="0"/>
                </a:rPr>
                <a:t>“</a:t>
              </a:r>
              <a:r>
                <a:rPr lang="es-ES_tradnl" sz="600" b="1" dirty="0" err="1">
                  <a:solidFill>
                    <a:srgbClr val="004274"/>
                  </a:solidFill>
                  <a:latin typeface="Arial" charset="0"/>
                  <a:cs typeface="Arial" charset="0"/>
                </a:rPr>
                <a:t>Faure</a:t>
              </a:r>
              <a:r>
                <a:rPr lang="es-ES_tradnl" sz="600" b="1" dirty="0">
                  <a:solidFill>
                    <a:srgbClr val="004274"/>
                  </a:solidFill>
                  <a:latin typeface="Arial" charset="0"/>
                  <a:cs typeface="Arial" charset="0"/>
                </a:rPr>
                <a:t>”</a:t>
              </a:r>
              <a:endParaRPr lang="en-US" sz="600" b="1" dirty="0">
                <a:solidFill>
                  <a:srgbClr val="004274"/>
                </a:solidFill>
                <a:latin typeface="Arial" charset="0"/>
                <a:cs typeface="Arial" charset="0"/>
              </a:endParaRPr>
            </a:p>
          </p:txBody>
        </p:sp>
        <p:sp>
          <p:nvSpPr>
            <p:cNvPr id="79" name="78 CuadroTexto"/>
            <p:cNvSpPr txBox="1"/>
            <p:nvPr/>
          </p:nvSpPr>
          <p:spPr bwMode="auto">
            <a:xfrm>
              <a:off x="5417936" y="2607473"/>
              <a:ext cx="436735" cy="276999"/>
            </a:xfrm>
            <a:prstGeom prst="rect">
              <a:avLst/>
            </a:prstGeom>
            <a:noFill/>
          </p:spPr>
          <p:txBody>
            <a:bodyPr wrap="square">
              <a:spAutoFit/>
            </a:bodyPr>
            <a:lstStyle/>
            <a:p>
              <a:pPr algn="ctr" eaLnBrk="1" hangingPunct="1">
                <a:defRPr/>
              </a:pPr>
              <a:r>
                <a:rPr lang="es-ES_tradnl" sz="600" b="1" dirty="0" err="1">
                  <a:solidFill>
                    <a:srgbClr val="004274"/>
                  </a:solidFill>
                  <a:latin typeface="Arial" charset="0"/>
                  <a:cs typeface="Arial" charset="0"/>
                </a:rPr>
                <a:t>Piaget</a:t>
              </a:r>
              <a:endParaRPr lang="es-ES_tradnl" sz="600" b="1" dirty="0">
                <a:solidFill>
                  <a:srgbClr val="004274"/>
                </a:solidFill>
                <a:latin typeface="Arial" charset="0"/>
                <a:cs typeface="Arial" charset="0"/>
              </a:endParaRPr>
            </a:p>
            <a:p>
              <a:pPr algn="ctr" eaLnBrk="1" hangingPunct="1">
                <a:defRPr/>
              </a:pPr>
              <a:r>
                <a:rPr lang="es-ES_tradnl" sz="600" b="1" dirty="0">
                  <a:solidFill>
                    <a:srgbClr val="004274"/>
                  </a:solidFill>
                  <a:latin typeface="Arial" charset="0"/>
                  <a:cs typeface="Arial" charset="0"/>
                </a:rPr>
                <a:t>Freire</a:t>
              </a:r>
              <a:endParaRPr lang="en-US" sz="600" b="1" dirty="0">
                <a:solidFill>
                  <a:srgbClr val="004274"/>
                </a:solidFill>
                <a:latin typeface="Arial" charset="0"/>
                <a:cs typeface="Arial" charset="0"/>
              </a:endParaRPr>
            </a:p>
          </p:txBody>
        </p:sp>
      </p:grpSp>
      <p:grpSp>
        <p:nvGrpSpPr>
          <p:cNvPr id="70687" name="Grupo 70686">
            <a:extLst>
              <a:ext uri="{FF2B5EF4-FFF2-40B4-BE49-F238E27FC236}">
                <a16:creationId xmlns:a16="http://schemas.microsoft.com/office/drawing/2014/main" id="{7A78BCE8-A550-4DD0-AB38-C944B04C6EA7}"/>
              </a:ext>
            </a:extLst>
          </p:cNvPr>
          <p:cNvGrpSpPr/>
          <p:nvPr/>
        </p:nvGrpSpPr>
        <p:grpSpPr>
          <a:xfrm>
            <a:off x="6153535" y="1457568"/>
            <a:ext cx="2096324" cy="1368948"/>
            <a:chOff x="4629535" y="1457568"/>
            <a:chExt cx="2096324" cy="1368948"/>
          </a:xfrm>
        </p:grpSpPr>
        <p:sp>
          <p:nvSpPr>
            <p:cNvPr id="72" name="71 Forma libre"/>
            <p:cNvSpPr/>
            <p:nvPr/>
          </p:nvSpPr>
          <p:spPr>
            <a:xfrm rot="12935371">
              <a:off x="4629535" y="2195010"/>
              <a:ext cx="1844381" cy="290111"/>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45" name="44 CuadroTexto"/>
            <p:cNvSpPr txBox="1"/>
            <p:nvPr/>
          </p:nvSpPr>
          <p:spPr bwMode="auto">
            <a:xfrm>
              <a:off x="5865198" y="2059952"/>
              <a:ext cx="740985" cy="461665"/>
            </a:xfrm>
            <a:prstGeom prst="rect">
              <a:avLst/>
            </a:prstGeom>
            <a:noFill/>
          </p:spPr>
          <p:txBody>
            <a:bodyPr wrap="square">
              <a:spAutoFit/>
            </a:bodyPr>
            <a:lstStyle/>
            <a:p>
              <a:pPr eaLnBrk="1" hangingPunct="1">
                <a:defRPr/>
              </a:pPr>
              <a:r>
                <a:rPr lang="es-ES_tradnl" sz="600" b="1" dirty="0" err="1">
                  <a:solidFill>
                    <a:srgbClr val="004274"/>
                  </a:solidFill>
                  <a:latin typeface="Arial" charset="0"/>
                  <a:cs typeface="Arial" charset="0"/>
                </a:rPr>
                <a:t>Morin</a:t>
              </a:r>
              <a:endParaRPr lang="es-ES_tradnl" sz="600" b="1" dirty="0">
                <a:solidFill>
                  <a:srgbClr val="004274"/>
                </a:solidFill>
                <a:latin typeface="Arial" charset="0"/>
                <a:cs typeface="Arial" charset="0"/>
              </a:endParaRPr>
            </a:p>
            <a:p>
              <a:pPr eaLnBrk="1" hangingPunct="1">
                <a:defRPr/>
              </a:pPr>
              <a:r>
                <a:rPr lang="es-ES_tradnl" sz="600" b="1" dirty="0">
                  <a:solidFill>
                    <a:srgbClr val="004274"/>
                  </a:solidFill>
                  <a:latin typeface="Arial" charset="0"/>
                  <a:cs typeface="Arial" charset="0"/>
                </a:rPr>
                <a:t>Horizontes </a:t>
              </a:r>
            </a:p>
            <a:p>
              <a:pPr eaLnBrk="1" hangingPunct="1">
                <a:defRPr/>
              </a:pPr>
              <a:r>
                <a:rPr lang="es-ES_tradnl" sz="600" b="1" dirty="0">
                  <a:solidFill>
                    <a:srgbClr val="004274"/>
                  </a:solidFill>
                  <a:latin typeface="Arial" charset="0"/>
                  <a:cs typeface="Arial" charset="0"/>
                </a:rPr>
                <a:t>sin límites</a:t>
              </a:r>
            </a:p>
            <a:p>
              <a:pPr eaLnBrk="1" hangingPunct="1">
                <a:defRPr/>
              </a:pPr>
              <a:r>
                <a:rPr lang="es-ES_tradnl" sz="600" b="1" dirty="0">
                  <a:solidFill>
                    <a:srgbClr val="004274"/>
                  </a:solidFill>
                  <a:latin typeface="Arial" charset="0"/>
                  <a:cs typeface="Arial" charset="0"/>
                </a:rPr>
                <a:t>Club de Roma</a:t>
              </a:r>
              <a:endParaRPr lang="en-US" sz="600" b="1" dirty="0">
                <a:solidFill>
                  <a:srgbClr val="004274"/>
                </a:solidFill>
                <a:latin typeface="Arial" charset="0"/>
                <a:cs typeface="Arial" charset="0"/>
              </a:endParaRPr>
            </a:p>
          </p:txBody>
        </p:sp>
        <p:sp>
          <p:nvSpPr>
            <p:cNvPr id="81" name="80 CuadroTexto"/>
            <p:cNvSpPr txBox="1"/>
            <p:nvPr/>
          </p:nvSpPr>
          <p:spPr bwMode="auto">
            <a:xfrm>
              <a:off x="6100005" y="2641850"/>
              <a:ext cx="625854" cy="184666"/>
            </a:xfrm>
            <a:prstGeom prst="rect">
              <a:avLst/>
            </a:prstGeom>
            <a:noFill/>
          </p:spPr>
          <p:txBody>
            <a:bodyPr>
              <a:spAutoFit/>
            </a:bodyPr>
            <a:lstStyle/>
            <a:p>
              <a:pPr algn="ctr" eaLnBrk="1" hangingPunct="1">
                <a:defRPr/>
              </a:pPr>
              <a:r>
                <a:rPr lang="es-ES_tradnl" sz="600" b="1" dirty="0" err="1">
                  <a:solidFill>
                    <a:srgbClr val="004274"/>
                  </a:solidFill>
                  <a:latin typeface="Arial" charset="0"/>
                  <a:cs typeface="Arial" charset="0"/>
                </a:rPr>
                <a:t>Chonsky</a:t>
              </a:r>
              <a:endParaRPr lang="en-US" sz="600" b="1" dirty="0">
                <a:solidFill>
                  <a:srgbClr val="004274"/>
                </a:solidFill>
                <a:latin typeface="Arial" charset="0"/>
                <a:cs typeface="Arial" charset="0"/>
              </a:endParaRPr>
            </a:p>
          </p:txBody>
        </p:sp>
        <p:sp>
          <p:nvSpPr>
            <p:cNvPr id="82" name="81 CuadroTexto"/>
            <p:cNvSpPr txBox="1"/>
            <p:nvPr/>
          </p:nvSpPr>
          <p:spPr bwMode="auto">
            <a:xfrm>
              <a:off x="5313286" y="1666439"/>
              <a:ext cx="851928" cy="369332"/>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Los siete saberes</a:t>
              </a:r>
            </a:p>
            <a:p>
              <a:pPr eaLnBrk="1" hangingPunct="1">
                <a:defRPr/>
              </a:pPr>
              <a:r>
                <a:rPr lang="es-ES_tradnl" sz="600" b="1" dirty="0">
                  <a:solidFill>
                    <a:srgbClr val="004274"/>
                  </a:solidFill>
                  <a:latin typeface="Arial" charset="0"/>
                  <a:cs typeface="Arial" charset="0"/>
                </a:rPr>
                <a:t> Educación del futuro </a:t>
              </a:r>
              <a:endParaRPr lang="en-US" sz="600" b="1" dirty="0">
                <a:solidFill>
                  <a:srgbClr val="004274"/>
                </a:solidFill>
                <a:latin typeface="Arial" charset="0"/>
                <a:cs typeface="Arial" charset="0"/>
              </a:endParaRPr>
            </a:p>
          </p:txBody>
        </p:sp>
        <p:sp>
          <p:nvSpPr>
            <p:cNvPr id="44" name="43 CuadroTexto"/>
            <p:cNvSpPr txBox="1"/>
            <p:nvPr/>
          </p:nvSpPr>
          <p:spPr bwMode="auto">
            <a:xfrm>
              <a:off x="4695203" y="1457568"/>
              <a:ext cx="740986" cy="369332"/>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La educación encierra un tesoro (Delors)</a:t>
              </a:r>
              <a:endParaRPr lang="en-US" sz="600" b="1" dirty="0">
                <a:solidFill>
                  <a:srgbClr val="004274"/>
                </a:solidFill>
                <a:latin typeface="Arial" charset="0"/>
                <a:cs typeface="Arial" charset="0"/>
              </a:endParaRPr>
            </a:p>
          </p:txBody>
        </p:sp>
      </p:grpSp>
      <p:grpSp>
        <p:nvGrpSpPr>
          <p:cNvPr id="97" name="Grupo 96">
            <a:extLst>
              <a:ext uri="{FF2B5EF4-FFF2-40B4-BE49-F238E27FC236}">
                <a16:creationId xmlns:a16="http://schemas.microsoft.com/office/drawing/2014/main" id="{54C4B24E-AB51-4316-A61E-F9847F38A19C}"/>
              </a:ext>
            </a:extLst>
          </p:cNvPr>
          <p:cNvGrpSpPr/>
          <p:nvPr/>
        </p:nvGrpSpPr>
        <p:grpSpPr>
          <a:xfrm>
            <a:off x="6131481" y="1207994"/>
            <a:ext cx="2570586" cy="877963"/>
            <a:chOff x="4607481" y="1207993"/>
            <a:chExt cx="2570586" cy="877963"/>
          </a:xfrm>
        </p:grpSpPr>
        <p:sp>
          <p:nvSpPr>
            <p:cNvPr id="73" name="72 Forma libre"/>
            <p:cNvSpPr/>
            <p:nvPr/>
          </p:nvSpPr>
          <p:spPr>
            <a:xfrm rot="12935371">
              <a:off x="4607481" y="1637280"/>
              <a:ext cx="2570586" cy="448676"/>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50" name="49 CuadroTexto"/>
            <p:cNvSpPr txBox="1"/>
            <p:nvPr/>
          </p:nvSpPr>
          <p:spPr bwMode="auto">
            <a:xfrm>
              <a:off x="5715530" y="1207993"/>
              <a:ext cx="684492" cy="276999"/>
            </a:xfrm>
            <a:prstGeom prst="rect">
              <a:avLst/>
            </a:prstGeom>
            <a:noFill/>
          </p:spPr>
          <p:txBody>
            <a:bodyPr wrap="square">
              <a:spAutoFit/>
            </a:bodyPr>
            <a:lstStyle/>
            <a:p>
              <a:pPr algn="ctr" eaLnBrk="1" hangingPunct="1">
                <a:defRPr/>
              </a:pPr>
              <a:r>
                <a:rPr lang="es-ES_tradnl" sz="600" b="1" dirty="0">
                  <a:solidFill>
                    <a:srgbClr val="004274"/>
                  </a:solidFill>
                  <a:latin typeface="Arial" charset="0"/>
                  <a:cs typeface="Arial" charset="0"/>
                </a:rPr>
                <a:t>Pensamiento</a:t>
              </a:r>
            </a:p>
            <a:p>
              <a:pPr algn="ctr" eaLnBrk="1" hangingPunct="1">
                <a:defRPr/>
              </a:pPr>
              <a:r>
                <a:rPr lang="es-ES_tradnl" sz="600" b="1" dirty="0">
                  <a:solidFill>
                    <a:srgbClr val="004274"/>
                  </a:solidFill>
                  <a:latin typeface="Arial" charset="0"/>
                  <a:cs typeface="Arial" charset="0"/>
                </a:rPr>
                <a:t>Holístico</a:t>
              </a:r>
              <a:endParaRPr lang="en-US" sz="600" b="1" dirty="0">
                <a:solidFill>
                  <a:srgbClr val="004274"/>
                </a:solidFill>
                <a:latin typeface="Arial" charset="0"/>
                <a:cs typeface="Arial" charset="0"/>
              </a:endParaRPr>
            </a:p>
          </p:txBody>
        </p:sp>
        <p:sp>
          <p:nvSpPr>
            <p:cNvPr id="83" name="82 CuadroTexto"/>
            <p:cNvSpPr txBox="1"/>
            <p:nvPr/>
          </p:nvSpPr>
          <p:spPr bwMode="auto">
            <a:xfrm>
              <a:off x="6299948" y="1746698"/>
              <a:ext cx="759965" cy="276999"/>
            </a:xfrm>
            <a:prstGeom prst="rect">
              <a:avLst/>
            </a:prstGeom>
            <a:noFill/>
          </p:spPr>
          <p:txBody>
            <a:bodyPr>
              <a:spAutoFit/>
            </a:bodyPr>
            <a:lstStyle/>
            <a:p>
              <a:pPr eaLnBrk="1" hangingPunct="1">
                <a:defRPr/>
              </a:pPr>
              <a:r>
                <a:rPr lang="es-ES_tradnl" sz="600" b="1" dirty="0">
                  <a:solidFill>
                    <a:srgbClr val="004274"/>
                  </a:solidFill>
                  <a:latin typeface="Arial" charset="0"/>
                  <a:cs typeface="Arial" charset="0"/>
                </a:rPr>
                <a:t>Redes de</a:t>
              </a:r>
            </a:p>
            <a:p>
              <a:pPr eaLnBrk="1" hangingPunct="1">
                <a:defRPr/>
              </a:pPr>
              <a:r>
                <a:rPr lang="es-ES_tradnl" sz="600" b="1" dirty="0">
                  <a:solidFill>
                    <a:srgbClr val="004274"/>
                  </a:solidFill>
                  <a:latin typeface="Arial" charset="0"/>
                  <a:cs typeface="Arial" charset="0"/>
                </a:rPr>
                <a:t> Pensamiento</a:t>
              </a:r>
              <a:endParaRPr lang="en-US" sz="600" b="1" dirty="0">
                <a:solidFill>
                  <a:srgbClr val="004274"/>
                </a:solidFill>
                <a:latin typeface="Arial" charset="0"/>
                <a:cs typeface="Arial" charset="0"/>
              </a:endParaRPr>
            </a:p>
          </p:txBody>
        </p:sp>
      </p:grpSp>
      <p:grpSp>
        <p:nvGrpSpPr>
          <p:cNvPr id="70682" name="Grupo 70681">
            <a:extLst>
              <a:ext uri="{FF2B5EF4-FFF2-40B4-BE49-F238E27FC236}">
                <a16:creationId xmlns:a16="http://schemas.microsoft.com/office/drawing/2014/main" id="{F18175F4-00C0-447D-9591-AE05F272626B}"/>
              </a:ext>
            </a:extLst>
          </p:cNvPr>
          <p:cNvGrpSpPr/>
          <p:nvPr/>
        </p:nvGrpSpPr>
        <p:grpSpPr>
          <a:xfrm>
            <a:off x="3763910" y="807400"/>
            <a:ext cx="2561622" cy="1621591"/>
            <a:chOff x="2239910" y="807399"/>
            <a:chExt cx="2561622" cy="1621591"/>
          </a:xfrm>
        </p:grpSpPr>
        <p:sp>
          <p:nvSpPr>
            <p:cNvPr id="69" name="68 Forma libre"/>
            <p:cNvSpPr/>
            <p:nvPr/>
          </p:nvSpPr>
          <p:spPr>
            <a:xfrm rot="8606147">
              <a:off x="2239910" y="1677748"/>
              <a:ext cx="2561622" cy="429061"/>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900">
                <a:solidFill>
                  <a:srgbClr val="004274"/>
                </a:solidFill>
              </a:endParaRPr>
            </a:p>
          </p:txBody>
        </p:sp>
        <p:sp>
          <p:nvSpPr>
            <p:cNvPr id="78" name="77 Rectángulo"/>
            <p:cNvSpPr/>
            <p:nvPr/>
          </p:nvSpPr>
          <p:spPr bwMode="auto">
            <a:xfrm>
              <a:off x="2327922" y="1874992"/>
              <a:ext cx="685355" cy="553998"/>
            </a:xfrm>
            <a:prstGeom prst="rect">
              <a:avLst/>
            </a:prstGeom>
          </p:spPr>
          <p:txBody>
            <a:bodyPr wrap="square">
              <a:spAutoFit/>
            </a:bodyPr>
            <a:lstStyle/>
            <a:p>
              <a:pPr eaLnBrk="1" hangingPunct="1">
                <a:defRPr/>
              </a:pPr>
              <a:r>
                <a:rPr lang="es-ES_tradnl" sz="600" b="1" dirty="0">
                  <a:solidFill>
                    <a:srgbClr val="004274"/>
                  </a:solidFill>
                  <a:latin typeface="Arial" charset="0"/>
                  <a:cs typeface="Arial" charset="0"/>
                </a:rPr>
                <a:t> Conferencia</a:t>
              </a:r>
            </a:p>
            <a:p>
              <a:pPr eaLnBrk="1" hangingPunct="1">
                <a:defRPr/>
              </a:pPr>
              <a:r>
                <a:rPr lang="es-ES_tradnl" sz="600" b="1" dirty="0">
                  <a:solidFill>
                    <a:srgbClr val="004274"/>
                  </a:solidFill>
                  <a:latin typeface="Arial" charset="0"/>
                  <a:cs typeface="Arial" charset="0"/>
                </a:rPr>
                <a:t> Europea de</a:t>
              </a:r>
            </a:p>
            <a:p>
              <a:pPr eaLnBrk="1" hangingPunct="1">
                <a:defRPr/>
              </a:pPr>
              <a:r>
                <a:rPr lang="es-ES_tradnl" sz="600" b="1" dirty="0">
                  <a:solidFill>
                    <a:srgbClr val="004274"/>
                  </a:solidFill>
                  <a:latin typeface="Arial" charset="0"/>
                  <a:cs typeface="Arial" charset="0"/>
                </a:rPr>
                <a:t> Ministros de Educación</a:t>
              </a:r>
            </a:p>
            <a:p>
              <a:pPr eaLnBrk="1" hangingPunct="1">
                <a:defRPr/>
              </a:pPr>
              <a:r>
                <a:rPr lang="es-ES_tradnl" sz="600" b="1" dirty="0">
                  <a:solidFill>
                    <a:srgbClr val="004274"/>
                  </a:solidFill>
                  <a:latin typeface="Arial" charset="0"/>
                  <a:cs typeface="Arial" charset="0"/>
                </a:rPr>
                <a:t>Superior</a:t>
              </a:r>
              <a:endParaRPr lang="en-US" sz="600" b="1" dirty="0">
                <a:solidFill>
                  <a:srgbClr val="004274"/>
                </a:solidFill>
                <a:latin typeface="Arial" charset="0"/>
                <a:cs typeface="Arial" charset="0"/>
              </a:endParaRPr>
            </a:p>
          </p:txBody>
        </p:sp>
        <p:sp>
          <p:nvSpPr>
            <p:cNvPr id="92" name="91 CuadroTexto"/>
            <p:cNvSpPr txBox="1"/>
            <p:nvPr/>
          </p:nvSpPr>
          <p:spPr bwMode="auto">
            <a:xfrm>
              <a:off x="3654085" y="807399"/>
              <a:ext cx="970072" cy="461665"/>
            </a:xfrm>
            <a:prstGeom prst="rect">
              <a:avLst/>
            </a:prstGeom>
            <a:noFill/>
          </p:spPr>
          <p:txBody>
            <a:bodyPr wrap="square">
              <a:spAutoFit/>
            </a:bodyPr>
            <a:lstStyle/>
            <a:p>
              <a:pPr algn="ctr" eaLnBrk="1" hangingPunct="1">
                <a:defRPr/>
              </a:pPr>
              <a:r>
                <a:rPr lang="es-ES_tradnl" sz="600" b="1" dirty="0">
                  <a:solidFill>
                    <a:srgbClr val="004274"/>
                  </a:solidFill>
                  <a:latin typeface="Arial" charset="0"/>
                  <a:cs typeface="Arial" charset="0"/>
                </a:rPr>
                <a:t> Encuentro</a:t>
              </a:r>
            </a:p>
            <a:p>
              <a:pPr algn="ctr" eaLnBrk="1" hangingPunct="1">
                <a:defRPr/>
              </a:pPr>
              <a:r>
                <a:rPr lang="es-ES_tradnl" sz="600" b="1" dirty="0">
                  <a:solidFill>
                    <a:srgbClr val="004274"/>
                  </a:solidFill>
                  <a:latin typeface="Arial" charset="0"/>
                  <a:cs typeface="Arial" charset="0"/>
                </a:rPr>
                <a:t> Europeo de Educación Superior - </a:t>
              </a:r>
              <a:r>
                <a:rPr lang="es-ES_tradnl" sz="600" b="1" dirty="0" err="1">
                  <a:solidFill>
                    <a:srgbClr val="004274"/>
                  </a:solidFill>
                  <a:latin typeface="Arial" charset="0"/>
                  <a:cs typeface="Arial" charset="0"/>
                </a:rPr>
                <a:t>Bologna</a:t>
              </a:r>
              <a:endParaRPr lang="en-US" sz="600" b="1" dirty="0">
                <a:solidFill>
                  <a:srgbClr val="004274"/>
                </a:solidFill>
                <a:latin typeface="Arial" charset="0"/>
                <a:cs typeface="Arial" charset="0"/>
              </a:endParaRPr>
            </a:p>
          </p:txBody>
        </p:sp>
        <p:sp>
          <p:nvSpPr>
            <p:cNvPr id="17" name="16 CuadroTexto"/>
            <p:cNvSpPr txBox="1"/>
            <p:nvPr/>
          </p:nvSpPr>
          <p:spPr bwMode="auto">
            <a:xfrm>
              <a:off x="2925097" y="1230816"/>
              <a:ext cx="944095" cy="646331"/>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Conferencia</a:t>
              </a:r>
            </a:p>
            <a:p>
              <a:pPr eaLnBrk="1" hangingPunct="1">
                <a:defRPr/>
              </a:pPr>
              <a:r>
                <a:rPr lang="es-ES_tradnl" sz="600" b="1" dirty="0">
                  <a:solidFill>
                    <a:srgbClr val="004274"/>
                  </a:solidFill>
                  <a:latin typeface="Arial" charset="0"/>
                  <a:cs typeface="Arial" charset="0"/>
                </a:rPr>
                <a:t> Mundial Educación </a:t>
              </a:r>
            </a:p>
            <a:p>
              <a:pPr eaLnBrk="1" hangingPunct="1">
                <a:defRPr/>
              </a:pPr>
              <a:r>
                <a:rPr lang="es-ES_tradnl" sz="600" b="1" dirty="0">
                  <a:solidFill>
                    <a:srgbClr val="004274"/>
                  </a:solidFill>
                  <a:latin typeface="Arial" charset="0"/>
                  <a:cs typeface="Arial" charset="0"/>
                </a:rPr>
                <a:t>Superior de UNESCO </a:t>
              </a:r>
            </a:p>
            <a:p>
              <a:pPr eaLnBrk="1" hangingPunct="1">
                <a:defRPr/>
              </a:pPr>
              <a:r>
                <a:rPr lang="es-ES_tradnl" sz="600" b="1" dirty="0">
                  <a:solidFill>
                    <a:srgbClr val="004274"/>
                  </a:solidFill>
                  <a:latin typeface="Arial" charset="0"/>
                  <a:cs typeface="Arial" charset="0"/>
                </a:rPr>
                <a:t>98 y 2009 </a:t>
              </a:r>
            </a:p>
            <a:p>
              <a:pPr eaLnBrk="1" hangingPunct="1">
                <a:defRPr/>
              </a:pPr>
              <a:r>
                <a:rPr lang="es-ES_tradnl" sz="600" b="1" dirty="0">
                  <a:solidFill>
                    <a:srgbClr val="004274"/>
                  </a:solidFill>
                  <a:latin typeface="Arial" charset="0"/>
                  <a:cs typeface="Arial" charset="0"/>
                </a:rPr>
                <a:t> </a:t>
              </a:r>
            </a:p>
          </p:txBody>
        </p:sp>
      </p:grpSp>
      <p:grpSp>
        <p:nvGrpSpPr>
          <p:cNvPr id="70679" name="Grupo 70678">
            <a:extLst>
              <a:ext uri="{FF2B5EF4-FFF2-40B4-BE49-F238E27FC236}">
                <a16:creationId xmlns:a16="http://schemas.microsoft.com/office/drawing/2014/main" id="{EEA934B5-4633-4304-A407-03032B9ECD30}"/>
              </a:ext>
            </a:extLst>
          </p:cNvPr>
          <p:cNvGrpSpPr/>
          <p:nvPr/>
        </p:nvGrpSpPr>
        <p:grpSpPr>
          <a:xfrm>
            <a:off x="4241378" y="1347636"/>
            <a:ext cx="2045094" cy="1529036"/>
            <a:chOff x="2717378" y="1347636"/>
            <a:chExt cx="2045094" cy="1529036"/>
          </a:xfrm>
        </p:grpSpPr>
        <p:sp>
          <p:nvSpPr>
            <p:cNvPr id="84" name="83 CuadroTexto"/>
            <p:cNvSpPr txBox="1"/>
            <p:nvPr/>
          </p:nvSpPr>
          <p:spPr bwMode="auto">
            <a:xfrm>
              <a:off x="2920558" y="2171513"/>
              <a:ext cx="713275" cy="276999"/>
            </a:xfrm>
            <a:prstGeom prst="rect">
              <a:avLst/>
            </a:prstGeom>
            <a:noFill/>
          </p:spPr>
          <p:txBody>
            <a:bodyPr>
              <a:spAutoFit/>
            </a:bodyPr>
            <a:lstStyle/>
            <a:p>
              <a:pPr eaLnBrk="1" hangingPunct="1">
                <a:defRPr/>
              </a:pPr>
              <a:r>
                <a:rPr lang="es-ES_tradnl" sz="600" b="1" dirty="0">
                  <a:solidFill>
                    <a:srgbClr val="004274"/>
                  </a:solidFill>
                  <a:latin typeface="Arial" charset="0"/>
                  <a:cs typeface="Arial" charset="0"/>
                </a:rPr>
                <a:t> Foro Dakar 2000)</a:t>
              </a:r>
              <a:endParaRPr lang="en-US" sz="600" b="1" dirty="0">
                <a:solidFill>
                  <a:srgbClr val="004274"/>
                </a:solidFill>
                <a:latin typeface="Arial" charset="0"/>
                <a:cs typeface="Arial" charset="0"/>
              </a:endParaRPr>
            </a:p>
          </p:txBody>
        </p:sp>
        <p:sp>
          <p:nvSpPr>
            <p:cNvPr id="85" name="84 CuadroTexto"/>
            <p:cNvSpPr txBox="1"/>
            <p:nvPr/>
          </p:nvSpPr>
          <p:spPr bwMode="auto">
            <a:xfrm>
              <a:off x="2717378" y="2415007"/>
              <a:ext cx="713275" cy="461665"/>
            </a:xfrm>
            <a:prstGeom prst="rect">
              <a:avLst/>
            </a:prstGeom>
            <a:noFill/>
          </p:spPr>
          <p:txBody>
            <a:bodyPr>
              <a:spAutoFit/>
            </a:bodyPr>
            <a:lstStyle/>
            <a:p>
              <a:pPr eaLnBrk="1" hangingPunct="1">
                <a:defRPr/>
              </a:pPr>
              <a:r>
                <a:rPr lang="es-ES_tradnl" sz="600" b="1" dirty="0">
                  <a:solidFill>
                    <a:srgbClr val="004274"/>
                  </a:solidFill>
                  <a:latin typeface="Arial" charset="0"/>
                  <a:cs typeface="Arial" charset="0"/>
                </a:rPr>
                <a:t>Seúl – Congreso </a:t>
              </a:r>
            </a:p>
            <a:p>
              <a:pPr eaLnBrk="1" hangingPunct="1">
                <a:defRPr/>
              </a:pPr>
              <a:r>
                <a:rPr lang="es-ES_tradnl" sz="600" b="1" dirty="0">
                  <a:solidFill>
                    <a:srgbClr val="004274"/>
                  </a:solidFill>
                  <a:latin typeface="Arial" charset="0"/>
                  <a:cs typeface="Arial" charset="0"/>
                </a:rPr>
                <a:t>de enseñanza técnica (99)</a:t>
              </a:r>
              <a:endParaRPr lang="en-US" sz="600" b="1" dirty="0">
                <a:solidFill>
                  <a:srgbClr val="004274"/>
                </a:solidFill>
                <a:latin typeface="Arial" charset="0"/>
                <a:cs typeface="Arial" charset="0"/>
              </a:endParaRPr>
            </a:p>
          </p:txBody>
        </p:sp>
        <p:sp>
          <p:nvSpPr>
            <p:cNvPr id="90" name="89 Rectángulo"/>
            <p:cNvSpPr/>
            <p:nvPr/>
          </p:nvSpPr>
          <p:spPr bwMode="auto">
            <a:xfrm>
              <a:off x="3457921" y="1553135"/>
              <a:ext cx="670557" cy="461665"/>
            </a:xfrm>
            <a:prstGeom prst="rect">
              <a:avLst/>
            </a:prstGeom>
          </p:spPr>
          <p:txBody>
            <a:bodyPr>
              <a:spAutoFit/>
            </a:bodyPr>
            <a:lstStyle/>
            <a:p>
              <a:pPr eaLnBrk="1" hangingPunct="1">
                <a:defRPr/>
              </a:pPr>
              <a:r>
                <a:rPr lang="es-ES_tradnl" sz="600" b="1" dirty="0">
                  <a:solidFill>
                    <a:srgbClr val="004274"/>
                  </a:solidFill>
                  <a:latin typeface="Arial" charset="0"/>
                  <a:cs typeface="Arial" charset="0"/>
                </a:rPr>
                <a:t> Conferencia </a:t>
              </a:r>
            </a:p>
            <a:p>
              <a:pPr eaLnBrk="1" hangingPunct="1">
                <a:defRPr/>
              </a:pPr>
              <a:r>
                <a:rPr lang="es-ES_tradnl" sz="600" b="1" dirty="0">
                  <a:solidFill>
                    <a:srgbClr val="004274"/>
                  </a:solidFill>
                  <a:latin typeface="Arial" charset="0"/>
                  <a:cs typeface="Arial" charset="0"/>
                </a:rPr>
                <a:t> sobre objetivos del Milenio</a:t>
              </a:r>
              <a:endParaRPr lang="en-US" sz="600" b="1" dirty="0">
                <a:solidFill>
                  <a:srgbClr val="004274"/>
                </a:solidFill>
                <a:latin typeface="Arial" charset="0"/>
                <a:cs typeface="Arial" charset="0"/>
              </a:endParaRPr>
            </a:p>
          </p:txBody>
        </p:sp>
        <p:sp>
          <p:nvSpPr>
            <p:cNvPr id="51" name="50 CuadroTexto"/>
            <p:cNvSpPr txBox="1"/>
            <p:nvPr/>
          </p:nvSpPr>
          <p:spPr bwMode="auto">
            <a:xfrm>
              <a:off x="3092885" y="1940376"/>
              <a:ext cx="688197" cy="276999"/>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Reunión de</a:t>
              </a:r>
            </a:p>
            <a:p>
              <a:pPr eaLnBrk="1" hangingPunct="1">
                <a:defRPr/>
              </a:pPr>
              <a:r>
                <a:rPr lang="es-ES_tradnl" sz="600" b="1" dirty="0">
                  <a:solidFill>
                    <a:srgbClr val="004274"/>
                  </a:solidFill>
                  <a:latin typeface="Arial" charset="0"/>
                  <a:cs typeface="Arial" charset="0"/>
                </a:rPr>
                <a:t> </a:t>
              </a:r>
              <a:r>
                <a:rPr lang="es-ES_tradnl" sz="600" b="1" dirty="0" err="1">
                  <a:solidFill>
                    <a:srgbClr val="004274"/>
                  </a:solidFill>
                  <a:latin typeface="Arial" charset="0"/>
                  <a:cs typeface="Arial" charset="0"/>
                </a:rPr>
                <a:t>Jomtiem</a:t>
              </a:r>
              <a:r>
                <a:rPr lang="es-ES_tradnl" sz="600" b="1" dirty="0">
                  <a:solidFill>
                    <a:srgbClr val="004274"/>
                  </a:solidFill>
                  <a:latin typeface="Arial" charset="0"/>
                  <a:cs typeface="Arial" charset="0"/>
                </a:rPr>
                <a:t> (90)</a:t>
              </a:r>
            </a:p>
          </p:txBody>
        </p:sp>
        <p:sp>
          <p:nvSpPr>
            <p:cNvPr id="88" name="87 Rectángulo"/>
            <p:cNvSpPr/>
            <p:nvPr/>
          </p:nvSpPr>
          <p:spPr bwMode="auto">
            <a:xfrm>
              <a:off x="3995157" y="1347636"/>
              <a:ext cx="700163" cy="369332"/>
            </a:xfrm>
            <a:prstGeom prst="rect">
              <a:avLst/>
            </a:prstGeom>
          </p:spPr>
          <p:txBody>
            <a:bodyPr wrap="square">
              <a:spAutoFit/>
            </a:bodyPr>
            <a:lstStyle/>
            <a:p>
              <a:pPr eaLnBrk="1" hangingPunct="1">
                <a:defRPr/>
              </a:pPr>
              <a:r>
                <a:rPr lang="es-ES_tradnl" sz="600" b="1" dirty="0">
                  <a:solidFill>
                    <a:srgbClr val="004274"/>
                  </a:solidFill>
                  <a:latin typeface="Arial" charset="0"/>
                  <a:cs typeface="Arial" charset="0"/>
                </a:rPr>
                <a:t> 94 Educación </a:t>
              </a:r>
            </a:p>
            <a:p>
              <a:pPr eaLnBrk="1" hangingPunct="1">
                <a:defRPr/>
              </a:pPr>
              <a:r>
                <a:rPr lang="es-ES_tradnl" sz="600" b="1" dirty="0">
                  <a:solidFill>
                    <a:srgbClr val="004274"/>
                  </a:solidFill>
                  <a:latin typeface="Arial" charset="0"/>
                  <a:cs typeface="Arial" charset="0"/>
                </a:rPr>
                <a:t> Especial - España</a:t>
              </a:r>
              <a:endParaRPr lang="en-US" sz="600" b="1" dirty="0">
                <a:solidFill>
                  <a:srgbClr val="004274"/>
                </a:solidFill>
                <a:latin typeface="Arial" charset="0"/>
                <a:cs typeface="Arial" charset="0"/>
              </a:endParaRPr>
            </a:p>
          </p:txBody>
        </p:sp>
        <p:sp>
          <p:nvSpPr>
            <p:cNvPr id="89" name="88 Rectángulo"/>
            <p:cNvSpPr/>
            <p:nvPr/>
          </p:nvSpPr>
          <p:spPr bwMode="auto">
            <a:xfrm>
              <a:off x="4003460" y="1656671"/>
              <a:ext cx="698775" cy="276999"/>
            </a:xfrm>
            <a:prstGeom prst="rect">
              <a:avLst/>
            </a:prstGeom>
          </p:spPr>
          <p:txBody>
            <a:bodyPr wrap="square">
              <a:spAutoFit/>
            </a:bodyPr>
            <a:lstStyle/>
            <a:p>
              <a:pPr eaLnBrk="1" hangingPunct="1">
                <a:defRPr/>
              </a:pPr>
              <a:r>
                <a:rPr lang="es-ES_tradnl" sz="600" b="1" dirty="0">
                  <a:solidFill>
                    <a:srgbClr val="004274"/>
                  </a:solidFill>
                  <a:latin typeface="Arial" charset="0"/>
                  <a:cs typeface="Arial" charset="0"/>
                </a:rPr>
                <a:t>93 Educación Inicial </a:t>
              </a:r>
              <a:endParaRPr lang="en-US" sz="600" b="1" dirty="0">
                <a:solidFill>
                  <a:srgbClr val="004274"/>
                </a:solidFill>
                <a:latin typeface="Arial" charset="0"/>
                <a:cs typeface="Arial" charset="0"/>
              </a:endParaRPr>
            </a:p>
          </p:txBody>
        </p:sp>
        <p:sp>
          <p:nvSpPr>
            <p:cNvPr id="68" name="67 Forma libre"/>
            <p:cNvSpPr/>
            <p:nvPr/>
          </p:nvSpPr>
          <p:spPr>
            <a:xfrm rot="8606147">
              <a:off x="2920993" y="2152489"/>
              <a:ext cx="1841479" cy="347420"/>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900">
                <a:solidFill>
                  <a:srgbClr val="004274"/>
                </a:solidFill>
              </a:endParaRPr>
            </a:p>
          </p:txBody>
        </p:sp>
      </p:grpSp>
      <p:grpSp>
        <p:nvGrpSpPr>
          <p:cNvPr id="70677" name="Grupo 70676">
            <a:extLst>
              <a:ext uri="{FF2B5EF4-FFF2-40B4-BE49-F238E27FC236}">
                <a16:creationId xmlns:a16="http://schemas.microsoft.com/office/drawing/2014/main" id="{B9EF921D-DD65-4269-BE6D-6D121A5A32E5}"/>
              </a:ext>
            </a:extLst>
          </p:cNvPr>
          <p:cNvGrpSpPr/>
          <p:nvPr/>
        </p:nvGrpSpPr>
        <p:grpSpPr>
          <a:xfrm>
            <a:off x="4953361" y="2117195"/>
            <a:ext cx="1285605" cy="1056579"/>
            <a:chOff x="3429360" y="2117194"/>
            <a:chExt cx="1285605" cy="1056579"/>
          </a:xfrm>
        </p:grpSpPr>
        <p:sp>
          <p:nvSpPr>
            <p:cNvPr id="67" name="66 Forma libre"/>
            <p:cNvSpPr/>
            <p:nvPr/>
          </p:nvSpPr>
          <p:spPr>
            <a:xfrm rot="8606147">
              <a:off x="3671649" y="2698375"/>
              <a:ext cx="1043316" cy="213865"/>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900">
                <a:solidFill>
                  <a:srgbClr val="004274"/>
                </a:solidFill>
              </a:endParaRPr>
            </a:p>
          </p:txBody>
        </p:sp>
        <p:sp>
          <p:nvSpPr>
            <p:cNvPr id="87" name="86 Rectángulo"/>
            <p:cNvSpPr/>
            <p:nvPr/>
          </p:nvSpPr>
          <p:spPr bwMode="auto">
            <a:xfrm>
              <a:off x="3968260" y="2117194"/>
              <a:ext cx="629157" cy="553998"/>
            </a:xfrm>
            <a:prstGeom prst="rect">
              <a:avLst/>
            </a:prstGeom>
          </p:spPr>
          <p:txBody>
            <a:bodyPr wrap="square">
              <a:spAutoFit/>
            </a:bodyPr>
            <a:lstStyle/>
            <a:p>
              <a:pPr eaLnBrk="1" hangingPunct="1">
                <a:defRPr/>
              </a:pPr>
              <a:r>
                <a:rPr lang="es-ES_tradnl" sz="600" b="1" dirty="0">
                  <a:solidFill>
                    <a:srgbClr val="004274"/>
                  </a:solidFill>
                  <a:latin typeface="Arial" charset="0"/>
                  <a:cs typeface="Arial" charset="0"/>
                </a:rPr>
                <a:t>Proyectos </a:t>
              </a:r>
            </a:p>
            <a:p>
              <a:pPr eaLnBrk="1" hangingPunct="1">
                <a:defRPr/>
              </a:pPr>
              <a:r>
                <a:rPr lang="es-ES_tradnl" sz="600" b="1" dirty="0">
                  <a:solidFill>
                    <a:srgbClr val="004274"/>
                  </a:solidFill>
                  <a:latin typeface="Arial" charset="0"/>
                  <a:cs typeface="Arial" charset="0"/>
                </a:rPr>
                <a:t>principales </a:t>
              </a:r>
            </a:p>
            <a:p>
              <a:pPr eaLnBrk="1" hangingPunct="1">
                <a:defRPr/>
              </a:pPr>
              <a:r>
                <a:rPr lang="es-ES_tradnl" sz="600" b="1" dirty="0">
                  <a:solidFill>
                    <a:srgbClr val="004274"/>
                  </a:solidFill>
                  <a:latin typeface="Arial" charset="0"/>
                  <a:cs typeface="Arial" charset="0"/>
                </a:rPr>
                <a:t>Educación </a:t>
              </a:r>
            </a:p>
            <a:p>
              <a:pPr eaLnBrk="1" hangingPunct="1">
                <a:defRPr/>
              </a:pPr>
              <a:r>
                <a:rPr lang="es-ES_tradnl" sz="600" b="1" dirty="0">
                  <a:solidFill>
                    <a:srgbClr val="004274"/>
                  </a:solidFill>
                  <a:latin typeface="Arial" charset="0"/>
                  <a:cs typeface="Arial" charset="0"/>
                </a:rPr>
                <a:t>para Todos </a:t>
              </a:r>
            </a:p>
            <a:p>
              <a:pPr eaLnBrk="1" hangingPunct="1">
                <a:defRPr/>
              </a:pPr>
              <a:r>
                <a:rPr lang="es-ES_tradnl" sz="600" b="1" dirty="0">
                  <a:solidFill>
                    <a:srgbClr val="004274"/>
                  </a:solidFill>
                  <a:latin typeface="Arial" charset="0"/>
                  <a:cs typeface="Arial" charset="0"/>
                </a:rPr>
                <a:t>UNESCO</a:t>
              </a:r>
              <a:endParaRPr lang="en-US" sz="600" b="1" dirty="0">
                <a:solidFill>
                  <a:srgbClr val="004274"/>
                </a:solidFill>
                <a:latin typeface="Arial" charset="0"/>
                <a:cs typeface="Arial" charset="0"/>
              </a:endParaRPr>
            </a:p>
          </p:txBody>
        </p:sp>
        <p:sp>
          <p:nvSpPr>
            <p:cNvPr id="52" name="51 CuadroTexto"/>
            <p:cNvSpPr txBox="1"/>
            <p:nvPr/>
          </p:nvSpPr>
          <p:spPr bwMode="auto">
            <a:xfrm>
              <a:off x="3429360" y="2342776"/>
              <a:ext cx="753279" cy="830997"/>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Conferencia</a:t>
              </a:r>
            </a:p>
            <a:p>
              <a:pPr eaLnBrk="1" hangingPunct="1">
                <a:defRPr/>
              </a:pPr>
              <a:r>
                <a:rPr lang="es-ES_tradnl" sz="600" b="1" dirty="0">
                  <a:solidFill>
                    <a:srgbClr val="004274"/>
                  </a:solidFill>
                  <a:latin typeface="Arial" charset="0"/>
                  <a:cs typeface="Arial" charset="0"/>
                </a:rPr>
                <a:t> Ministros de</a:t>
              </a:r>
            </a:p>
            <a:p>
              <a:pPr eaLnBrk="1" hangingPunct="1">
                <a:defRPr/>
              </a:pPr>
              <a:r>
                <a:rPr lang="es-ES_tradnl" sz="600" b="1" dirty="0">
                  <a:solidFill>
                    <a:srgbClr val="004274"/>
                  </a:solidFill>
                  <a:latin typeface="Arial" charset="0"/>
                  <a:cs typeface="Arial" charset="0"/>
                </a:rPr>
                <a:t> Educación</a:t>
              </a:r>
            </a:p>
            <a:p>
              <a:pPr eaLnBrk="1" hangingPunct="1">
                <a:defRPr/>
              </a:pPr>
              <a:r>
                <a:rPr lang="es-ES_tradnl" sz="600" b="1" dirty="0">
                  <a:solidFill>
                    <a:srgbClr val="004274"/>
                  </a:solidFill>
                  <a:latin typeface="Arial" charset="0"/>
                  <a:cs typeface="Arial" charset="0"/>
                </a:rPr>
                <a:t> (USAID/OEA/</a:t>
              </a:r>
            </a:p>
            <a:p>
              <a:pPr eaLnBrk="1" hangingPunct="1">
                <a:defRPr/>
              </a:pPr>
              <a:r>
                <a:rPr lang="es-ES_tradnl" sz="600" b="1" dirty="0">
                  <a:solidFill>
                    <a:srgbClr val="004274"/>
                  </a:solidFill>
                  <a:latin typeface="Arial" charset="0"/>
                  <a:cs typeface="Arial" charset="0"/>
                </a:rPr>
                <a:t> UNESCO /</a:t>
              </a:r>
            </a:p>
            <a:p>
              <a:pPr eaLnBrk="1" hangingPunct="1">
                <a:defRPr/>
              </a:pPr>
              <a:r>
                <a:rPr lang="es-ES_tradnl" sz="600" b="1" dirty="0">
                  <a:solidFill>
                    <a:srgbClr val="004274"/>
                  </a:solidFill>
                  <a:latin typeface="Arial" charset="0"/>
                  <a:cs typeface="Arial" charset="0"/>
                </a:rPr>
                <a:t> Banco Mundial/</a:t>
              </a:r>
            </a:p>
            <a:p>
              <a:pPr eaLnBrk="1" hangingPunct="1">
                <a:defRPr/>
              </a:pPr>
              <a:r>
                <a:rPr lang="es-ES_tradnl" sz="600" b="1" dirty="0">
                  <a:solidFill>
                    <a:srgbClr val="004274"/>
                  </a:solidFill>
                  <a:latin typeface="Arial" charset="0"/>
                  <a:cs typeface="Arial" charset="0"/>
                </a:rPr>
                <a:t>OIT</a:t>
              </a:r>
              <a:endParaRPr lang="en-US" sz="600" b="1" dirty="0">
                <a:solidFill>
                  <a:srgbClr val="004274"/>
                </a:solidFill>
                <a:latin typeface="Arial" charset="0"/>
                <a:cs typeface="Arial" charset="0"/>
              </a:endParaRPr>
            </a:p>
          </p:txBody>
        </p:sp>
      </p:grpSp>
      <p:grpSp>
        <p:nvGrpSpPr>
          <p:cNvPr id="70668" name="Grupo 70667">
            <a:extLst>
              <a:ext uri="{FF2B5EF4-FFF2-40B4-BE49-F238E27FC236}">
                <a16:creationId xmlns:a16="http://schemas.microsoft.com/office/drawing/2014/main" id="{F229D6AD-33D5-4728-940E-A1F51BB3E65D}"/>
              </a:ext>
            </a:extLst>
          </p:cNvPr>
          <p:cNvGrpSpPr/>
          <p:nvPr/>
        </p:nvGrpSpPr>
        <p:grpSpPr>
          <a:xfrm>
            <a:off x="4673601" y="5729473"/>
            <a:ext cx="3089007" cy="1076086"/>
            <a:chOff x="3149600" y="5729472"/>
            <a:chExt cx="3089007" cy="1076086"/>
          </a:xfrm>
        </p:grpSpPr>
        <p:sp>
          <p:nvSpPr>
            <p:cNvPr id="96" name="56 Forma libre">
              <a:extLst>
                <a:ext uri="{FF2B5EF4-FFF2-40B4-BE49-F238E27FC236}">
                  <a16:creationId xmlns:a16="http://schemas.microsoft.com/office/drawing/2014/main" id="{C8D8EEF0-0D43-4EB5-BE27-928B154F89DD}"/>
                </a:ext>
              </a:extLst>
            </p:cNvPr>
            <p:cNvSpPr/>
            <p:nvPr/>
          </p:nvSpPr>
          <p:spPr>
            <a:xfrm>
              <a:off x="3149600" y="5729472"/>
              <a:ext cx="3089007" cy="525422"/>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a:ln>
              <a:solidFill>
                <a:schemeClr val="accent4">
                  <a:lumMod val="75000"/>
                </a:schemeClr>
              </a:solidFill>
            </a:ln>
            <a:scene3d>
              <a:camera prst="orthographicFront">
                <a:rot lat="0" lon="0" rev="66000"/>
              </a:camera>
              <a:lightRig rig="threePt" dir="t"/>
            </a:scene3d>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dirty="0">
                <a:solidFill>
                  <a:srgbClr val="004274"/>
                </a:solidFill>
              </a:endParaRPr>
            </a:p>
          </p:txBody>
        </p:sp>
        <p:sp>
          <p:nvSpPr>
            <p:cNvPr id="4" name="Rectángulo 3">
              <a:extLst>
                <a:ext uri="{FF2B5EF4-FFF2-40B4-BE49-F238E27FC236}">
                  <a16:creationId xmlns:a16="http://schemas.microsoft.com/office/drawing/2014/main" id="{59308880-E82C-45E9-B826-EAE93E92859D}"/>
                </a:ext>
              </a:extLst>
            </p:cNvPr>
            <p:cNvSpPr/>
            <p:nvPr/>
          </p:nvSpPr>
          <p:spPr>
            <a:xfrm>
              <a:off x="4361015" y="6436226"/>
              <a:ext cx="952270" cy="369332"/>
            </a:xfrm>
            <a:prstGeom prst="rect">
              <a:avLst/>
            </a:prstGeom>
            <a:noFill/>
          </p:spPr>
          <p:txBody>
            <a:bodyPr wrap="square">
              <a:spAutoFit/>
            </a:bodyPr>
            <a:lstStyle/>
            <a:p>
              <a:pPr algn="ctr"/>
              <a:r>
                <a:rPr lang="es-CR" sz="900" b="1" dirty="0">
                  <a:solidFill>
                    <a:srgbClr val="004274"/>
                  </a:solidFill>
                  <a:latin typeface="Arial" charset="0"/>
                  <a:cs typeface="Arial" charset="0"/>
                </a:rPr>
                <a:t>Planes Milenio 2030</a:t>
              </a:r>
              <a:endParaRPr lang="es-ES_tradnl" sz="900" b="1" dirty="0">
                <a:solidFill>
                  <a:srgbClr val="004274"/>
                </a:solidFill>
                <a:latin typeface="Arial" charset="0"/>
                <a:cs typeface="Arial" charset="0"/>
              </a:endParaRPr>
            </a:p>
          </p:txBody>
        </p:sp>
      </p:grpSp>
      <p:grpSp>
        <p:nvGrpSpPr>
          <p:cNvPr id="70672" name="Grupo 70671">
            <a:extLst>
              <a:ext uri="{FF2B5EF4-FFF2-40B4-BE49-F238E27FC236}">
                <a16:creationId xmlns:a16="http://schemas.microsoft.com/office/drawing/2014/main" id="{DCF5B7A2-F2E8-4251-A3FE-72E987862D22}"/>
              </a:ext>
            </a:extLst>
          </p:cNvPr>
          <p:cNvGrpSpPr/>
          <p:nvPr/>
        </p:nvGrpSpPr>
        <p:grpSpPr>
          <a:xfrm>
            <a:off x="2890388" y="2680077"/>
            <a:ext cx="1237842" cy="3226647"/>
            <a:chOff x="1366388" y="2680076"/>
            <a:chExt cx="1237842" cy="3226647"/>
          </a:xfrm>
        </p:grpSpPr>
        <p:sp>
          <p:nvSpPr>
            <p:cNvPr id="86" name="60 Forma libre">
              <a:extLst>
                <a:ext uri="{FF2B5EF4-FFF2-40B4-BE49-F238E27FC236}">
                  <a16:creationId xmlns:a16="http://schemas.microsoft.com/office/drawing/2014/main" id="{1BFEBD5B-21FB-4DA5-9194-7687EBB764CD}"/>
                </a:ext>
              </a:extLst>
            </p:cNvPr>
            <p:cNvSpPr/>
            <p:nvPr/>
          </p:nvSpPr>
          <p:spPr>
            <a:xfrm rot="4320000">
              <a:off x="703659" y="4006152"/>
              <a:ext cx="3226647" cy="574495"/>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37" name="Rectángulo 36">
              <a:extLst>
                <a:ext uri="{FF2B5EF4-FFF2-40B4-BE49-F238E27FC236}">
                  <a16:creationId xmlns:a16="http://schemas.microsoft.com/office/drawing/2014/main" id="{85D8B580-1C5F-49BE-9543-1763E5880F4D}"/>
                </a:ext>
              </a:extLst>
            </p:cNvPr>
            <p:cNvSpPr/>
            <p:nvPr/>
          </p:nvSpPr>
          <p:spPr>
            <a:xfrm>
              <a:off x="1366388" y="3283285"/>
              <a:ext cx="757075" cy="1107996"/>
            </a:xfrm>
            <a:prstGeom prst="rect">
              <a:avLst/>
            </a:prstGeom>
            <a:noFill/>
          </p:spPr>
          <p:txBody>
            <a:bodyPr wrap="square">
              <a:spAutoFit/>
            </a:bodyPr>
            <a:lstStyle/>
            <a:p>
              <a:r>
                <a:rPr lang="es-CR" sz="600" b="1" dirty="0">
                  <a:solidFill>
                    <a:srgbClr val="004274"/>
                  </a:solidFill>
                  <a:latin typeface="Arial" charset="0"/>
                  <a:cs typeface="Arial" charset="0"/>
                </a:rPr>
                <a:t>Aumento </a:t>
              </a:r>
              <a:br>
                <a:rPr lang="es-CR" sz="600" b="1" dirty="0">
                  <a:solidFill>
                    <a:srgbClr val="004274"/>
                  </a:solidFill>
                  <a:latin typeface="Arial" charset="0"/>
                  <a:cs typeface="Arial" charset="0"/>
                </a:rPr>
              </a:br>
              <a:r>
                <a:rPr lang="es-CR" sz="600" b="1" dirty="0">
                  <a:solidFill>
                    <a:srgbClr val="004274"/>
                  </a:solidFill>
                  <a:latin typeface="Arial" charset="0"/>
                  <a:cs typeface="Arial" charset="0"/>
                </a:rPr>
                <a:t>de horas lectivas, Pruebas </a:t>
              </a:r>
            </a:p>
            <a:p>
              <a:r>
                <a:rPr lang="es-CR" sz="600" b="1" dirty="0">
                  <a:solidFill>
                    <a:srgbClr val="004274"/>
                  </a:solidFill>
                  <a:latin typeface="Arial" charset="0"/>
                  <a:cs typeface="Arial" charset="0"/>
                </a:rPr>
                <a:t>PISA, </a:t>
              </a:r>
            </a:p>
            <a:p>
              <a:r>
                <a:rPr lang="es-CR" sz="600" b="1" dirty="0">
                  <a:solidFill>
                    <a:srgbClr val="004274"/>
                  </a:solidFill>
                  <a:latin typeface="Arial" charset="0"/>
                  <a:cs typeface="Arial" charset="0"/>
                </a:rPr>
                <a:t>Reformas </a:t>
              </a:r>
            </a:p>
            <a:p>
              <a:r>
                <a:rPr lang="es-CR" sz="600" b="1" dirty="0">
                  <a:solidFill>
                    <a:srgbClr val="004274"/>
                  </a:solidFill>
                  <a:latin typeface="Arial" charset="0"/>
                  <a:cs typeface="Arial" charset="0"/>
                </a:rPr>
                <a:t>de Formación Docente </a:t>
              </a:r>
              <a:br>
                <a:rPr lang="es-CR" sz="600" b="1" dirty="0">
                  <a:solidFill>
                    <a:srgbClr val="004274"/>
                  </a:solidFill>
                  <a:latin typeface="Arial" charset="0"/>
                  <a:cs typeface="Arial" charset="0"/>
                </a:rPr>
              </a:br>
              <a:r>
                <a:rPr lang="es-CR" sz="600" b="1" dirty="0">
                  <a:solidFill>
                    <a:srgbClr val="004274"/>
                  </a:solidFill>
                  <a:latin typeface="Arial" charset="0"/>
                  <a:cs typeface="Arial" charset="0"/>
                </a:rPr>
                <a:t>y Más Tecnologías </a:t>
              </a:r>
            </a:p>
            <a:p>
              <a:r>
                <a:rPr lang="es-CR" sz="600" b="1" dirty="0">
                  <a:solidFill>
                    <a:srgbClr val="004274"/>
                  </a:solidFill>
                  <a:latin typeface="Arial" charset="0"/>
                  <a:cs typeface="Arial" charset="0"/>
                </a:rPr>
                <a:t>en Escuelas</a:t>
              </a:r>
              <a:endParaRPr lang="es-ES_tradnl" sz="600" b="1" dirty="0">
                <a:solidFill>
                  <a:srgbClr val="004274"/>
                </a:solidFill>
                <a:latin typeface="Arial" charset="0"/>
                <a:cs typeface="Arial" charset="0"/>
              </a:endParaRPr>
            </a:p>
          </p:txBody>
        </p:sp>
      </p:grpSp>
      <p:grpSp>
        <p:nvGrpSpPr>
          <p:cNvPr id="70683" name="Grupo 70682">
            <a:extLst>
              <a:ext uri="{FF2B5EF4-FFF2-40B4-BE49-F238E27FC236}">
                <a16:creationId xmlns:a16="http://schemas.microsoft.com/office/drawing/2014/main" id="{EEDB6ABC-7E82-44BA-AB78-52C8CB5ACE23}"/>
              </a:ext>
            </a:extLst>
          </p:cNvPr>
          <p:cNvGrpSpPr/>
          <p:nvPr/>
        </p:nvGrpSpPr>
        <p:grpSpPr>
          <a:xfrm>
            <a:off x="3133058" y="938387"/>
            <a:ext cx="3232386" cy="797021"/>
            <a:chOff x="1609058" y="938386"/>
            <a:chExt cx="3232386" cy="797021"/>
          </a:xfrm>
        </p:grpSpPr>
        <p:sp>
          <p:nvSpPr>
            <p:cNvPr id="91" name="68 Forma libre">
              <a:extLst>
                <a:ext uri="{FF2B5EF4-FFF2-40B4-BE49-F238E27FC236}">
                  <a16:creationId xmlns:a16="http://schemas.microsoft.com/office/drawing/2014/main" id="{58B3DC67-2A3E-4974-9FAB-3A0DD146F1C7}"/>
                </a:ext>
              </a:extLst>
            </p:cNvPr>
            <p:cNvSpPr/>
            <p:nvPr/>
          </p:nvSpPr>
          <p:spPr>
            <a:xfrm rot="8606147">
              <a:off x="1609058" y="1181703"/>
              <a:ext cx="3232386" cy="553704"/>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38" name="Rectángulo 37">
              <a:extLst>
                <a:ext uri="{FF2B5EF4-FFF2-40B4-BE49-F238E27FC236}">
                  <a16:creationId xmlns:a16="http://schemas.microsoft.com/office/drawing/2014/main" id="{D5242687-D73C-43F0-AA23-7A6F6F70CF57}"/>
                </a:ext>
              </a:extLst>
            </p:cNvPr>
            <p:cNvSpPr/>
            <p:nvPr/>
          </p:nvSpPr>
          <p:spPr>
            <a:xfrm>
              <a:off x="2410445" y="938386"/>
              <a:ext cx="918836" cy="553998"/>
            </a:xfrm>
            <a:prstGeom prst="rect">
              <a:avLst/>
            </a:prstGeom>
          </p:spPr>
          <p:txBody>
            <a:bodyPr wrap="square">
              <a:spAutoFit/>
            </a:bodyPr>
            <a:lstStyle/>
            <a:p>
              <a:r>
                <a:rPr lang="es-CR" sz="600" b="1" dirty="0">
                  <a:solidFill>
                    <a:srgbClr val="004274"/>
                  </a:solidFill>
                  <a:latin typeface="Arial" charset="0"/>
                  <a:cs typeface="Arial" charset="0"/>
                </a:rPr>
                <a:t>Asamblea General ONU Agenda 2010 Conferencia Desarrollo Sostenible</a:t>
              </a:r>
              <a:endParaRPr lang="es-ES_tradnl" sz="600" b="1" dirty="0">
                <a:solidFill>
                  <a:srgbClr val="004274"/>
                </a:solidFill>
                <a:latin typeface="Arial" charset="0"/>
                <a:cs typeface="Arial" charset="0"/>
              </a:endParaRPr>
            </a:p>
          </p:txBody>
        </p:sp>
      </p:grpSp>
      <p:grpSp>
        <p:nvGrpSpPr>
          <p:cNvPr id="98" name="Grupo 97">
            <a:extLst>
              <a:ext uri="{FF2B5EF4-FFF2-40B4-BE49-F238E27FC236}">
                <a16:creationId xmlns:a16="http://schemas.microsoft.com/office/drawing/2014/main" id="{EA9B1AB4-EBF1-467C-9CBD-76A8AAA881DD}"/>
              </a:ext>
            </a:extLst>
          </p:cNvPr>
          <p:cNvGrpSpPr/>
          <p:nvPr/>
        </p:nvGrpSpPr>
        <p:grpSpPr>
          <a:xfrm>
            <a:off x="6097077" y="823562"/>
            <a:ext cx="3258500" cy="902017"/>
            <a:chOff x="4573077" y="823561"/>
            <a:chExt cx="3258500" cy="902017"/>
          </a:xfrm>
        </p:grpSpPr>
        <p:sp>
          <p:nvSpPr>
            <p:cNvPr id="93" name="72 Forma libre">
              <a:extLst>
                <a:ext uri="{FF2B5EF4-FFF2-40B4-BE49-F238E27FC236}">
                  <a16:creationId xmlns:a16="http://schemas.microsoft.com/office/drawing/2014/main" id="{E01626DF-E715-449E-B1F7-74EFC50887B5}"/>
                </a:ext>
              </a:extLst>
            </p:cNvPr>
            <p:cNvSpPr/>
            <p:nvPr/>
          </p:nvSpPr>
          <p:spPr>
            <a:xfrm rot="12935371">
              <a:off x="4573077" y="1183696"/>
              <a:ext cx="3258500" cy="541882"/>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39" name="Rectángulo 38">
              <a:extLst>
                <a:ext uri="{FF2B5EF4-FFF2-40B4-BE49-F238E27FC236}">
                  <a16:creationId xmlns:a16="http://schemas.microsoft.com/office/drawing/2014/main" id="{C1CEFB25-5FB2-4005-A71A-3315E607C121}"/>
                </a:ext>
              </a:extLst>
            </p:cNvPr>
            <p:cNvSpPr/>
            <p:nvPr/>
          </p:nvSpPr>
          <p:spPr>
            <a:xfrm>
              <a:off x="6211208" y="823561"/>
              <a:ext cx="783528" cy="461665"/>
            </a:xfrm>
            <a:prstGeom prst="rect">
              <a:avLst/>
            </a:prstGeom>
            <a:noFill/>
          </p:spPr>
          <p:txBody>
            <a:bodyPr wrap="square">
              <a:spAutoFit/>
            </a:bodyPr>
            <a:lstStyle/>
            <a:p>
              <a:pPr algn="ctr"/>
              <a:r>
                <a:rPr lang="es-CR" sz="600" b="1" dirty="0">
                  <a:solidFill>
                    <a:srgbClr val="004274"/>
                  </a:solidFill>
                  <a:latin typeface="Arial" charset="0"/>
                  <a:cs typeface="Arial" charset="0"/>
                </a:rPr>
                <a:t>Jeremy </a:t>
              </a:r>
              <a:r>
                <a:rPr lang="es-CR" sz="600" b="1" dirty="0" err="1">
                  <a:solidFill>
                    <a:srgbClr val="004274"/>
                  </a:solidFill>
                  <a:latin typeface="Arial" charset="0"/>
                  <a:cs typeface="Arial" charset="0"/>
                </a:rPr>
                <a:t>Rifkin</a:t>
              </a:r>
              <a:r>
                <a:rPr lang="es-CR" sz="600" b="1" dirty="0">
                  <a:solidFill>
                    <a:srgbClr val="004274"/>
                  </a:solidFill>
                  <a:latin typeface="Arial" charset="0"/>
                  <a:cs typeface="Arial" charset="0"/>
                </a:rPr>
                <a:t>, </a:t>
              </a:r>
              <a:r>
                <a:rPr lang="es-CR" sz="600" b="1" dirty="0" err="1">
                  <a:solidFill>
                    <a:srgbClr val="004274"/>
                  </a:solidFill>
                  <a:latin typeface="Arial" charset="0"/>
                  <a:cs typeface="Arial" charset="0"/>
                </a:rPr>
                <a:t>Michio</a:t>
              </a:r>
              <a:r>
                <a:rPr lang="es-CR" sz="600" b="1" dirty="0">
                  <a:solidFill>
                    <a:srgbClr val="004274"/>
                  </a:solidFill>
                  <a:latin typeface="Arial" charset="0"/>
                  <a:cs typeface="Arial" charset="0"/>
                </a:rPr>
                <a:t> </a:t>
              </a:r>
              <a:r>
                <a:rPr lang="es-CR" sz="600" b="1" dirty="0" err="1">
                  <a:solidFill>
                    <a:srgbClr val="004274"/>
                  </a:solidFill>
                  <a:latin typeface="Arial" charset="0"/>
                  <a:cs typeface="Arial" charset="0"/>
                </a:rPr>
                <a:t>Kaku</a:t>
              </a:r>
              <a:r>
                <a:rPr lang="es-CR" sz="600" b="1" dirty="0">
                  <a:solidFill>
                    <a:srgbClr val="004274"/>
                  </a:solidFill>
                  <a:latin typeface="Arial" charset="0"/>
                  <a:cs typeface="Arial" charset="0"/>
                </a:rPr>
                <a:t> y Raymond </a:t>
              </a:r>
              <a:br>
                <a:rPr lang="es-CR" sz="600" b="1" dirty="0">
                  <a:solidFill>
                    <a:srgbClr val="004274"/>
                  </a:solidFill>
                  <a:latin typeface="Arial" charset="0"/>
                  <a:cs typeface="Arial" charset="0"/>
                </a:rPr>
              </a:br>
              <a:r>
                <a:rPr lang="es-CR" sz="600" b="1" dirty="0" err="1">
                  <a:solidFill>
                    <a:srgbClr val="004274"/>
                  </a:solidFill>
                  <a:latin typeface="Arial" charset="0"/>
                  <a:cs typeface="Arial" charset="0"/>
                </a:rPr>
                <a:t>Kurzweill</a:t>
              </a:r>
              <a:endParaRPr lang="es-ES_tradnl" sz="600" b="1" dirty="0">
                <a:solidFill>
                  <a:srgbClr val="004274"/>
                </a:solidFill>
                <a:latin typeface="Arial" charset="0"/>
                <a:cs typeface="Arial" charset="0"/>
              </a:endParaRPr>
            </a:p>
          </p:txBody>
        </p:sp>
      </p:grpSp>
      <p:grpSp>
        <p:nvGrpSpPr>
          <p:cNvPr id="102" name="Grupo 101">
            <a:extLst>
              <a:ext uri="{FF2B5EF4-FFF2-40B4-BE49-F238E27FC236}">
                <a16:creationId xmlns:a16="http://schemas.microsoft.com/office/drawing/2014/main" id="{FD6C8231-9094-44E5-ABEF-E31AF84F35B3}"/>
              </a:ext>
            </a:extLst>
          </p:cNvPr>
          <p:cNvGrpSpPr/>
          <p:nvPr/>
        </p:nvGrpSpPr>
        <p:grpSpPr>
          <a:xfrm>
            <a:off x="8325460" y="2659284"/>
            <a:ext cx="1303730" cy="3254269"/>
            <a:chOff x="6801460" y="2659283"/>
            <a:chExt cx="1303730" cy="3254269"/>
          </a:xfrm>
        </p:grpSpPr>
        <p:sp>
          <p:nvSpPr>
            <p:cNvPr id="95" name="64 Forma libre">
              <a:extLst>
                <a:ext uri="{FF2B5EF4-FFF2-40B4-BE49-F238E27FC236}">
                  <a16:creationId xmlns:a16="http://schemas.microsoft.com/office/drawing/2014/main" id="{BA31D285-2E30-4F01-897F-8E30AF0BDA45}"/>
                </a:ext>
              </a:extLst>
            </p:cNvPr>
            <p:cNvSpPr/>
            <p:nvPr/>
          </p:nvSpPr>
          <p:spPr>
            <a:xfrm rot="17443293">
              <a:off x="5471465" y="3989278"/>
              <a:ext cx="3254269" cy="594280"/>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825">
                <a:solidFill>
                  <a:srgbClr val="004274"/>
                </a:solidFill>
              </a:endParaRPr>
            </a:p>
          </p:txBody>
        </p:sp>
        <p:sp>
          <p:nvSpPr>
            <p:cNvPr id="54" name="Rectángulo 53">
              <a:extLst>
                <a:ext uri="{FF2B5EF4-FFF2-40B4-BE49-F238E27FC236}">
                  <a16:creationId xmlns:a16="http://schemas.microsoft.com/office/drawing/2014/main" id="{4C1F7A21-5D25-49B8-B475-23F7A5F109B4}"/>
                </a:ext>
              </a:extLst>
            </p:cNvPr>
            <p:cNvSpPr/>
            <p:nvPr/>
          </p:nvSpPr>
          <p:spPr>
            <a:xfrm>
              <a:off x="7396404" y="4122856"/>
              <a:ext cx="708786" cy="646331"/>
            </a:xfrm>
            <a:prstGeom prst="rect">
              <a:avLst/>
            </a:prstGeom>
            <a:noFill/>
          </p:spPr>
          <p:txBody>
            <a:bodyPr wrap="square">
              <a:spAutoFit/>
            </a:bodyPr>
            <a:lstStyle/>
            <a:p>
              <a:r>
                <a:rPr lang="es-CR" sz="600" b="1" dirty="0" err="1">
                  <a:solidFill>
                    <a:srgbClr val="004274"/>
                  </a:solidFill>
                  <a:latin typeface="Arial" charset="0"/>
                  <a:cs typeface="Arial" charset="0"/>
                </a:rPr>
                <a:t>MOOCs</a:t>
              </a:r>
              <a:r>
                <a:rPr lang="es-CR" sz="600" b="1" dirty="0">
                  <a:solidFill>
                    <a:srgbClr val="004274"/>
                  </a:solidFill>
                  <a:latin typeface="Arial" charset="0"/>
                  <a:cs typeface="Arial" charset="0"/>
                </a:rPr>
                <a:t>, Educación </a:t>
              </a:r>
            </a:p>
            <a:p>
              <a:r>
                <a:rPr lang="es-CR" sz="600" b="1" dirty="0" err="1">
                  <a:solidFill>
                    <a:srgbClr val="004274"/>
                  </a:solidFill>
                  <a:latin typeface="Arial" charset="0"/>
                  <a:cs typeface="Arial" charset="0"/>
                </a:rPr>
                <a:t>On</a:t>
              </a:r>
              <a:r>
                <a:rPr lang="es-CR" sz="600" b="1" dirty="0">
                  <a:solidFill>
                    <a:srgbClr val="004274"/>
                  </a:solidFill>
                  <a:latin typeface="Arial" charset="0"/>
                  <a:cs typeface="Arial" charset="0"/>
                </a:rPr>
                <a:t> line, Nuevas </a:t>
              </a:r>
              <a:r>
                <a:rPr lang="es-CR" sz="600" b="1" dirty="0" err="1">
                  <a:solidFill>
                    <a:srgbClr val="004274"/>
                  </a:solidFill>
                  <a:latin typeface="Arial" charset="0"/>
                  <a:cs typeface="Arial" charset="0"/>
                </a:rPr>
                <a:t>Metodo</a:t>
              </a:r>
              <a:r>
                <a:rPr lang="es-CR" sz="600" b="1" dirty="0">
                  <a:solidFill>
                    <a:srgbClr val="004274"/>
                  </a:solidFill>
                  <a:latin typeface="Arial" charset="0"/>
                  <a:cs typeface="Arial" charset="0"/>
                </a:rPr>
                <a:t>-</a:t>
              </a:r>
            </a:p>
            <a:p>
              <a:r>
                <a:rPr lang="es-CR" sz="600" b="1" dirty="0" err="1">
                  <a:solidFill>
                    <a:srgbClr val="004274"/>
                  </a:solidFill>
                  <a:latin typeface="Arial" charset="0"/>
                  <a:cs typeface="Arial" charset="0"/>
                </a:rPr>
                <a:t>logías</a:t>
              </a:r>
              <a:endParaRPr lang="es-ES_tradnl" sz="600" b="1" dirty="0">
                <a:solidFill>
                  <a:srgbClr val="004274"/>
                </a:solidFill>
                <a:latin typeface="Arial" charset="0"/>
                <a:cs typeface="Arial" charset="0"/>
              </a:endParaRPr>
            </a:p>
          </p:txBody>
        </p:sp>
      </p:grpSp>
      <p:grpSp>
        <p:nvGrpSpPr>
          <p:cNvPr id="94" name="Grupo 93">
            <a:extLst>
              <a:ext uri="{FF2B5EF4-FFF2-40B4-BE49-F238E27FC236}">
                <a16:creationId xmlns:a16="http://schemas.microsoft.com/office/drawing/2014/main" id="{B61F2F78-55B6-488F-A04C-95F2D5CAFD3B}"/>
              </a:ext>
            </a:extLst>
          </p:cNvPr>
          <p:cNvGrpSpPr/>
          <p:nvPr/>
        </p:nvGrpSpPr>
        <p:grpSpPr>
          <a:xfrm>
            <a:off x="5878260" y="3075694"/>
            <a:ext cx="833000" cy="780738"/>
            <a:chOff x="4354260" y="3075694"/>
            <a:chExt cx="833000" cy="780738"/>
          </a:xfrm>
        </p:grpSpPr>
        <p:sp>
          <p:nvSpPr>
            <p:cNvPr id="35" name="34 Elipse"/>
            <p:cNvSpPr/>
            <p:nvPr/>
          </p:nvSpPr>
          <p:spPr bwMode="auto">
            <a:xfrm>
              <a:off x="4384505" y="3075694"/>
              <a:ext cx="774248" cy="780738"/>
            </a:xfrm>
            <a:prstGeom prst="ellipse">
              <a:avLst/>
            </a:prstGeom>
            <a:solidFill>
              <a:srgbClr val="C00000"/>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n-US" sz="800" dirty="0">
                <a:solidFill>
                  <a:schemeClr val="bg1"/>
                </a:solidFill>
              </a:endParaRPr>
            </a:p>
          </p:txBody>
        </p:sp>
        <p:sp>
          <p:nvSpPr>
            <p:cNvPr id="36" name="35 CuadroTexto"/>
            <p:cNvSpPr txBox="1"/>
            <p:nvPr/>
          </p:nvSpPr>
          <p:spPr bwMode="auto">
            <a:xfrm>
              <a:off x="4354260" y="3103291"/>
              <a:ext cx="833000" cy="707886"/>
            </a:xfrm>
            <a:prstGeom prst="rect">
              <a:avLst/>
            </a:prstGeom>
            <a:noFill/>
          </p:spPr>
          <p:txBody>
            <a:bodyPr wrap="square">
              <a:spAutoFit/>
            </a:bodyPr>
            <a:lstStyle/>
            <a:p>
              <a:pPr algn="ctr" eaLnBrk="1" hangingPunct="1">
                <a:defRPr/>
              </a:pPr>
              <a:endParaRPr lang="es-ES_tradnl" sz="400" b="1" dirty="0">
                <a:solidFill>
                  <a:srgbClr val="004274"/>
                </a:solidFill>
                <a:latin typeface="Arial" charset="0"/>
                <a:cs typeface="Arial" charset="0"/>
              </a:endParaRPr>
            </a:p>
            <a:p>
              <a:pPr algn="ctr" eaLnBrk="1" hangingPunct="1">
                <a:defRPr/>
              </a:pPr>
              <a:r>
                <a:rPr lang="es-ES_tradnl" sz="900" b="1" dirty="0">
                  <a:solidFill>
                    <a:schemeClr val="bg1"/>
                  </a:solidFill>
                  <a:latin typeface="Arial" charset="0"/>
                  <a:cs typeface="Arial" charset="0"/>
                </a:rPr>
                <a:t>Reforma Educación Primaria en los 50´s</a:t>
              </a:r>
              <a:endParaRPr lang="en-US" sz="900" b="1" dirty="0">
                <a:solidFill>
                  <a:schemeClr val="bg1"/>
                </a:solidFill>
                <a:latin typeface="Arial" charset="0"/>
                <a:cs typeface="Arial" charset="0"/>
              </a:endParaRPr>
            </a:p>
          </p:txBody>
        </p:sp>
      </p:grpSp>
      <p:grpSp>
        <p:nvGrpSpPr>
          <p:cNvPr id="70685" name="Grupo 70684">
            <a:extLst>
              <a:ext uri="{FF2B5EF4-FFF2-40B4-BE49-F238E27FC236}">
                <a16:creationId xmlns:a16="http://schemas.microsoft.com/office/drawing/2014/main" id="{F1A98CF0-4A16-42E9-9B5A-8139936A43D1}"/>
              </a:ext>
            </a:extLst>
          </p:cNvPr>
          <p:cNvGrpSpPr/>
          <p:nvPr/>
        </p:nvGrpSpPr>
        <p:grpSpPr>
          <a:xfrm>
            <a:off x="6206166" y="2684732"/>
            <a:ext cx="749791" cy="546280"/>
            <a:chOff x="4682165" y="2684732"/>
            <a:chExt cx="749791" cy="546280"/>
          </a:xfrm>
        </p:grpSpPr>
        <p:sp>
          <p:nvSpPr>
            <p:cNvPr id="62" name="61 Rectángulo"/>
            <p:cNvSpPr/>
            <p:nvPr/>
          </p:nvSpPr>
          <p:spPr bwMode="auto">
            <a:xfrm>
              <a:off x="4682165" y="2684732"/>
              <a:ext cx="615873" cy="415498"/>
            </a:xfrm>
            <a:prstGeom prst="rect">
              <a:avLst/>
            </a:prstGeom>
          </p:spPr>
          <p:txBody>
            <a:bodyPr wrap="none">
              <a:spAutoFit/>
            </a:bodyPr>
            <a:lstStyle/>
            <a:p>
              <a:pPr algn="ctr" eaLnBrk="1" hangingPunct="1">
                <a:defRPr/>
              </a:pPr>
              <a:r>
                <a:rPr lang="es-ES_tradnl" sz="600" b="1" dirty="0">
                  <a:solidFill>
                    <a:srgbClr val="004274"/>
                  </a:solidFill>
                  <a:latin typeface="Arial" charset="0"/>
                  <a:cs typeface="Arial" charset="0"/>
                </a:rPr>
                <a:t>Crisis de la </a:t>
              </a:r>
            </a:p>
            <a:p>
              <a:pPr algn="ctr" eaLnBrk="1" hangingPunct="1">
                <a:defRPr/>
              </a:pPr>
              <a:r>
                <a:rPr lang="es-ES_tradnl" sz="600" b="1" dirty="0">
                  <a:solidFill>
                    <a:srgbClr val="004274"/>
                  </a:solidFill>
                  <a:latin typeface="Arial" charset="0"/>
                  <a:cs typeface="Arial" charset="0"/>
                </a:rPr>
                <a:t>Educación</a:t>
              </a:r>
            </a:p>
            <a:p>
              <a:pPr algn="ctr" eaLnBrk="1" hangingPunct="1">
                <a:defRPr/>
              </a:pPr>
              <a:endParaRPr lang="es-ES_tradnl" sz="300" b="1" dirty="0">
                <a:solidFill>
                  <a:srgbClr val="004274"/>
                </a:solidFill>
                <a:latin typeface="Arial" charset="0"/>
                <a:cs typeface="Arial" charset="0"/>
              </a:endParaRPr>
            </a:p>
            <a:p>
              <a:pPr algn="ctr" eaLnBrk="1" hangingPunct="1">
                <a:defRPr/>
              </a:pPr>
              <a:r>
                <a:rPr lang="es-ES_tradnl" sz="600" b="1" dirty="0" err="1">
                  <a:solidFill>
                    <a:srgbClr val="004274"/>
                  </a:solidFill>
                  <a:latin typeface="Arial" charset="0"/>
                  <a:cs typeface="Arial" charset="0"/>
                </a:rPr>
                <a:t>Coombs</a:t>
              </a:r>
              <a:r>
                <a:rPr lang="es-ES_tradnl" sz="600" b="1" dirty="0">
                  <a:solidFill>
                    <a:srgbClr val="004274"/>
                  </a:solidFill>
                  <a:latin typeface="Arial" charset="0"/>
                  <a:cs typeface="Arial" charset="0"/>
                </a:rPr>
                <a:t> </a:t>
              </a:r>
              <a:endParaRPr lang="en-US" sz="600" b="1" dirty="0">
                <a:solidFill>
                  <a:srgbClr val="004274"/>
                </a:solidFill>
                <a:latin typeface="Arial" charset="0"/>
                <a:cs typeface="Arial" charset="0"/>
              </a:endParaRPr>
            </a:p>
          </p:txBody>
        </p:sp>
        <p:sp>
          <p:nvSpPr>
            <p:cNvPr id="75" name="74 Rectángulo"/>
            <p:cNvSpPr/>
            <p:nvPr/>
          </p:nvSpPr>
          <p:spPr bwMode="auto">
            <a:xfrm>
              <a:off x="5074166" y="3046346"/>
              <a:ext cx="357790" cy="184666"/>
            </a:xfrm>
            <a:prstGeom prst="rect">
              <a:avLst/>
            </a:prstGeom>
          </p:spPr>
          <p:txBody>
            <a:bodyPr wrap="none">
              <a:spAutoFit/>
            </a:bodyPr>
            <a:lstStyle/>
            <a:p>
              <a:pPr algn="ctr" eaLnBrk="1" hangingPunct="1">
                <a:defRPr/>
              </a:pPr>
              <a:r>
                <a:rPr lang="es-ES_tradnl" sz="600" b="1" dirty="0" err="1">
                  <a:solidFill>
                    <a:srgbClr val="004274"/>
                  </a:solidFill>
                  <a:latin typeface="Arial" charset="0"/>
                  <a:cs typeface="Arial" charset="0"/>
                </a:rPr>
                <a:t>Illich</a:t>
              </a:r>
              <a:endParaRPr lang="en-US" sz="600" b="1" dirty="0">
                <a:solidFill>
                  <a:srgbClr val="004274"/>
                </a:solidFill>
                <a:latin typeface="Arial" charset="0"/>
                <a:cs typeface="Arial" charset="0"/>
              </a:endParaRPr>
            </a:p>
          </p:txBody>
        </p:sp>
        <p:cxnSp>
          <p:nvCxnSpPr>
            <p:cNvPr id="66" name="65 Conector recto de flecha"/>
            <p:cNvCxnSpPr>
              <a:cxnSpLocks/>
            </p:cNvCxnSpPr>
            <p:nvPr/>
          </p:nvCxnSpPr>
          <p:spPr bwMode="auto">
            <a:xfrm flipH="1">
              <a:off x="4773540" y="3081113"/>
              <a:ext cx="319386" cy="13509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grpSp>
      <p:sp>
        <p:nvSpPr>
          <p:cNvPr id="53" name="52 CuadroTexto"/>
          <p:cNvSpPr txBox="1"/>
          <p:nvPr/>
        </p:nvSpPr>
        <p:spPr>
          <a:xfrm>
            <a:off x="5486735" y="2691375"/>
            <a:ext cx="853901" cy="553998"/>
          </a:xfrm>
          <a:prstGeom prst="rect">
            <a:avLst/>
          </a:prstGeom>
          <a:noFill/>
        </p:spPr>
        <p:txBody>
          <a:bodyPr wrap="square">
            <a:spAutoFit/>
          </a:bodyPr>
          <a:lstStyle/>
          <a:p>
            <a:pPr eaLnBrk="1" hangingPunct="1">
              <a:defRPr/>
            </a:pPr>
            <a:r>
              <a:rPr lang="es-ES_tradnl" sz="600" b="1" dirty="0">
                <a:solidFill>
                  <a:srgbClr val="004274"/>
                </a:solidFill>
                <a:latin typeface="Arial" charset="0"/>
                <a:cs typeface="Arial" charset="0"/>
              </a:rPr>
              <a:t> Conferencia</a:t>
            </a:r>
          </a:p>
          <a:p>
            <a:pPr eaLnBrk="1" hangingPunct="1">
              <a:defRPr/>
            </a:pPr>
            <a:r>
              <a:rPr lang="es-ES_tradnl" sz="600" b="1" dirty="0">
                <a:solidFill>
                  <a:srgbClr val="004274"/>
                </a:solidFill>
                <a:latin typeface="Arial" charset="0"/>
                <a:cs typeface="Arial" charset="0"/>
              </a:rPr>
              <a:t> de la OEA</a:t>
            </a:r>
          </a:p>
          <a:p>
            <a:pPr eaLnBrk="1" hangingPunct="1">
              <a:defRPr/>
            </a:pPr>
            <a:r>
              <a:rPr lang="es-ES_tradnl" sz="600" b="1" dirty="0">
                <a:solidFill>
                  <a:srgbClr val="004274"/>
                </a:solidFill>
                <a:latin typeface="Arial" charset="0"/>
                <a:cs typeface="Arial" charset="0"/>
              </a:rPr>
              <a:t> sobre Educación</a:t>
            </a:r>
          </a:p>
          <a:p>
            <a:pPr eaLnBrk="1" hangingPunct="1">
              <a:defRPr/>
            </a:pPr>
            <a:r>
              <a:rPr lang="es-ES_tradnl" sz="600" b="1" dirty="0">
                <a:solidFill>
                  <a:srgbClr val="004274"/>
                </a:solidFill>
                <a:latin typeface="Arial" charset="0"/>
                <a:cs typeface="Arial" charset="0"/>
              </a:rPr>
              <a:t> Conferencias de la OIT</a:t>
            </a:r>
            <a:endParaRPr lang="en-US" sz="600" b="1" dirty="0">
              <a:solidFill>
                <a:srgbClr val="004274"/>
              </a:solidFill>
              <a:latin typeface="Arial" charset="0"/>
              <a:cs typeface="Arial" charset="0"/>
            </a:endParaRPr>
          </a:p>
        </p:txBody>
      </p:sp>
    </p:spTree>
    <p:custDataLst>
      <p:tags r:id="rId1"/>
    </p:custDataLst>
    <p:extLst>
      <p:ext uri="{BB962C8B-B14F-4D97-AF65-F5344CB8AC3E}">
        <p14:creationId xmlns:p14="http://schemas.microsoft.com/office/powerpoint/2010/main" val="11911396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wipe(left)">
                                      <p:cBhvr>
                                        <p:cTn id="7" dur="500"/>
                                        <p:tgtEl>
                                          <p:spTgt spid="9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0673"/>
                                        </p:tgtEl>
                                        <p:attrNameLst>
                                          <p:attrName>style.visibility</p:attrName>
                                        </p:attrNameLst>
                                      </p:cBhvr>
                                      <p:to>
                                        <p:strVal val="visible"/>
                                      </p:to>
                                    </p:set>
                                    <p:animEffect transition="in" filter="wipe(down)">
                                      <p:cBhvr>
                                        <p:cTn id="12" dur="500"/>
                                        <p:tgtEl>
                                          <p:spTgt spid="70673"/>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70656"/>
                                        </p:tgtEl>
                                        <p:attrNameLst>
                                          <p:attrName>style.visibility</p:attrName>
                                        </p:attrNameLst>
                                      </p:cBhvr>
                                      <p:to>
                                        <p:strVal val="visible"/>
                                      </p:to>
                                    </p:set>
                                    <p:animEffect transition="in" filter="wipe(down)">
                                      <p:cBhvr>
                                        <p:cTn id="20" dur="500"/>
                                        <p:tgtEl>
                                          <p:spTgt spid="7065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0659"/>
                                        </p:tgtEl>
                                        <p:attrNameLst>
                                          <p:attrName>style.visibility</p:attrName>
                                        </p:attrNameLst>
                                      </p:cBhvr>
                                      <p:to>
                                        <p:strVal val="visible"/>
                                      </p:to>
                                    </p:set>
                                    <p:animEffect transition="in" filter="wipe(down)">
                                      <p:cBhvr>
                                        <p:cTn id="25" dur="500"/>
                                        <p:tgtEl>
                                          <p:spTgt spid="7065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70660"/>
                                        </p:tgtEl>
                                        <p:attrNameLst>
                                          <p:attrName>style.visibility</p:attrName>
                                        </p:attrNameLst>
                                      </p:cBhvr>
                                      <p:to>
                                        <p:strVal val="visible"/>
                                      </p:to>
                                    </p:set>
                                    <p:animEffect transition="in" filter="wipe(down)">
                                      <p:cBhvr>
                                        <p:cTn id="30" dur="500"/>
                                        <p:tgtEl>
                                          <p:spTgt spid="7066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70668"/>
                                        </p:tgtEl>
                                        <p:attrNameLst>
                                          <p:attrName>style.visibility</p:attrName>
                                        </p:attrNameLst>
                                      </p:cBhvr>
                                      <p:to>
                                        <p:strVal val="visible"/>
                                      </p:to>
                                    </p:set>
                                    <p:animEffect transition="in" filter="wipe(down)">
                                      <p:cBhvr>
                                        <p:cTn id="35" dur="500"/>
                                        <p:tgtEl>
                                          <p:spTgt spid="7066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70674"/>
                                        </p:tgtEl>
                                        <p:attrNameLst>
                                          <p:attrName>style.visibility</p:attrName>
                                        </p:attrNameLst>
                                      </p:cBhvr>
                                      <p:to>
                                        <p:strVal val="visible"/>
                                      </p:to>
                                    </p:set>
                                    <p:animEffect transition="in" filter="wipe(down)">
                                      <p:cBhvr>
                                        <p:cTn id="40" dur="500"/>
                                        <p:tgtEl>
                                          <p:spTgt spid="70674"/>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down)">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70669"/>
                                        </p:tgtEl>
                                        <p:attrNameLst>
                                          <p:attrName>style.visibility</p:attrName>
                                        </p:attrNameLst>
                                      </p:cBhvr>
                                      <p:to>
                                        <p:strVal val="visible"/>
                                      </p:to>
                                    </p:set>
                                    <p:animEffect transition="in" filter="wipe(down)">
                                      <p:cBhvr>
                                        <p:cTn id="48" dur="500"/>
                                        <p:tgtEl>
                                          <p:spTgt spid="7066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70670"/>
                                        </p:tgtEl>
                                        <p:attrNameLst>
                                          <p:attrName>style.visibility</p:attrName>
                                        </p:attrNameLst>
                                      </p:cBhvr>
                                      <p:to>
                                        <p:strVal val="visible"/>
                                      </p:to>
                                    </p:set>
                                    <p:animEffect transition="in" filter="wipe(down)">
                                      <p:cBhvr>
                                        <p:cTn id="53" dur="500"/>
                                        <p:tgtEl>
                                          <p:spTgt spid="70670"/>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70671"/>
                                        </p:tgtEl>
                                        <p:attrNameLst>
                                          <p:attrName>style.visibility</p:attrName>
                                        </p:attrNameLst>
                                      </p:cBhvr>
                                      <p:to>
                                        <p:strVal val="visible"/>
                                      </p:to>
                                    </p:set>
                                    <p:animEffect transition="in" filter="wipe(down)">
                                      <p:cBhvr>
                                        <p:cTn id="58" dur="500"/>
                                        <p:tgtEl>
                                          <p:spTgt spid="70671"/>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nodeType="clickEffect">
                                  <p:stCondLst>
                                    <p:cond delay="0"/>
                                  </p:stCondLst>
                                  <p:childTnLst>
                                    <p:set>
                                      <p:cBhvr>
                                        <p:cTn id="62" dur="1" fill="hold">
                                          <p:stCondLst>
                                            <p:cond delay="0"/>
                                          </p:stCondLst>
                                        </p:cTn>
                                        <p:tgtEl>
                                          <p:spTgt spid="70672"/>
                                        </p:tgtEl>
                                        <p:attrNameLst>
                                          <p:attrName>style.visibility</p:attrName>
                                        </p:attrNameLst>
                                      </p:cBhvr>
                                      <p:to>
                                        <p:strVal val="visible"/>
                                      </p:to>
                                    </p:set>
                                    <p:animEffect transition="in" filter="wipe(down)">
                                      <p:cBhvr>
                                        <p:cTn id="63" dur="500"/>
                                        <p:tgtEl>
                                          <p:spTgt spid="7067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70675"/>
                                        </p:tgtEl>
                                        <p:attrNameLst>
                                          <p:attrName>style.visibility</p:attrName>
                                        </p:attrNameLst>
                                      </p:cBhvr>
                                      <p:to>
                                        <p:strVal val="visible"/>
                                      </p:to>
                                    </p:set>
                                    <p:animEffect transition="in" filter="wipe(down)">
                                      <p:cBhvr>
                                        <p:cTn id="68" dur="500"/>
                                        <p:tgtEl>
                                          <p:spTgt spid="70675"/>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53"/>
                                        </p:tgtEl>
                                        <p:attrNameLst>
                                          <p:attrName>style.visibility</p:attrName>
                                        </p:attrNameLst>
                                      </p:cBhvr>
                                      <p:to>
                                        <p:strVal val="visible"/>
                                      </p:to>
                                    </p:set>
                                    <p:animEffect transition="in" filter="wipe(down)">
                                      <p:cBhvr>
                                        <p:cTn id="71" dur="500"/>
                                        <p:tgtEl>
                                          <p:spTgt spid="53"/>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nodeType="clickEffect">
                                  <p:stCondLst>
                                    <p:cond delay="0"/>
                                  </p:stCondLst>
                                  <p:childTnLst>
                                    <p:set>
                                      <p:cBhvr>
                                        <p:cTn id="75" dur="1" fill="hold">
                                          <p:stCondLst>
                                            <p:cond delay="0"/>
                                          </p:stCondLst>
                                        </p:cTn>
                                        <p:tgtEl>
                                          <p:spTgt spid="70677"/>
                                        </p:tgtEl>
                                        <p:attrNameLst>
                                          <p:attrName>style.visibility</p:attrName>
                                        </p:attrNameLst>
                                      </p:cBhvr>
                                      <p:to>
                                        <p:strVal val="visible"/>
                                      </p:to>
                                    </p:set>
                                    <p:animEffect transition="in" filter="wipe(down)">
                                      <p:cBhvr>
                                        <p:cTn id="76" dur="500"/>
                                        <p:tgtEl>
                                          <p:spTgt spid="70677"/>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nodeType="clickEffect">
                                  <p:stCondLst>
                                    <p:cond delay="0"/>
                                  </p:stCondLst>
                                  <p:childTnLst>
                                    <p:set>
                                      <p:cBhvr>
                                        <p:cTn id="80" dur="1" fill="hold">
                                          <p:stCondLst>
                                            <p:cond delay="0"/>
                                          </p:stCondLst>
                                        </p:cTn>
                                        <p:tgtEl>
                                          <p:spTgt spid="70679"/>
                                        </p:tgtEl>
                                        <p:attrNameLst>
                                          <p:attrName>style.visibility</p:attrName>
                                        </p:attrNameLst>
                                      </p:cBhvr>
                                      <p:to>
                                        <p:strVal val="visible"/>
                                      </p:to>
                                    </p:set>
                                    <p:animEffect transition="in" filter="wipe(down)">
                                      <p:cBhvr>
                                        <p:cTn id="81" dur="500"/>
                                        <p:tgtEl>
                                          <p:spTgt spid="70679"/>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nodeType="clickEffect">
                                  <p:stCondLst>
                                    <p:cond delay="0"/>
                                  </p:stCondLst>
                                  <p:childTnLst>
                                    <p:set>
                                      <p:cBhvr>
                                        <p:cTn id="85" dur="1" fill="hold">
                                          <p:stCondLst>
                                            <p:cond delay="0"/>
                                          </p:stCondLst>
                                        </p:cTn>
                                        <p:tgtEl>
                                          <p:spTgt spid="70682"/>
                                        </p:tgtEl>
                                        <p:attrNameLst>
                                          <p:attrName>style.visibility</p:attrName>
                                        </p:attrNameLst>
                                      </p:cBhvr>
                                      <p:to>
                                        <p:strVal val="visible"/>
                                      </p:to>
                                    </p:set>
                                    <p:animEffect transition="in" filter="wipe(down)">
                                      <p:cBhvr>
                                        <p:cTn id="86" dur="500"/>
                                        <p:tgtEl>
                                          <p:spTgt spid="70682"/>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nodeType="clickEffect">
                                  <p:stCondLst>
                                    <p:cond delay="0"/>
                                  </p:stCondLst>
                                  <p:childTnLst>
                                    <p:set>
                                      <p:cBhvr>
                                        <p:cTn id="90" dur="1" fill="hold">
                                          <p:stCondLst>
                                            <p:cond delay="0"/>
                                          </p:stCondLst>
                                        </p:cTn>
                                        <p:tgtEl>
                                          <p:spTgt spid="70683"/>
                                        </p:tgtEl>
                                        <p:attrNameLst>
                                          <p:attrName>style.visibility</p:attrName>
                                        </p:attrNameLst>
                                      </p:cBhvr>
                                      <p:to>
                                        <p:strVal val="visible"/>
                                      </p:to>
                                    </p:set>
                                    <p:animEffect transition="in" filter="wipe(down)">
                                      <p:cBhvr>
                                        <p:cTn id="91" dur="500"/>
                                        <p:tgtEl>
                                          <p:spTgt spid="70683"/>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nodeType="clickEffect">
                                  <p:stCondLst>
                                    <p:cond delay="0"/>
                                  </p:stCondLst>
                                  <p:childTnLst>
                                    <p:set>
                                      <p:cBhvr>
                                        <p:cTn id="95" dur="1" fill="hold">
                                          <p:stCondLst>
                                            <p:cond delay="0"/>
                                          </p:stCondLst>
                                        </p:cTn>
                                        <p:tgtEl>
                                          <p:spTgt spid="70684"/>
                                        </p:tgtEl>
                                        <p:attrNameLst>
                                          <p:attrName>style.visibility</p:attrName>
                                        </p:attrNameLst>
                                      </p:cBhvr>
                                      <p:to>
                                        <p:strVal val="visible"/>
                                      </p:to>
                                    </p:set>
                                    <p:animEffect transition="in" filter="wipe(down)">
                                      <p:cBhvr>
                                        <p:cTn id="96" dur="500"/>
                                        <p:tgtEl>
                                          <p:spTgt spid="70684"/>
                                        </p:tgtEl>
                                      </p:cBhvr>
                                    </p:animEffect>
                                  </p:childTnLst>
                                </p:cTn>
                              </p:par>
                              <p:par>
                                <p:cTn id="97" presetID="22" presetClass="entr" presetSubtype="4" fill="hold" nodeType="withEffect">
                                  <p:stCondLst>
                                    <p:cond delay="0"/>
                                  </p:stCondLst>
                                  <p:childTnLst>
                                    <p:set>
                                      <p:cBhvr>
                                        <p:cTn id="98" dur="1" fill="hold">
                                          <p:stCondLst>
                                            <p:cond delay="0"/>
                                          </p:stCondLst>
                                        </p:cTn>
                                        <p:tgtEl>
                                          <p:spTgt spid="70685"/>
                                        </p:tgtEl>
                                        <p:attrNameLst>
                                          <p:attrName>style.visibility</p:attrName>
                                        </p:attrNameLst>
                                      </p:cBhvr>
                                      <p:to>
                                        <p:strVal val="visible"/>
                                      </p:to>
                                    </p:set>
                                    <p:animEffect transition="in" filter="wipe(down)">
                                      <p:cBhvr>
                                        <p:cTn id="99" dur="500"/>
                                        <p:tgtEl>
                                          <p:spTgt spid="7068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nodeType="clickEffect">
                                  <p:stCondLst>
                                    <p:cond delay="0"/>
                                  </p:stCondLst>
                                  <p:childTnLst>
                                    <p:set>
                                      <p:cBhvr>
                                        <p:cTn id="103" dur="1" fill="hold">
                                          <p:stCondLst>
                                            <p:cond delay="0"/>
                                          </p:stCondLst>
                                        </p:cTn>
                                        <p:tgtEl>
                                          <p:spTgt spid="70686"/>
                                        </p:tgtEl>
                                        <p:attrNameLst>
                                          <p:attrName>style.visibility</p:attrName>
                                        </p:attrNameLst>
                                      </p:cBhvr>
                                      <p:to>
                                        <p:strVal val="visible"/>
                                      </p:to>
                                    </p:set>
                                    <p:animEffect transition="in" filter="wipe(down)">
                                      <p:cBhvr>
                                        <p:cTn id="104" dur="500"/>
                                        <p:tgtEl>
                                          <p:spTgt spid="70686"/>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nodeType="clickEffect">
                                  <p:stCondLst>
                                    <p:cond delay="0"/>
                                  </p:stCondLst>
                                  <p:childTnLst>
                                    <p:set>
                                      <p:cBhvr>
                                        <p:cTn id="108" dur="1" fill="hold">
                                          <p:stCondLst>
                                            <p:cond delay="0"/>
                                          </p:stCondLst>
                                        </p:cTn>
                                        <p:tgtEl>
                                          <p:spTgt spid="70687"/>
                                        </p:tgtEl>
                                        <p:attrNameLst>
                                          <p:attrName>style.visibility</p:attrName>
                                        </p:attrNameLst>
                                      </p:cBhvr>
                                      <p:to>
                                        <p:strVal val="visible"/>
                                      </p:to>
                                    </p:set>
                                    <p:animEffect transition="in" filter="wipe(down)">
                                      <p:cBhvr>
                                        <p:cTn id="109" dur="500"/>
                                        <p:tgtEl>
                                          <p:spTgt spid="70687"/>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4" fill="hold" nodeType="clickEffect">
                                  <p:stCondLst>
                                    <p:cond delay="0"/>
                                  </p:stCondLst>
                                  <p:childTnLst>
                                    <p:set>
                                      <p:cBhvr>
                                        <p:cTn id="113" dur="1" fill="hold">
                                          <p:stCondLst>
                                            <p:cond delay="0"/>
                                          </p:stCondLst>
                                        </p:cTn>
                                        <p:tgtEl>
                                          <p:spTgt spid="97"/>
                                        </p:tgtEl>
                                        <p:attrNameLst>
                                          <p:attrName>style.visibility</p:attrName>
                                        </p:attrNameLst>
                                      </p:cBhvr>
                                      <p:to>
                                        <p:strVal val="visible"/>
                                      </p:to>
                                    </p:set>
                                    <p:animEffect transition="in" filter="wipe(down)">
                                      <p:cBhvr>
                                        <p:cTn id="114" dur="500"/>
                                        <p:tgtEl>
                                          <p:spTgt spid="97"/>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nodeType="clickEffect">
                                  <p:stCondLst>
                                    <p:cond delay="0"/>
                                  </p:stCondLst>
                                  <p:childTnLst>
                                    <p:set>
                                      <p:cBhvr>
                                        <p:cTn id="118" dur="1" fill="hold">
                                          <p:stCondLst>
                                            <p:cond delay="0"/>
                                          </p:stCondLst>
                                        </p:cTn>
                                        <p:tgtEl>
                                          <p:spTgt spid="98"/>
                                        </p:tgtEl>
                                        <p:attrNameLst>
                                          <p:attrName>style.visibility</p:attrName>
                                        </p:attrNameLst>
                                      </p:cBhvr>
                                      <p:to>
                                        <p:strVal val="visible"/>
                                      </p:to>
                                    </p:set>
                                    <p:animEffect transition="in" filter="wipe(down)">
                                      <p:cBhvr>
                                        <p:cTn id="119" dur="500"/>
                                        <p:tgtEl>
                                          <p:spTgt spid="98"/>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nodeType="clickEffect">
                                  <p:stCondLst>
                                    <p:cond delay="0"/>
                                  </p:stCondLst>
                                  <p:childTnLst>
                                    <p:set>
                                      <p:cBhvr>
                                        <p:cTn id="123" dur="1" fill="hold">
                                          <p:stCondLst>
                                            <p:cond delay="0"/>
                                          </p:stCondLst>
                                        </p:cTn>
                                        <p:tgtEl>
                                          <p:spTgt spid="99"/>
                                        </p:tgtEl>
                                        <p:attrNameLst>
                                          <p:attrName>style.visibility</p:attrName>
                                        </p:attrNameLst>
                                      </p:cBhvr>
                                      <p:to>
                                        <p:strVal val="visible"/>
                                      </p:to>
                                    </p:set>
                                    <p:animEffect transition="in" filter="wipe(down)">
                                      <p:cBhvr>
                                        <p:cTn id="124" dur="500"/>
                                        <p:tgtEl>
                                          <p:spTgt spid="99"/>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40"/>
                                        </p:tgtEl>
                                        <p:attrNameLst>
                                          <p:attrName>style.visibility</p:attrName>
                                        </p:attrNameLst>
                                      </p:cBhvr>
                                      <p:to>
                                        <p:strVal val="visible"/>
                                      </p:to>
                                    </p:set>
                                    <p:animEffect transition="in" filter="wipe(down)">
                                      <p:cBhvr>
                                        <p:cTn id="127" dur="500"/>
                                        <p:tgtEl>
                                          <p:spTgt spid="40"/>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4" fill="hold" nodeType="clickEffect">
                                  <p:stCondLst>
                                    <p:cond delay="0"/>
                                  </p:stCondLst>
                                  <p:childTnLst>
                                    <p:set>
                                      <p:cBhvr>
                                        <p:cTn id="131" dur="1" fill="hold">
                                          <p:stCondLst>
                                            <p:cond delay="0"/>
                                          </p:stCondLst>
                                        </p:cTn>
                                        <p:tgtEl>
                                          <p:spTgt spid="100"/>
                                        </p:tgtEl>
                                        <p:attrNameLst>
                                          <p:attrName>style.visibility</p:attrName>
                                        </p:attrNameLst>
                                      </p:cBhvr>
                                      <p:to>
                                        <p:strVal val="visible"/>
                                      </p:to>
                                    </p:set>
                                    <p:animEffect transition="in" filter="wipe(down)">
                                      <p:cBhvr>
                                        <p:cTn id="132" dur="500"/>
                                        <p:tgtEl>
                                          <p:spTgt spid="100"/>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4" fill="hold" nodeType="clickEffect">
                                  <p:stCondLst>
                                    <p:cond delay="0"/>
                                  </p:stCondLst>
                                  <p:childTnLst>
                                    <p:set>
                                      <p:cBhvr>
                                        <p:cTn id="136" dur="1" fill="hold">
                                          <p:stCondLst>
                                            <p:cond delay="0"/>
                                          </p:stCondLst>
                                        </p:cTn>
                                        <p:tgtEl>
                                          <p:spTgt spid="101"/>
                                        </p:tgtEl>
                                        <p:attrNameLst>
                                          <p:attrName>style.visibility</p:attrName>
                                        </p:attrNameLst>
                                      </p:cBhvr>
                                      <p:to>
                                        <p:strVal val="visible"/>
                                      </p:to>
                                    </p:set>
                                    <p:animEffect transition="in" filter="wipe(down)">
                                      <p:cBhvr>
                                        <p:cTn id="137" dur="500"/>
                                        <p:tgtEl>
                                          <p:spTgt spid="101"/>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4" fill="hold" nodeType="clickEffect">
                                  <p:stCondLst>
                                    <p:cond delay="0"/>
                                  </p:stCondLst>
                                  <p:childTnLst>
                                    <p:set>
                                      <p:cBhvr>
                                        <p:cTn id="141" dur="1" fill="hold">
                                          <p:stCondLst>
                                            <p:cond delay="0"/>
                                          </p:stCondLst>
                                        </p:cTn>
                                        <p:tgtEl>
                                          <p:spTgt spid="102"/>
                                        </p:tgtEl>
                                        <p:attrNameLst>
                                          <p:attrName>style.visibility</p:attrName>
                                        </p:attrNameLst>
                                      </p:cBhvr>
                                      <p:to>
                                        <p:strVal val="visible"/>
                                      </p:to>
                                    </p:set>
                                    <p:animEffect transition="in" filter="wipe(down)">
                                      <p:cBhvr>
                                        <p:cTn id="142" dur="5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1" grpId="0"/>
      <p:bldP spid="40" grpId="0"/>
      <p:bldP spid="5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365127"/>
            <a:ext cx="8407400" cy="1325563"/>
          </a:xfrm>
          <a:solidFill>
            <a:schemeClr val="accent6">
              <a:lumMod val="60000"/>
              <a:lumOff val="40000"/>
            </a:schemeClr>
          </a:solidFill>
        </p:spPr>
        <p:txBody>
          <a:bodyPr/>
          <a:lstStyle/>
          <a:p>
            <a:pPr algn="ctr"/>
            <a:r>
              <a:rPr lang="es-CR" b="1" dirty="0"/>
              <a:t>ALGUNAS CONSTATACIONES </a:t>
            </a:r>
            <a:br>
              <a:rPr lang="es-CR" b="1" dirty="0"/>
            </a:br>
            <a:r>
              <a:rPr lang="es-CR" b="1" dirty="0"/>
              <a:t>POST REFORMAS</a:t>
            </a:r>
          </a:p>
        </p:txBody>
      </p:sp>
      <p:sp>
        <p:nvSpPr>
          <p:cNvPr id="3" name="Content Placeholder 2"/>
          <p:cNvSpPr>
            <a:spLocks noGrp="1"/>
          </p:cNvSpPr>
          <p:nvPr>
            <p:ph idx="1"/>
          </p:nvPr>
        </p:nvSpPr>
        <p:spPr>
          <a:xfrm>
            <a:off x="728870" y="1825625"/>
            <a:ext cx="9686325" cy="4667249"/>
          </a:xfrm>
          <a:solidFill>
            <a:schemeClr val="accent1">
              <a:lumMod val="20000"/>
              <a:lumOff val="80000"/>
            </a:schemeClr>
          </a:solidFill>
        </p:spPr>
        <p:txBody>
          <a:bodyPr>
            <a:normAutofit lnSpcReduction="10000"/>
          </a:bodyPr>
          <a:lstStyle/>
          <a:p>
            <a:pPr marL="268288" indent="-268288" algn="just">
              <a:lnSpc>
                <a:spcPct val="100000"/>
              </a:lnSpc>
              <a:buFont typeface="Symbol" panose="05050102010706020507" pitchFamily="18" charset="2"/>
              <a:buChar char=""/>
            </a:pPr>
            <a:r>
              <a:rPr lang="es-ES" sz="2400" dirty="0"/>
              <a:t>Sólo reducir el tamaño de los grupos no ha representado una mejoría en el rendimiento escolar (es necesario reducir el número de alumnos por maestro, pero sola la medida no produce efectos visibles). </a:t>
            </a:r>
            <a:endParaRPr lang="es-CR" sz="2400" dirty="0"/>
          </a:p>
          <a:p>
            <a:pPr marL="268288" indent="-268288" algn="just">
              <a:lnSpc>
                <a:spcPct val="100000"/>
              </a:lnSpc>
              <a:buFont typeface="Symbol" panose="05050102010706020507" pitchFamily="18" charset="2"/>
              <a:buChar char=""/>
            </a:pPr>
            <a:r>
              <a:rPr lang="es-ES" sz="2400" dirty="0"/>
              <a:t>Los esfuerzos y altos costos de aumentar el número de días del calendario escolar, tampoco ha producido efectos ni en disminuir la deserción, ni el fracaso escolar, ni el rendimiento escolar, ni en la calidad de la educación. </a:t>
            </a:r>
          </a:p>
          <a:p>
            <a:pPr marL="268288" indent="-268288" algn="just">
              <a:lnSpc>
                <a:spcPct val="100000"/>
              </a:lnSpc>
              <a:buFont typeface="Symbol" panose="05050102010706020507" pitchFamily="18" charset="2"/>
              <a:buChar char=""/>
            </a:pPr>
            <a:r>
              <a:rPr lang="es-ES" sz="2400" dirty="0"/>
              <a:t>El esfuerzo por desarrollar un sistema de “horarios o tandas extendidas”, es decir el aumento del número de horas del alumno en el mismo centro educativo, por sí mismas, no han producido los beneficios que se esperaban. Cambiar la organización escolar, per se, sin un cambio integral en los otros componentes del decurso educativo, no produce los anhelados cambios. </a:t>
            </a:r>
            <a:endParaRPr lang="es-CR" sz="2400" dirty="0"/>
          </a:p>
          <a:p>
            <a:pPr marL="342900" indent="-342900" algn="just">
              <a:lnSpc>
                <a:spcPts val="1950"/>
              </a:lnSpc>
              <a:buFont typeface="Symbol" panose="05050102010706020507" pitchFamily="18" charset="2"/>
              <a:buChar char=""/>
            </a:pPr>
            <a:endParaRPr lang="es-CR" sz="2400" dirty="0"/>
          </a:p>
          <a:p>
            <a:endParaRPr lang="es-CR" sz="2400" dirty="0"/>
          </a:p>
        </p:txBody>
      </p:sp>
    </p:spTree>
    <p:extLst>
      <p:ext uri="{BB962C8B-B14F-4D97-AF65-F5344CB8AC3E}">
        <p14:creationId xmlns:p14="http://schemas.microsoft.com/office/powerpoint/2010/main" val="4805045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s-CR" b="1" dirty="0">
                <a:solidFill>
                  <a:srgbClr val="FFFF00"/>
                </a:solidFill>
              </a:rPr>
              <a:t>ALGUNAS CONSTATACIONES </a:t>
            </a:r>
            <a:br>
              <a:rPr lang="es-CR" b="1" dirty="0">
                <a:solidFill>
                  <a:srgbClr val="FFFF00"/>
                </a:solidFill>
              </a:rPr>
            </a:br>
            <a:r>
              <a:rPr lang="es-CR" b="1" dirty="0">
                <a:solidFill>
                  <a:srgbClr val="FFFF00"/>
                </a:solidFill>
              </a:rPr>
              <a:t>POST REFORMAS</a:t>
            </a:r>
            <a:endParaRPr lang="es-CR" dirty="0">
              <a:solidFill>
                <a:srgbClr val="FFFF00"/>
              </a:solidFill>
            </a:endParaRPr>
          </a:p>
        </p:txBody>
      </p:sp>
      <p:sp>
        <p:nvSpPr>
          <p:cNvPr id="3" name="Content Placeholder 2"/>
          <p:cNvSpPr>
            <a:spLocks noGrp="1"/>
          </p:cNvSpPr>
          <p:nvPr>
            <p:ph idx="1"/>
          </p:nvPr>
        </p:nvSpPr>
        <p:spPr>
          <a:xfrm>
            <a:off x="838200" y="1825625"/>
            <a:ext cx="10515600" cy="4351338"/>
          </a:xfrm>
        </p:spPr>
        <p:txBody>
          <a:bodyPr>
            <a:normAutofit/>
          </a:bodyPr>
          <a:lstStyle/>
          <a:p>
            <a:pPr algn="just"/>
            <a:r>
              <a:rPr lang="es-CR" dirty="0"/>
              <a:t>Las pruebas nacionales- útiles y pertinentes en su inicio- se han perpetuado pero no han representado –en el largo plazo- mejoras significativas en la Calidad de la Educación. </a:t>
            </a:r>
          </a:p>
          <a:p>
            <a:pPr algn="just"/>
            <a:r>
              <a:rPr lang="es-ES" dirty="0"/>
              <a:t>La simple dotación de más libros, o de construir más aulas, por sí solos, no producen mejora en el rendimiento escolar ni en la mejora de la calidad de la educación. </a:t>
            </a:r>
            <a:endParaRPr lang="es-CR" dirty="0"/>
          </a:p>
          <a:p>
            <a:pPr algn="just"/>
            <a:r>
              <a:rPr lang="es-ES" dirty="0"/>
              <a:t>Dotar de computadoras (que se volvió más una moda que la introducción de nuevos contenidos) tampoco ha mejorado la calidad de la educación.</a:t>
            </a:r>
            <a:endParaRPr lang="es-CR" dirty="0"/>
          </a:p>
        </p:txBody>
      </p:sp>
    </p:spTree>
    <p:extLst>
      <p:ext uri="{BB962C8B-B14F-4D97-AF65-F5344CB8AC3E}">
        <p14:creationId xmlns:p14="http://schemas.microsoft.com/office/powerpoint/2010/main" val="36273096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D3175-4814-447A-89F2-8C69E2E6301A}"/>
              </a:ext>
            </a:extLst>
          </p:cNvPr>
          <p:cNvSpPr>
            <a:spLocks noGrp="1"/>
          </p:cNvSpPr>
          <p:nvPr>
            <p:ph type="title"/>
          </p:nvPr>
        </p:nvSpPr>
        <p:spPr>
          <a:xfrm>
            <a:off x="838200" y="365125"/>
            <a:ext cx="10515600" cy="6287466"/>
          </a:xfrm>
          <a:solidFill>
            <a:srgbClr val="00B050"/>
          </a:solidFill>
        </p:spPr>
        <p:txBody>
          <a:bodyPr>
            <a:normAutofit/>
          </a:bodyPr>
          <a:lstStyle/>
          <a:p>
            <a:pPr algn="ctr"/>
            <a:r>
              <a:rPr lang="es-CR" sz="5400" b="1" dirty="0">
                <a:solidFill>
                  <a:schemeClr val="bg1"/>
                </a:solidFill>
              </a:rPr>
              <a:t>BREVE RECORDATORIO SOBRE TEORÍA DE LA ADMINISTRACIÓN DE LA EDUCACIÓN DESDE LA PERSPECTIVA DE L. GUADAMUZ </a:t>
            </a:r>
          </a:p>
        </p:txBody>
      </p:sp>
    </p:spTree>
    <p:extLst>
      <p:ext uri="{BB962C8B-B14F-4D97-AF65-F5344CB8AC3E}">
        <p14:creationId xmlns:p14="http://schemas.microsoft.com/office/powerpoint/2010/main" val="35356399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WER3D TRANSITION" val="SpaceCube.p3d 0"/>
  <p:tag name="POWER3D OPTIONS" val="Medium "/>
  <p:tag name="POWER3D SOUND" val="Space Cub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5608</TotalTime>
  <Words>7259</Words>
  <Application>Microsoft Office PowerPoint</Application>
  <PresentationFormat>Widescreen</PresentationFormat>
  <Paragraphs>378</Paragraphs>
  <Slides>48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Arial</vt:lpstr>
      <vt:lpstr>Calibri</vt:lpstr>
      <vt:lpstr>Calibri Light</vt:lpstr>
      <vt:lpstr>inherit</vt:lpstr>
      <vt:lpstr>Symbol</vt:lpstr>
      <vt:lpstr>Times New Roman</vt:lpstr>
      <vt:lpstr>Office Theme</vt:lpstr>
      <vt:lpstr>Retos del Administrador de la Educación  en la era del Covid 19.  Dr. Lorenzo Guadamuz Sandoval, Ph.D. </vt:lpstr>
      <vt:lpstr>Brevísima revisión para recordar y ubicarnos en el tema </vt:lpstr>
      <vt:lpstr>DURANTE MILENIOS NO HUBO EDUCACIÓN FORMAL</vt:lpstr>
      <vt:lpstr> DURANTE MILENIOS NO EXISTIÓ  LA EDUCACIÓN FORMAL  </vt:lpstr>
      <vt:lpstr>LAS GRANDES REFORMAS DE LOS ULTIMOS 70 AÑOS</vt:lpstr>
      <vt:lpstr>PowerPoint Presentation</vt:lpstr>
      <vt:lpstr>ALGUNAS CONSTATACIONES  POST REFORMAS</vt:lpstr>
      <vt:lpstr>ALGUNAS CONSTATACIONES  POST REFORMAS</vt:lpstr>
      <vt:lpstr>BREVE RECORDATORIO SOBRE TEORÍA DE LA ADMINISTRACIÓN DE LA EDUCACIÓN DESDE LA PERSPECTIVA DE L. GUADAMUZ </vt:lpstr>
      <vt:lpstr>PowerPoint Presentation</vt:lpstr>
      <vt:lpstr>TIPOS DE ORGANOS </vt:lpstr>
      <vt:lpstr>DISCIPLINAS   PRINCIPALES DE UN SISTEMA EDUCATIVO </vt:lpstr>
      <vt:lpstr>TIPOS DE ADMINISTRACIÓN DE LA EDUCACIÓN </vt:lpstr>
      <vt:lpstr>ESTRUCTURAS DE LA ADMINISTRACIÓN </vt:lpstr>
      <vt:lpstr>ESTRUCTURAS DE LA ADMINISTRACIÓN </vt:lpstr>
      <vt:lpstr>ESTRUCTURAS DE LA ADMINISTRACIÓN </vt:lpstr>
      <vt:lpstr>ESTRUCTURAS DE LA ADMINISTRACIÓN </vt:lpstr>
      <vt:lpstr>ESTRUCTURAS DE LA ADMINISTRACIÓN </vt:lpstr>
      <vt:lpstr>ESTRUCTURAS DE LA ADMINISTRACIÓN </vt:lpstr>
      <vt:lpstr>ESTRUCTURAS DE LA ADMINISTRACIÓN </vt:lpstr>
      <vt:lpstr>RETOS DEL ADMINISTRADOR  ANTE LA PANDEMIA  DEL COVID 19 </vt:lpstr>
      <vt:lpstr>LA PANDEMIA COVID 19 EN AÑO 2020 </vt:lpstr>
      <vt:lpstr>LA PANDEMIA COVID 19 EN AÑO 2020 </vt:lpstr>
      <vt:lpstr>LA PANDEMIA COVID 19 EN AÑO 2020 </vt:lpstr>
      <vt:lpstr>LA PANDEMIA COVID 19 EN AÑO 2020 </vt:lpstr>
      <vt:lpstr>LA PANDEMIA COVID 19 EN AÑO 2020 </vt:lpstr>
      <vt:lpstr>LA PANDEMIA COVID 19 EN AÑO 2020 </vt:lpstr>
      <vt:lpstr> LA MEJOR PLATAFORMA ES CADA PROFESOR. </vt:lpstr>
      <vt:lpstr> LA MEJOR PLATAFORMA ES CADA PROFESOR. </vt:lpstr>
      <vt:lpstr> LA MEJOR PLATAFORMA ES CADA PROFESOR. </vt:lpstr>
      <vt:lpstr> LA MEJOR PLATAFORMA ES CADA PROFESOR. </vt:lpstr>
      <vt:lpstr> LA MEJOR PLATAFORMA ES CADA PROFESOR. </vt:lpstr>
      <vt:lpstr> LA MEJOR PLATAFORMA ES CADA PROFESOR. </vt:lpstr>
      <vt:lpstr>ALGÚN DÍA TENDREMOS QUE VOLVER A LA PRESENCIALIDAD DE LA ESCUELA FORMAL REGULAR. CUANDO ELLO SUCEDA, QUÉ PODRÍAMOS VER?  </vt:lpstr>
      <vt:lpstr>  ALGÚN DÍA TENDREMOS QUE VOLVER A LA PRESENCIALIDAD DE LA ESCUELA FORMAL REGULAR. CUANDO ELLO SUCEDA, QUÉ PODRÍAMOS VER?  </vt:lpstr>
      <vt:lpstr> ALGÚN DÍA TENDREMOS QUE VOLVER A LA PRESENCIALIDAD DE LA ESCUELA FORMAL REGULAR. CUANDO ELLO SUCEDA, QUÉ PODRÍAMOS VER?  </vt:lpstr>
      <vt:lpstr> CUÁNDO Y CÓMO REGRESAR? </vt:lpstr>
      <vt:lpstr> CUÁNDO Y CÓMO REGRESAR? </vt:lpstr>
      <vt:lpstr> CUÁNDO Y CÓMO REGRESAR? </vt:lpstr>
      <vt:lpstr> CUÁNDO Y CÓMO REGRESAR? OPCIONES </vt:lpstr>
      <vt:lpstr> EN QUÉ ORDEN DEBERÍAN RETORNAR LOS ESTUDIANTES A LA ESCUELA PRESENCIAL?  </vt:lpstr>
      <vt:lpstr>  EN QUÉ ORDEN DEBERÍAN RETORNAR LOS ESTUDIANTES A LA ESCUELA PRESENCIAL?  </vt:lpstr>
      <vt:lpstr> EN QUÉ ORDEN DEBERÍAN RETORNAR LOS ESTUDIANTES A LA ESCUELA PRESENCIAL?  </vt:lpstr>
      <vt:lpstr> EN QUÉ ORDEN DEBERÍAN RETORNAR LOS ESTUDIANTES A LA ESCUELA PRESENCIAL?  </vt:lpstr>
      <vt:lpstr>Y LA COMUNIDAD?</vt:lpstr>
      <vt:lpstr>Las 10 habilidades más valoradas durante la pandemia 2020</vt:lpstr>
      <vt:lpstr>MUCHAS GRACIAS   MI CORREO: Lguadamuz@educr.net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Retos del Administrador de la Educación  en la era del Covid 19. Dr. Lorenzo Guadamuz Sandoval, Ph.D.</dc:title>
  <dc:creator>Lorenzo Guadamuz</dc:creator>
  <cp:lastModifiedBy>Lorenzo Guadamuz</cp:lastModifiedBy>
  <cp:revision>45</cp:revision>
  <dcterms:created xsi:type="dcterms:W3CDTF">2020-12-08T15:25:57Z</dcterms:created>
  <dcterms:modified xsi:type="dcterms:W3CDTF">2020-12-12T20:22:11Z</dcterms:modified>
</cp:coreProperties>
</file>