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handoutMasterIdLst>
    <p:handoutMasterId r:id="rId52"/>
  </p:handoutMasterIdLst>
  <p:sldIdLst>
    <p:sldId id="354" r:id="rId2"/>
    <p:sldId id="256" r:id="rId3"/>
    <p:sldId id="258" r:id="rId4"/>
    <p:sldId id="343" r:id="rId5"/>
    <p:sldId id="386" r:id="rId6"/>
    <p:sldId id="349" r:id="rId7"/>
    <p:sldId id="336" r:id="rId8"/>
    <p:sldId id="338" r:id="rId9"/>
    <p:sldId id="265" r:id="rId10"/>
    <p:sldId id="266" r:id="rId11"/>
    <p:sldId id="389" r:id="rId12"/>
    <p:sldId id="273" r:id="rId13"/>
    <p:sldId id="275" r:id="rId14"/>
    <p:sldId id="276" r:id="rId15"/>
    <p:sldId id="391" r:id="rId16"/>
    <p:sldId id="279" r:id="rId17"/>
    <p:sldId id="350" r:id="rId18"/>
    <p:sldId id="282" r:id="rId19"/>
    <p:sldId id="283" r:id="rId20"/>
    <p:sldId id="348" r:id="rId21"/>
    <p:sldId id="285" r:id="rId22"/>
    <p:sldId id="286" r:id="rId23"/>
    <p:sldId id="351" r:id="rId24"/>
    <p:sldId id="287" r:id="rId25"/>
    <p:sldId id="291" r:id="rId26"/>
    <p:sldId id="292" r:id="rId27"/>
    <p:sldId id="293" r:id="rId28"/>
    <p:sldId id="356" r:id="rId29"/>
    <p:sldId id="357" r:id="rId30"/>
    <p:sldId id="303" r:id="rId31"/>
    <p:sldId id="304" r:id="rId32"/>
    <p:sldId id="305" r:id="rId33"/>
    <p:sldId id="319" r:id="rId34"/>
    <p:sldId id="321" r:id="rId35"/>
    <p:sldId id="322" r:id="rId36"/>
    <p:sldId id="323" r:id="rId37"/>
    <p:sldId id="324" r:id="rId38"/>
    <p:sldId id="325" r:id="rId39"/>
    <p:sldId id="392" r:id="rId40"/>
    <p:sldId id="371" r:id="rId41"/>
    <p:sldId id="372" r:id="rId42"/>
    <p:sldId id="383" r:id="rId43"/>
    <p:sldId id="374" r:id="rId44"/>
    <p:sldId id="375" r:id="rId45"/>
    <p:sldId id="380" r:id="rId46"/>
    <p:sldId id="384" r:id="rId47"/>
    <p:sldId id="381" r:id="rId48"/>
    <p:sldId id="382" r:id="rId49"/>
    <p:sldId id="342"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a:srgbClr val="00E266"/>
    <a:srgbClr val="008E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3" autoAdjust="0"/>
    <p:restoredTop sz="94660"/>
  </p:normalViewPr>
  <p:slideViewPr>
    <p:cSldViewPr snapToGrid="0">
      <p:cViewPr varScale="1">
        <p:scale>
          <a:sx n="48" d="100"/>
          <a:sy n="48" d="100"/>
        </p:scale>
        <p:origin x="1358" y="5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35" d="100"/>
          <a:sy n="135" d="100"/>
        </p:scale>
        <p:origin x="4644"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9B3CDE-C7A5-4151-BA75-EDB0CCD54FBD}"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0AB5AD82-8838-4970-9C37-4B3B21FB5865}">
      <dgm:prSet phldrT="[Text]" custT="1"/>
      <dgm:spPr>
        <a:solidFill>
          <a:srgbClr val="FFFF00"/>
        </a:solidFill>
      </dgm:spPr>
      <dgm:t>
        <a:bodyPr/>
        <a:lstStyle/>
        <a:p>
          <a:r>
            <a:rPr lang="en-US" sz="2800" b="1" dirty="0">
              <a:solidFill>
                <a:srgbClr val="000099"/>
              </a:solidFill>
            </a:rPr>
            <a:t>PROYECTOS EDUCACIÓN DE FUTURO </a:t>
          </a:r>
        </a:p>
      </dgm:t>
    </dgm:pt>
    <dgm:pt modelId="{8ACE0D2C-45B4-4BA2-B84F-BFFBD5300E86}" type="parTrans" cxnId="{72CE3A53-5583-4624-891D-D2BA8D55D0D4}">
      <dgm:prSet/>
      <dgm:spPr/>
      <dgm:t>
        <a:bodyPr/>
        <a:lstStyle/>
        <a:p>
          <a:endParaRPr lang="en-US"/>
        </a:p>
      </dgm:t>
    </dgm:pt>
    <dgm:pt modelId="{004AA464-2FB9-42B6-A245-C3E4F8BB1661}" type="sibTrans" cxnId="{72CE3A53-5583-4624-891D-D2BA8D55D0D4}">
      <dgm:prSet/>
      <dgm:spPr/>
      <dgm:t>
        <a:bodyPr/>
        <a:lstStyle/>
        <a:p>
          <a:endParaRPr lang="en-US"/>
        </a:p>
      </dgm:t>
    </dgm:pt>
    <dgm:pt modelId="{1009CA7E-CD6A-42E0-B458-502C936C6066}">
      <dgm:prSet phldrT="[Text]"/>
      <dgm:spPr>
        <a:solidFill>
          <a:schemeClr val="accent5">
            <a:lumMod val="50000"/>
          </a:schemeClr>
        </a:solidFill>
      </dgm:spPr>
      <dgm:t>
        <a:bodyPr/>
        <a:lstStyle/>
        <a:p>
          <a:r>
            <a:rPr lang="es-CR" b="1" dirty="0"/>
            <a:t>RED NACIONAL DE HIPER CONECTIVIDAD  GRANDES CENTROS . </a:t>
          </a:r>
        </a:p>
        <a:p>
          <a:r>
            <a:rPr lang="es-CR" b="1" dirty="0"/>
            <a:t>AMPLIACIÓN CONECTIVIDAD A CENTROS EDUCATIVOS GRANDES (VIDEO SEGURIDAD INCLUIDA)</a:t>
          </a:r>
          <a:endParaRPr lang="en-US" b="1" dirty="0"/>
        </a:p>
      </dgm:t>
    </dgm:pt>
    <dgm:pt modelId="{EEAE52AC-D996-4837-A588-11A9A9EDE08D}" type="parTrans" cxnId="{C5A745FA-A856-4E9F-B3AA-6D5D7D71014B}">
      <dgm:prSet/>
      <dgm:spPr/>
      <dgm:t>
        <a:bodyPr/>
        <a:lstStyle/>
        <a:p>
          <a:endParaRPr lang="en-US"/>
        </a:p>
      </dgm:t>
    </dgm:pt>
    <dgm:pt modelId="{7DFCD52B-962B-4CEA-956E-10903A63E480}" type="sibTrans" cxnId="{C5A745FA-A856-4E9F-B3AA-6D5D7D71014B}">
      <dgm:prSet/>
      <dgm:spPr/>
      <dgm:t>
        <a:bodyPr/>
        <a:lstStyle/>
        <a:p>
          <a:endParaRPr lang="en-US"/>
        </a:p>
      </dgm:t>
    </dgm:pt>
    <dgm:pt modelId="{31074D91-560D-4317-AA97-0454327E0E10}">
      <dgm:prSet phldrT="[Text]"/>
      <dgm:spPr>
        <a:solidFill>
          <a:srgbClr val="C00000"/>
        </a:solidFill>
      </dgm:spPr>
      <dgm:t>
        <a:bodyPr/>
        <a:lstStyle/>
        <a:p>
          <a:r>
            <a:rPr lang="es-CR" b="1" dirty="0"/>
            <a:t>RED NACIONAL DE APOYO A LOS PROFESORES DE AULA</a:t>
          </a:r>
        </a:p>
        <a:p>
          <a:r>
            <a:rPr lang="es-CR" b="1" dirty="0"/>
            <a:t>SALAS MÓVILES DE VIDEOCONFERENCIAS  </a:t>
          </a:r>
          <a:endParaRPr lang="en-US" b="1" dirty="0"/>
        </a:p>
      </dgm:t>
    </dgm:pt>
    <dgm:pt modelId="{368B36A3-FE45-49CE-9AF7-055BF32AD448}" type="parTrans" cxnId="{A4845826-7392-4756-8BD9-C141C836BD24}">
      <dgm:prSet/>
      <dgm:spPr/>
      <dgm:t>
        <a:bodyPr/>
        <a:lstStyle/>
        <a:p>
          <a:endParaRPr lang="en-US"/>
        </a:p>
      </dgm:t>
    </dgm:pt>
    <dgm:pt modelId="{E3470996-AF50-4270-8D3F-8C5A0FE8D769}" type="sibTrans" cxnId="{A4845826-7392-4756-8BD9-C141C836BD24}">
      <dgm:prSet/>
      <dgm:spPr/>
      <dgm:t>
        <a:bodyPr/>
        <a:lstStyle/>
        <a:p>
          <a:endParaRPr lang="en-US"/>
        </a:p>
      </dgm:t>
    </dgm:pt>
    <dgm:pt modelId="{6407017F-2BF2-49B4-AB76-0E2C73FD2C9A}">
      <dgm:prSet phldrT="[Text]"/>
      <dgm:spPr>
        <a:solidFill>
          <a:srgbClr val="C00000"/>
        </a:solidFill>
      </dgm:spPr>
      <dgm:t>
        <a:bodyPr/>
        <a:lstStyle/>
        <a:p>
          <a:r>
            <a:rPr lang="es-CR" b="1" dirty="0"/>
            <a:t>RED  NACIONAL DE CONTENIDOS EDUCATIVOS. </a:t>
          </a:r>
        </a:p>
        <a:p>
          <a:r>
            <a:rPr lang="es-CR" b="1" dirty="0" err="1"/>
            <a:t>MOOCs</a:t>
          </a:r>
          <a:r>
            <a:rPr lang="es-CR" b="1" dirty="0"/>
            <a:t>  PARA INDIVIDUALIZAR LA OFERTA EDUCATIVA. PERSONALIZACIÓN </a:t>
          </a:r>
          <a:endParaRPr lang="en-US" b="1" dirty="0"/>
        </a:p>
      </dgm:t>
    </dgm:pt>
    <dgm:pt modelId="{674F5380-0B0A-417F-B091-7269AD90BF1C}" type="parTrans" cxnId="{7C085145-5552-487A-9309-8F446D8D6FC7}">
      <dgm:prSet/>
      <dgm:spPr/>
      <dgm:t>
        <a:bodyPr/>
        <a:lstStyle/>
        <a:p>
          <a:endParaRPr lang="en-US"/>
        </a:p>
      </dgm:t>
    </dgm:pt>
    <dgm:pt modelId="{46371813-DD67-48C8-ABAB-C0D70DF01007}" type="sibTrans" cxnId="{7C085145-5552-487A-9309-8F446D8D6FC7}">
      <dgm:prSet/>
      <dgm:spPr/>
      <dgm:t>
        <a:bodyPr/>
        <a:lstStyle/>
        <a:p>
          <a:endParaRPr lang="en-US"/>
        </a:p>
      </dgm:t>
    </dgm:pt>
    <dgm:pt modelId="{42D7FC9C-A9EE-4F7B-B0FB-212BC931D7C7}">
      <dgm:prSet/>
      <dgm:spPr>
        <a:solidFill>
          <a:schemeClr val="accent5">
            <a:lumMod val="50000"/>
          </a:schemeClr>
        </a:solidFill>
      </dgm:spPr>
      <dgm:t>
        <a:bodyPr/>
        <a:lstStyle/>
        <a:p>
          <a:r>
            <a:rPr lang="es-CR" b="1" dirty="0"/>
            <a:t>RED NACIONAL DE SOPORTE AL TRABAJO DE AULA CENTROS PEQUEÑOS </a:t>
          </a:r>
        </a:p>
        <a:p>
          <a:r>
            <a:rPr lang="es-CR" b="1" dirty="0"/>
            <a:t>WEB CALL CENTER  </a:t>
          </a:r>
          <a:endParaRPr lang="en-US" b="1" dirty="0"/>
        </a:p>
      </dgm:t>
    </dgm:pt>
    <dgm:pt modelId="{821E7035-FBEA-4047-95AB-DBDBC0ED2D52}" type="parTrans" cxnId="{18AA887C-A5ED-4DE5-B383-DA4AC237D66F}">
      <dgm:prSet/>
      <dgm:spPr/>
      <dgm:t>
        <a:bodyPr/>
        <a:lstStyle/>
        <a:p>
          <a:endParaRPr lang="en-US"/>
        </a:p>
      </dgm:t>
    </dgm:pt>
    <dgm:pt modelId="{497CD0B6-8320-45A0-BED0-BBC7817D43D8}" type="sibTrans" cxnId="{18AA887C-A5ED-4DE5-B383-DA4AC237D66F}">
      <dgm:prSet/>
      <dgm:spPr/>
      <dgm:t>
        <a:bodyPr/>
        <a:lstStyle/>
        <a:p>
          <a:endParaRPr lang="en-US"/>
        </a:p>
      </dgm:t>
    </dgm:pt>
    <dgm:pt modelId="{3C130B4D-0868-45D5-AD1F-BE49043DCDAF}">
      <dgm:prSet/>
      <dgm:spPr/>
      <dgm:t>
        <a:bodyPr/>
        <a:lstStyle/>
        <a:p>
          <a:endParaRPr lang="en-US"/>
        </a:p>
      </dgm:t>
    </dgm:pt>
    <dgm:pt modelId="{9F2329B6-0DC3-424A-AEFA-BEC81A012A1B}" type="parTrans" cxnId="{49CADC45-8C43-43BE-9329-97D836ABF379}">
      <dgm:prSet/>
      <dgm:spPr/>
      <dgm:t>
        <a:bodyPr/>
        <a:lstStyle/>
        <a:p>
          <a:endParaRPr lang="en-US"/>
        </a:p>
      </dgm:t>
    </dgm:pt>
    <dgm:pt modelId="{38E511A3-C8A4-4365-BB6F-A9E69C110E68}" type="sibTrans" cxnId="{49CADC45-8C43-43BE-9329-97D836ABF379}">
      <dgm:prSet/>
      <dgm:spPr/>
      <dgm:t>
        <a:bodyPr/>
        <a:lstStyle/>
        <a:p>
          <a:endParaRPr lang="en-US"/>
        </a:p>
      </dgm:t>
    </dgm:pt>
    <dgm:pt modelId="{F089E86E-4D59-4EB2-9F9E-67437F754FF4}" type="pres">
      <dgm:prSet presAssocID="{609B3CDE-C7A5-4151-BA75-EDB0CCD54FBD}" presName="diagram" presStyleCnt="0">
        <dgm:presLayoutVars>
          <dgm:chMax val="1"/>
          <dgm:dir/>
          <dgm:animLvl val="ctr"/>
          <dgm:resizeHandles val="exact"/>
        </dgm:presLayoutVars>
      </dgm:prSet>
      <dgm:spPr/>
    </dgm:pt>
    <dgm:pt modelId="{4C622FF7-7FB2-4572-969D-9B7015AC7688}" type="pres">
      <dgm:prSet presAssocID="{609B3CDE-C7A5-4151-BA75-EDB0CCD54FBD}" presName="matrix" presStyleCnt="0"/>
      <dgm:spPr/>
    </dgm:pt>
    <dgm:pt modelId="{8A6CF509-9D17-4FB8-BBE8-5BEA84212637}" type="pres">
      <dgm:prSet presAssocID="{609B3CDE-C7A5-4151-BA75-EDB0CCD54FBD}" presName="tile1" presStyleLbl="node1" presStyleIdx="0" presStyleCnt="4"/>
      <dgm:spPr/>
    </dgm:pt>
    <dgm:pt modelId="{6D210330-2017-4152-932F-F104BA5B832F}" type="pres">
      <dgm:prSet presAssocID="{609B3CDE-C7A5-4151-BA75-EDB0CCD54FBD}" presName="tile1text" presStyleLbl="node1" presStyleIdx="0" presStyleCnt="4">
        <dgm:presLayoutVars>
          <dgm:chMax val="0"/>
          <dgm:chPref val="0"/>
          <dgm:bulletEnabled val="1"/>
        </dgm:presLayoutVars>
      </dgm:prSet>
      <dgm:spPr/>
    </dgm:pt>
    <dgm:pt modelId="{CFF97E1B-31F7-48E9-BDDC-177C75C851A9}" type="pres">
      <dgm:prSet presAssocID="{609B3CDE-C7A5-4151-BA75-EDB0CCD54FBD}" presName="tile2" presStyleLbl="node1" presStyleIdx="1" presStyleCnt="4"/>
      <dgm:spPr/>
    </dgm:pt>
    <dgm:pt modelId="{407F1005-03CD-4AF7-AD18-C9CDCB523638}" type="pres">
      <dgm:prSet presAssocID="{609B3CDE-C7A5-4151-BA75-EDB0CCD54FBD}" presName="tile2text" presStyleLbl="node1" presStyleIdx="1" presStyleCnt="4">
        <dgm:presLayoutVars>
          <dgm:chMax val="0"/>
          <dgm:chPref val="0"/>
          <dgm:bulletEnabled val="1"/>
        </dgm:presLayoutVars>
      </dgm:prSet>
      <dgm:spPr/>
    </dgm:pt>
    <dgm:pt modelId="{A47B31A2-9467-4320-A280-C2AF82C25A3E}" type="pres">
      <dgm:prSet presAssocID="{609B3CDE-C7A5-4151-BA75-EDB0CCD54FBD}" presName="tile3" presStyleLbl="node1" presStyleIdx="2" presStyleCnt="4"/>
      <dgm:spPr/>
    </dgm:pt>
    <dgm:pt modelId="{99877EDC-37DE-4513-BDA0-319DAAB717AB}" type="pres">
      <dgm:prSet presAssocID="{609B3CDE-C7A5-4151-BA75-EDB0CCD54FBD}" presName="tile3text" presStyleLbl="node1" presStyleIdx="2" presStyleCnt="4">
        <dgm:presLayoutVars>
          <dgm:chMax val="0"/>
          <dgm:chPref val="0"/>
          <dgm:bulletEnabled val="1"/>
        </dgm:presLayoutVars>
      </dgm:prSet>
      <dgm:spPr/>
    </dgm:pt>
    <dgm:pt modelId="{E0FE9C97-D441-45AC-9B4E-ABEFF5A29505}" type="pres">
      <dgm:prSet presAssocID="{609B3CDE-C7A5-4151-BA75-EDB0CCD54FBD}" presName="tile4" presStyleLbl="node1" presStyleIdx="3" presStyleCnt="4"/>
      <dgm:spPr/>
    </dgm:pt>
    <dgm:pt modelId="{29307C06-5759-415C-9AAE-82AB9C498477}" type="pres">
      <dgm:prSet presAssocID="{609B3CDE-C7A5-4151-BA75-EDB0CCD54FBD}" presName="tile4text" presStyleLbl="node1" presStyleIdx="3" presStyleCnt="4">
        <dgm:presLayoutVars>
          <dgm:chMax val="0"/>
          <dgm:chPref val="0"/>
          <dgm:bulletEnabled val="1"/>
        </dgm:presLayoutVars>
      </dgm:prSet>
      <dgm:spPr/>
    </dgm:pt>
    <dgm:pt modelId="{9FFFB930-3ADB-43FF-98F3-7C442E9702FF}" type="pres">
      <dgm:prSet presAssocID="{609B3CDE-C7A5-4151-BA75-EDB0CCD54FBD}" presName="centerTile" presStyleLbl="fgShp" presStyleIdx="0" presStyleCnt="1">
        <dgm:presLayoutVars>
          <dgm:chMax val="0"/>
          <dgm:chPref val="0"/>
        </dgm:presLayoutVars>
      </dgm:prSet>
      <dgm:spPr/>
    </dgm:pt>
  </dgm:ptLst>
  <dgm:cxnLst>
    <dgm:cxn modelId="{B9C8C98A-837C-4C2E-A7AB-876FAC7B372C}" type="presOf" srcId="{31074D91-560D-4317-AA97-0454327E0E10}" destId="{CFF97E1B-31F7-48E9-BDDC-177C75C851A9}" srcOrd="0" destOrd="0" presId="urn:microsoft.com/office/officeart/2005/8/layout/matrix1"/>
    <dgm:cxn modelId="{72CE3A53-5583-4624-891D-D2BA8D55D0D4}" srcId="{609B3CDE-C7A5-4151-BA75-EDB0CCD54FBD}" destId="{0AB5AD82-8838-4970-9C37-4B3B21FB5865}" srcOrd="0" destOrd="0" parTransId="{8ACE0D2C-45B4-4BA2-B84F-BFFBD5300E86}" sibTransId="{004AA464-2FB9-42B6-A245-C3E4F8BB1661}"/>
    <dgm:cxn modelId="{8444CFAF-4365-4AAA-A9DF-765B4EEB9A5B}" type="presOf" srcId="{1009CA7E-CD6A-42E0-B458-502C936C6066}" destId="{8A6CF509-9D17-4FB8-BBE8-5BEA84212637}" srcOrd="0" destOrd="0" presId="urn:microsoft.com/office/officeart/2005/8/layout/matrix1"/>
    <dgm:cxn modelId="{C0C71BCA-C7BC-453C-B8AC-F1785A8C53BA}" type="presOf" srcId="{0AB5AD82-8838-4970-9C37-4B3B21FB5865}" destId="{9FFFB930-3ADB-43FF-98F3-7C442E9702FF}" srcOrd="0" destOrd="0" presId="urn:microsoft.com/office/officeart/2005/8/layout/matrix1"/>
    <dgm:cxn modelId="{EC126B14-7CF5-4EBF-A28A-D47099616C85}" type="presOf" srcId="{42D7FC9C-A9EE-4F7B-B0FB-212BC931D7C7}" destId="{E0FE9C97-D441-45AC-9B4E-ABEFF5A29505}" srcOrd="0" destOrd="0" presId="urn:microsoft.com/office/officeart/2005/8/layout/matrix1"/>
    <dgm:cxn modelId="{E2C70A62-A770-4CF6-9977-1CC83506C26E}" type="presOf" srcId="{42D7FC9C-A9EE-4F7B-B0FB-212BC931D7C7}" destId="{29307C06-5759-415C-9AAE-82AB9C498477}" srcOrd="1" destOrd="0" presId="urn:microsoft.com/office/officeart/2005/8/layout/matrix1"/>
    <dgm:cxn modelId="{C65C0A32-6309-4FD0-AF07-D393CF562180}" type="presOf" srcId="{609B3CDE-C7A5-4151-BA75-EDB0CCD54FBD}" destId="{F089E86E-4D59-4EB2-9F9E-67437F754FF4}" srcOrd="0" destOrd="0" presId="urn:microsoft.com/office/officeart/2005/8/layout/matrix1"/>
    <dgm:cxn modelId="{C5A745FA-A856-4E9F-B3AA-6D5D7D71014B}" srcId="{0AB5AD82-8838-4970-9C37-4B3B21FB5865}" destId="{1009CA7E-CD6A-42E0-B458-502C936C6066}" srcOrd="0" destOrd="0" parTransId="{EEAE52AC-D996-4837-A588-11A9A9EDE08D}" sibTransId="{7DFCD52B-962B-4CEA-956E-10903A63E480}"/>
    <dgm:cxn modelId="{7C085145-5552-487A-9309-8F446D8D6FC7}" srcId="{0AB5AD82-8838-4970-9C37-4B3B21FB5865}" destId="{6407017F-2BF2-49B4-AB76-0E2C73FD2C9A}" srcOrd="2" destOrd="0" parTransId="{674F5380-0B0A-417F-B091-7269AD90BF1C}" sibTransId="{46371813-DD67-48C8-ABAB-C0D70DF01007}"/>
    <dgm:cxn modelId="{A4845826-7392-4756-8BD9-C141C836BD24}" srcId="{0AB5AD82-8838-4970-9C37-4B3B21FB5865}" destId="{31074D91-560D-4317-AA97-0454327E0E10}" srcOrd="1" destOrd="0" parTransId="{368B36A3-FE45-49CE-9AF7-055BF32AD448}" sibTransId="{E3470996-AF50-4270-8D3F-8C5A0FE8D769}"/>
    <dgm:cxn modelId="{49CADC45-8C43-43BE-9329-97D836ABF379}" srcId="{609B3CDE-C7A5-4151-BA75-EDB0CCD54FBD}" destId="{3C130B4D-0868-45D5-AD1F-BE49043DCDAF}" srcOrd="1" destOrd="0" parTransId="{9F2329B6-0DC3-424A-AEFA-BEC81A012A1B}" sibTransId="{38E511A3-C8A4-4365-BB6F-A9E69C110E68}"/>
    <dgm:cxn modelId="{3B057748-0CD4-49A3-A6BA-625EC92742B8}" type="presOf" srcId="{6407017F-2BF2-49B4-AB76-0E2C73FD2C9A}" destId="{A47B31A2-9467-4320-A280-C2AF82C25A3E}" srcOrd="0" destOrd="0" presId="urn:microsoft.com/office/officeart/2005/8/layout/matrix1"/>
    <dgm:cxn modelId="{8BC0CA2F-8A55-469A-A8E6-830A97AD8E19}" type="presOf" srcId="{1009CA7E-CD6A-42E0-B458-502C936C6066}" destId="{6D210330-2017-4152-932F-F104BA5B832F}" srcOrd="1" destOrd="0" presId="urn:microsoft.com/office/officeart/2005/8/layout/matrix1"/>
    <dgm:cxn modelId="{9262F35F-111C-4DB2-B22F-92CA68208AFB}" type="presOf" srcId="{31074D91-560D-4317-AA97-0454327E0E10}" destId="{407F1005-03CD-4AF7-AD18-C9CDCB523638}" srcOrd="1" destOrd="0" presId="urn:microsoft.com/office/officeart/2005/8/layout/matrix1"/>
    <dgm:cxn modelId="{C3F3E55F-6191-47CC-99E1-ECEC7635F728}" type="presOf" srcId="{6407017F-2BF2-49B4-AB76-0E2C73FD2C9A}" destId="{99877EDC-37DE-4513-BDA0-319DAAB717AB}" srcOrd="1" destOrd="0" presId="urn:microsoft.com/office/officeart/2005/8/layout/matrix1"/>
    <dgm:cxn modelId="{18AA887C-A5ED-4DE5-B383-DA4AC237D66F}" srcId="{0AB5AD82-8838-4970-9C37-4B3B21FB5865}" destId="{42D7FC9C-A9EE-4F7B-B0FB-212BC931D7C7}" srcOrd="3" destOrd="0" parTransId="{821E7035-FBEA-4047-95AB-DBDBC0ED2D52}" sibTransId="{497CD0B6-8320-45A0-BED0-BBC7817D43D8}"/>
    <dgm:cxn modelId="{8FFCD4F0-2675-41EA-8801-2EE09E5064A9}" type="presParOf" srcId="{F089E86E-4D59-4EB2-9F9E-67437F754FF4}" destId="{4C622FF7-7FB2-4572-969D-9B7015AC7688}" srcOrd="0" destOrd="0" presId="urn:microsoft.com/office/officeart/2005/8/layout/matrix1"/>
    <dgm:cxn modelId="{67CE034F-EB48-4F11-AB79-849A46933D1D}" type="presParOf" srcId="{4C622FF7-7FB2-4572-969D-9B7015AC7688}" destId="{8A6CF509-9D17-4FB8-BBE8-5BEA84212637}" srcOrd="0" destOrd="0" presId="urn:microsoft.com/office/officeart/2005/8/layout/matrix1"/>
    <dgm:cxn modelId="{E3C8CAAE-7320-49C9-BBC9-AD8FBB47E874}" type="presParOf" srcId="{4C622FF7-7FB2-4572-969D-9B7015AC7688}" destId="{6D210330-2017-4152-932F-F104BA5B832F}" srcOrd="1" destOrd="0" presId="urn:microsoft.com/office/officeart/2005/8/layout/matrix1"/>
    <dgm:cxn modelId="{3D750925-F63D-49EE-A898-D3079FF72E32}" type="presParOf" srcId="{4C622FF7-7FB2-4572-969D-9B7015AC7688}" destId="{CFF97E1B-31F7-48E9-BDDC-177C75C851A9}" srcOrd="2" destOrd="0" presId="urn:microsoft.com/office/officeart/2005/8/layout/matrix1"/>
    <dgm:cxn modelId="{25BDA41C-22B1-4764-A99B-46F7D0FECC35}" type="presParOf" srcId="{4C622FF7-7FB2-4572-969D-9B7015AC7688}" destId="{407F1005-03CD-4AF7-AD18-C9CDCB523638}" srcOrd="3" destOrd="0" presId="urn:microsoft.com/office/officeart/2005/8/layout/matrix1"/>
    <dgm:cxn modelId="{1BFBB31A-982B-4111-A3E9-BE72E5016132}" type="presParOf" srcId="{4C622FF7-7FB2-4572-969D-9B7015AC7688}" destId="{A47B31A2-9467-4320-A280-C2AF82C25A3E}" srcOrd="4" destOrd="0" presId="urn:microsoft.com/office/officeart/2005/8/layout/matrix1"/>
    <dgm:cxn modelId="{1C81259F-41B1-4704-8774-1462B039561C}" type="presParOf" srcId="{4C622FF7-7FB2-4572-969D-9B7015AC7688}" destId="{99877EDC-37DE-4513-BDA0-319DAAB717AB}" srcOrd="5" destOrd="0" presId="urn:microsoft.com/office/officeart/2005/8/layout/matrix1"/>
    <dgm:cxn modelId="{904869C2-1820-46F6-A351-F31A10897CCC}" type="presParOf" srcId="{4C622FF7-7FB2-4572-969D-9B7015AC7688}" destId="{E0FE9C97-D441-45AC-9B4E-ABEFF5A29505}" srcOrd="6" destOrd="0" presId="urn:microsoft.com/office/officeart/2005/8/layout/matrix1"/>
    <dgm:cxn modelId="{76AE3A89-9D22-4B00-B585-33638C0056B8}" type="presParOf" srcId="{4C622FF7-7FB2-4572-969D-9B7015AC7688}" destId="{29307C06-5759-415C-9AAE-82AB9C498477}" srcOrd="7" destOrd="0" presId="urn:microsoft.com/office/officeart/2005/8/layout/matrix1"/>
    <dgm:cxn modelId="{4C33B240-99B3-40CC-982E-01736B256682}" type="presParOf" srcId="{F089E86E-4D59-4EB2-9F9E-67437F754FF4}" destId="{9FFFB930-3ADB-43FF-98F3-7C442E9702FF}"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461796-1CAE-4E8B-8143-54BD1A2250CC}"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8CCFBDD9-A30A-489B-8A01-50374149496A}">
      <dgm:prSet phldrT="[Text]" custT="1"/>
      <dgm:spPr>
        <a:solidFill>
          <a:srgbClr val="FFFF00"/>
        </a:solidFill>
      </dgm:spPr>
      <dgm:t>
        <a:bodyPr/>
        <a:lstStyle/>
        <a:p>
          <a:r>
            <a:rPr lang="es-CR" sz="2200" b="1" dirty="0"/>
            <a:t>Contenidos para la capacitación y actualización del personal MEP (académico y técnico) </a:t>
          </a:r>
          <a:endParaRPr lang="en-US" sz="2200" b="1" dirty="0"/>
        </a:p>
      </dgm:t>
    </dgm:pt>
    <dgm:pt modelId="{8140410E-22DB-44F0-932A-D7965D2E8DEF}" type="parTrans" cxnId="{281250C0-C4DA-4201-AC0B-C3FE59F940DD}">
      <dgm:prSet/>
      <dgm:spPr/>
      <dgm:t>
        <a:bodyPr/>
        <a:lstStyle/>
        <a:p>
          <a:endParaRPr lang="en-US"/>
        </a:p>
      </dgm:t>
    </dgm:pt>
    <dgm:pt modelId="{285069BF-2060-4EF7-81E5-3E338F7063A7}" type="sibTrans" cxnId="{281250C0-C4DA-4201-AC0B-C3FE59F940DD}">
      <dgm:prSet/>
      <dgm:spPr/>
      <dgm:t>
        <a:bodyPr/>
        <a:lstStyle/>
        <a:p>
          <a:endParaRPr lang="en-US"/>
        </a:p>
      </dgm:t>
    </dgm:pt>
    <dgm:pt modelId="{7D0ACEF0-97B6-4CA0-B73E-73C2FE32BF25}">
      <dgm:prSet phldrT="[Text]" custT="1"/>
      <dgm:spPr/>
      <dgm:t>
        <a:bodyPr/>
        <a:lstStyle/>
        <a:p>
          <a:r>
            <a:rPr lang="es-CR" sz="2000" b="1" dirty="0"/>
            <a:t>Aulas virtuales. </a:t>
          </a:r>
          <a:endParaRPr lang="en-US" sz="2000" b="1" dirty="0"/>
        </a:p>
      </dgm:t>
    </dgm:pt>
    <dgm:pt modelId="{44FD3436-58AC-4533-90F9-CDFB0B53A93C}" type="parTrans" cxnId="{E159B3D8-CACE-4E8A-997E-9FEED6EE8FAC}">
      <dgm:prSet/>
      <dgm:spPr/>
      <dgm:t>
        <a:bodyPr/>
        <a:lstStyle/>
        <a:p>
          <a:endParaRPr lang="en-US"/>
        </a:p>
      </dgm:t>
    </dgm:pt>
    <dgm:pt modelId="{BE6D4669-2658-4EE5-98BA-92F8A97AE520}" type="sibTrans" cxnId="{E159B3D8-CACE-4E8A-997E-9FEED6EE8FAC}">
      <dgm:prSet/>
      <dgm:spPr/>
      <dgm:t>
        <a:bodyPr/>
        <a:lstStyle/>
        <a:p>
          <a:endParaRPr lang="en-US"/>
        </a:p>
      </dgm:t>
    </dgm:pt>
    <dgm:pt modelId="{408181EA-2659-43BB-9D8A-911FBBBA5874}">
      <dgm:prSet phldrT="[Text]" custT="1"/>
      <dgm:spPr/>
      <dgm:t>
        <a:bodyPr/>
        <a:lstStyle/>
        <a:p>
          <a:r>
            <a:rPr lang="es-CR" sz="2000" b="1" dirty="0"/>
            <a:t>Salas de video conferencias </a:t>
          </a:r>
          <a:endParaRPr lang="en-US" sz="2000" b="1" dirty="0"/>
        </a:p>
      </dgm:t>
    </dgm:pt>
    <dgm:pt modelId="{B9754983-5667-4615-BE86-C9C4475062E8}" type="parTrans" cxnId="{3B55DBAB-46C6-49C7-8688-ED0A363D8B48}">
      <dgm:prSet/>
      <dgm:spPr/>
      <dgm:t>
        <a:bodyPr/>
        <a:lstStyle/>
        <a:p>
          <a:endParaRPr lang="en-US"/>
        </a:p>
      </dgm:t>
    </dgm:pt>
    <dgm:pt modelId="{8F4EAB77-508E-4521-89F0-41014E00A8E3}" type="sibTrans" cxnId="{3B55DBAB-46C6-49C7-8688-ED0A363D8B48}">
      <dgm:prSet/>
      <dgm:spPr/>
      <dgm:t>
        <a:bodyPr/>
        <a:lstStyle/>
        <a:p>
          <a:endParaRPr lang="en-US"/>
        </a:p>
      </dgm:t>
    </dgm:pt>
    <dgm:pt modelId="{01855CEF-4653-4D7D-A1A9-D306F77E9440}">
      <dgm:prSet phldrT="[Text]" custT="1"/>
      <dgm:spPr>
        <a:solidFill>
          <a:srgbClr val="002060"/>
        </a:solidFill>
      </dgm:spPr>
      <dgm:t>
        <a:bodyPr/>
        <a:lstStyle/>
        <a:p>
          <a:r>
            <a:rPr lang="es-CR" sz="2200" b="1" dirty="0">
              <a:solidFill>
                <a:schemeClr val="bg1"/>
              </a:solidFill>
            </a:rPr>
            <a:t>Contenidos para apoyar el trabajo en el aula , en educación básica y en diversificada académica</a:t>
          </a:r>
          <a:r>
            <a:rPr lang="es-CR" sz="2000" b="1" dirty="0">
              <a:solidFill>
                <a:schemeClr val="bg1"/>
              </a:solidFill>
            </a:rPr>
            <a:t> </a:t>
          </a:r>
          <a:r>
            <a:rPr lang="es-CR" sz="2000" dirty="0">
              <a:solidFill>
                <a:schemeClr val="bg1"/>
              </a:solidFill>
            </a:rPr>
            <a:t>. </a:t>
          </a:r>
          <a:endParaRPr lang="en-US" sz="2000" dirty="0">
            <a:solidFill>
              <a:schemeClr val="bg1"/>
            </a:solidFill>
          </a:endParaRPr>
        </a:p>
      </dgm:t>
    </dgm:pt>
    <dgm:pt modelId="{890B5F97-7332-431E-A090-7562BE490E1E}" type="parTrans" cxnId="{0E21BD07-2866-4713-A2F6-6FB575B869E8}">
      <dgm:prSet/>
      <dgm:spPr/>
      <dgm:t>
        <a:bodyPr/>
        <a:lstStyle/>
        <a:p>
          <a:endParaRPr lang="en-US"/>
        </a:p>
      </dgm:t>
    </dgm:pt>
    <dgm:pt modelId="{78F0EF9F-0F57-409C-979A-CE89D0C34032}" type="sibTrans" cxnId="{0E21BD07-2866-4713-A2F6-6FB575B869E8}">
      <dgm:prSet/>
      <dgm:spPr/>
      <dgm:t>
        <a:bodyPr/>
        <a:lstStyle/>
        <a:p>
          <a:endParaRPr lang="en-US"/>
        </a:p>
      </dgm:t>
    </dgm:pt>
    <dgm:pt modelId="{9A6D3ECD-5ADF-43A3-9D8C-D5A4D801FD6D}">
      <dgm:prSet phldrT="[Text]" custT="1"/>
      <dgm:spPr/>
      <dgm:t>
        <a:bodyPr/>
        <a:lstStyle/>
        <a:p>
          <a:r>
            <a:rPr lang="es-CR" sz="2000" b="1" dirty="0">
              <a:solidFill>
                <a:schemeClr val="bg1"/>
              </a:solidFill>
            </a:rPr>
            <a:t>Aulas virtuales .PERSONALIZACION . </a:t>
          </a:r>
          <a:endParaRPr lang="en-US" sz="2000" dirty="0">
            <a:solidFill>
              <a:schemeClr val="bg1"/>
            </a:solidFill>
          </a:endParaRPr>
        </a:p>
      </dgm:t>
    </dgm:pt>
    <dgm:pt modelId="{2A5B9A4F-AE8C-4EFD-8CC8-74B4B0A1C366}" type="parTrans" cxnId="{09802BAD-91B5-4C2A-B3E2-24B1F28D3326}">
      <dgm:prSet/>
      <dgm:spPr/>
      <dgm:t>
        <a:bodyPr/>
        <a:lstStyle/>
        <a:p>
          <a:endParaRPr lang="en-US"/>
        </a:p>
      </dgm:t>
    </dgm:pt>
    <dgm:pt modelId="{9EFBD08D-5290-489B-A994-921BE7CFF92B}" type="sibTrans" cxnId="{09802BAD-91B5-4C2A-B3E2-24B1F28D3326}">
      <dgm:prSet/>
      <dgm:spPr/>
      <dgm:t>
        <a:bodyPr/>
        <a:lstStyle/>
        <a:p>
          <a:endParaRPr lang="en-US"/>
        </a:p>
      </dgm:t>
    </dgm:pt>
    <dgm:pt modelId="{FF473BD6-B093-481B-BE6B-A528C059E74D}">
      <dgm:prSet phldrT="[Text]" custT="1"/>
      <dgm:spPr/>
      <dgm:t>
        <a:bodyPr/>
        <a:lstStyle/>
        <a:p>
          <a:r>
            <a:rPr lang="es-CR" sz="2000" b="1" dirty="0">
              <a:solidFill>
                <a:schemeClr val="bg1"/>
              </a:solidFill>
            </a:rPr>
            <a:t>Web tv</a:t>
          </a:r>
          <a:endParaRPr lang="en-US" sz="2000" b="1" dirty="0">
            <a:solidFill>
              <a:schemeClr val="bg1"/>
            </a:solidFill>
          </a:endParaRPr>
        </a:p>
      </dgm:t>
    </dgm:pt>
    <dgm:pt modelId="{0CB52A38-340E-4B36-9439-D03C866BDB84}" type="parTrans" cxnId="{74F503C9-6FD6-4BA6-9EF6-884113027706}">
      <dgm:prSet/>
      <dgm:spPr/>
      <dgm:t>
        <a:bodyPr/>
        <a:lstStyle/>
        <a:p>
          <a:endParaRPr lang="en-US"/>
        </a:p>
      </dgm:t>
    </dgm:pt>
    <dgm:pt modelId="{4E424010-9C08-467D-8EAD-EA770A469A36}" type="sibTrans" cxnId="{74F503C9-6FD6-4BA6-9EF6-884113027706}">
      <dgm:prSet/>
      <dgm:spPr/>
      <dgm:t>
        <a:bodyPr/>
        <a:lstStyle/>
        <a:p>
          <a:endParaRPr lang="en-US"/>
        </a:p>
      </dgm:t>
    </dgm:pt>
    <dgm:pt modelId="{D4A2EF3D-7547-4303-9CF1-2031AD8BFAF3}">
      <dgm:prSet phldrT="[Text]"/>
      <dgm:spPr/>
      <dgm:t>
        <a:bodyPr/>
        <a:lstStyle/>
        <a:p>
          <a:r>
            <a:rPr lang="es-CR" b="1" dirty="0"/>
            <a:t>Contenidos para apoyar el trabajo en aulas, talleres de la educación diversificada técnica.  </a:t>
          </a:r>
          <a:endParaRPr lang="en-US" b="1" dirty="0"/>
        </a:p>
      </dgm:t>
    </dgm:pt>
    <dgm:pt modelId="{D10C4510-8B2D-438D-A505-13C8942E8584}" type="parTrans" cxnId="{1FD2041C-FF72-4584-A9C8-1CAA47C29AA9}">
      <dgm:prSet/>
      <dgm:spPr/>
      <dgm:t>
        <a:bodyPr/>
        <a:lstStyle/>
        <a:p>
          <a:endParaRPr lang="en-US"/>
        </a:p>
      </dgm:t>
    </dgm:pt>
    <dgm:pt modelId="{BB7D5077-B5FF-4F3E-9F00-0F1D6B756757}" type="sibTrans" cxnId="{1FD2041C-FF72-4584-A9C8-1CAA47C29AA9}">
      <dgm:prSet/>
      <dgm:spPr/>
      <dgm:t>
        <a:bodyPr/>
        <a:lstStyle/>
        <a:p>
          <a:endParaRPr lang="en-US"/>
        </a:p>
      </dgm:t>
    </dgm:pt>
    <dgm:pt modelId="{7D263183-16C7-437D-BBD1-68DDDBAA6925}">
      <dgm:prSet phldrT="[Text]"/>
      <dgm:spPr/>
      <dgm:t>
        <a:bodyPr/>
        <a:lstStyle/>
        <a:p>
          <a:r>
            <a:rPr lang="es-CR" b="1" dirty="0"/>
            <a:t>Aulas virtuales. PERSONALIZACION </a:t>
          </a:r>
          <a:endParaRPr lang="en-US" dirty="0"/>
        </a:p>
      </dgm:t>
    </dgm:pt>
    <dgm:pt modelId="{CDE23A00-A578-42CF-BBC1-B75D5B3076D5}" type="parTrans" cxnId="{ED5B7F96-F215-44F1-ABDD-C259F53BF352}">
      <dgm:prSet/>
      <dgm:spPr/>
      <dgm:t>
        <a:bodyPr/>
        <a:lstStyle/>
        <a:p>
          <a:endParaRPr lang="en-US"/>
        </a:p>
      </dgm:t>
    </dgm:pt>
    <dgm:pt modelId="{B2FBB7D2-10F9-4253-9D1E-4A1337CAC3C2}" type="sibTrans" cxnId="{ED5B7F96-F215-44F1-ABDD-C259F53BF352}">
      <dgm:prSet/>
      <dgm:spPr/>
      <dgm:t>
        <a:bodyPr/>
        <a:lstStyle/>
        <a:p>
          <a:endParaRPr lang="en-US"/>
        </a:p>
      </dgm:t>
    </dgm:pt>
    <dgm:pt modelId="{5835468A-CC0C-45F3-85B3-D3CB93B46780}">
      <dgm:prSet phldrT="[Text]"/>
      <dgm:spPr/>
      <dgm:t>
        <a:bodyPr/>
        <a:lstStyle/>
        <a:p>
          <a:r>
            <a:rPr lang="es-CR" b="1" dirty="0"/>
            <a:t>Modelos de simulación. Talleres y laboratorios,</a:t>
          </a:r>
          <a:endParaRPr lang="en-US" b="1" dirty="0"/>
        </a:p>
      </dgm:t>
    </dgm:pt>
    <dgm:pt modelId="{98348121-C754-4D9C-B49E-EF46098785E9}" type="parTrans" cxnId="{4768B257-B58E-4445-8C34-FE0E924AFA6C}">
      <dgm:prSet/>
      <dgm:spPr/>
      <dgm:t>
        <a:bodyPr/>
        <a:lstStyle/>
        <a:p>
          <a:endParaRPr lang="en-US"/>
        </a:p>
      </dgm:t>
    </dgm:pt>
    <dgm:pt modelId="{F10F7782-6F06-443D-95D5-6515E63A3776}" type="sibTrans" cxnId="{4768B257-B58E-4445-8C34-FE0E924AFA6C}">
      <dgm:prSet/>
      <dgm:spPr/>
      <dgm:t>
        <a:bodyPr/>
        <a:lstStyle/>
        <a:p>
          <a:endParaRPr lang="en-US"/>
        </a:p>
      </dgm:t>
    </dgm:pt>
    <dgm:pt modelId="{3FA6A0F1-15A9-48FB-ACAE-55F0569F73DA}">
      <dgm:prSet custT="1"/>
      <dgm:spPr/>
      <dgm:t>
        <a:bodyPr/>
        <a:lstStyle/>
        <a:p>
          <a:r>
            <a:rPr lang="es-CR" sz="2000" b="1" dirty="0">
              <a:solidFill>
                <a:schemeClr val="bg1"/>
              </a:solidFill>
            </a:rPr>
            <a:t>Salas de video conferencias </a:t>
          </a:r>
          <a:endParaRPr lang="en-US" sz="2000" b="1" dirty="0">
            <a:solidFill>
              <a:schemeClr val="bg1"/>
            </a:solidFill>
          </a:endParaRPr>
        </a:p>
      </dgm:t>
    </dgm:pt>
    <dgm:pt modelId="{F9742EEB-3BC4-4905-9AD6-1EA20DC70A98}" type="parTrans" cxnId="{D6DE8FD3-0CDC-424F-A18B-89996529F344}">
      <dgm:prSet/>
      <dgm:spPr/>
      <dgm:t>
        <a:bodyPr/>
        <a:lstStyle/>
        <a:p>
          <a:endParaRPr lang="en-US"/>
        </a:p>
      </dgm:t>
    </dgm:pt>
    <dgm:pt modelId="{AED78178-C41F-4C5E-A57B-52698FB15234}" type="sibTrans" cxnId="{D6DE8FD3-0CDC-424F-A18B-89996529F344}">
      <dgm:prSet/>
      <dgm:spPr/>
      <dgm:t>
        <a:bodyPr/>
        <a:lstStyle/>
        <a:p>
          <a:endParaRPr lang="en-US"/>
        </a:p>
      </dgm:t>
    </dgm:pt>
    <dgm:pt modelId="{455E4497-4EA2-41E9-BB59-ECF585B7A788}">
      <dgm:prSet/>
      <dgm:spPr/>
      <dgm:t>
        <a:bodyPr/>
        <a:lstStyle/>
        <a:p>
          <a:r>
            <a:rPr lang="es-CR" b="1" dirty="0"/>
            <a:t>Salas de video conferencias </a:t>
          </a:r>
          <a:endParaRPr lang="en-US" b="1" dirty="0"/>
        </a:p>
      </dgm:t>
    </dgm:pt>
    <dgm:pt modelId="{1D748D40-9FDC-45B2-9CDA-F0C10C18721C}" type="parTrans" cxnId="{EE36D871-5C80-4540-88C8-812EF25B4DF3}">
      <dgm:prSet/>
      <dgm:spPr/>
      <dgm:t>
        <a:bodyPr/>
        <a:lstStyle/>
        <a:p>
          <a:endParaRPr lang="en-US"/>
        </a:p>
      </dgm:t>
    </dgm:pt>
    <dgm:pt modelId="{54FDEBD6-5071-48DE-91B9-07DE45388A1D}" type="sibTrans" cxnId="{EE36D871-5C80-4540-88C8-812EF25B4DF3}">
      <dgm:prSet/>
      <dgm:spPr/>
      <dgm:t>
        <a:bodyPr/>
        <a:lstStyle/>
        <a:p>
          <a:endParaRPr lang="en-US"/>
        </a:p>
      </dgm:t>
    </dgm:pt>
    <dgm:pt modelId="{F744EBF9-FEB5-4B0B-9376-99FDAEA7B678}" type="pres">
      <dgm:prSet presAssocID="{47461796-1CAE-4E8B-8143-54BD1A2250CC}" presName="Name0" presStyleCnt="0">
        <dgm:presLayoutVars>
          <dgm:chMax val="7"/>
          <dgm:dir/>
          <dgm:animLvl val="lvl"/>
          <dgm:resizeHandles val="exact"/>
        </dgm:presLayoutVars>
      </dgm:prSet>
      <dgm:spPr/>
    </dgm:pt>
    <dgm:pt modelId="{5D6893DD-5226-4CC0-B816-778CCFDCAA5D}" type="pres">
      <dgm:prSet presAssocID="{8CCFBDD9-A30A-489B-8A01-50374149496A}" presName="circle1" presStyleLbl="node1" presStyleIdx="0" presStyleCnt="3"/>
      <dgm:spPr>
        <a:solidFill>
          <a:srgbClr val="00B050"/>
        </a:solidFill>
      </dgm:spPr>
    </dgm:pt>
    <dgm:pt modelId="{40E1872B-947E-450D-A7EA-6C09CAD97285}" type="pres">
      <dgm:prSet presAssocID="{8CCFBDD9-A30A-489B-8A01-50374149496A}" presName="space" presStyleCnt="0"/>
      <dgm:spPr/>
    </dgm:pt>
    <dgm:pt modelId="{0F30AFEE-AE27-4018-B25E-69F8AAF0F217}" type="pres">
      <dgm:prSet presAssocID="{8CCFBDD9-A30A-489B-8A01-50374149496A}" presName="rect1" presStyleLbl="alignAcc1" presStyleIdx="0" presStyleCnt="3"/>
      <dgm:spPr/>
    </dgm:pt>
    <dgm:pt modelId="{48808EFE-C33E-4D5F-A9E8-E331AE593A04}" type="pres">
      <dgm:prSet presAssocID="{01855CEF-4653-4D7D-A1A9-D306F77E9440}" presName="vertSpace2" presStyleLbl="node1" presStyleIdx="0" presStyleCnt="3"/>
      <dgm:spPr/>
    </dgm:pt>
    <dgm:pt modelId="{3AC51755-C8DC-4F47-AC15-A0C7FABFF418}" type="pres">
      <dgm:prSet presAssocID="{01855CEF-4653-4D7D-A1A9-D306F77E9440}" presName="circle2" presStyleLbl="node1" presStyleIdx="1" presStyleCnt="3"/>
      <dgm:spPr>
        <a:solidFill>
          <a:srgbClr val="FFFF00"/>
        </a:solidFill>
      </dgm:spPr>
    </dgm:pt>
    <dgm:pt modelId="{71239EED-4C35-4E99-B184-94710AFC6134}" type="pres">
      <dgm:prSet presAssocID="{01855CEF-4653-4D7D-A1A9-D306F77E9440}" presName="rect2" presStyleLbl="alignAcc1" presStyleIdx="1" presStyleCnt="3"/>
      <dgm:spPr/>
    </dgm:pt>
    <dgm:pt modelId="{4391410E-D36E-4433-BB74-A70FF790CEF7}" type="pres">
      <dgm:prSet presAssocID="{D4A2EF3D-7547-4303-9CF1-2031AD8BFAF3}" presName="vertSpace3" presStyleLbl="node1" presStyleIdx="1" presStyleCnt="3"/>
      <dgm:spPr/>
    </dgm:pt>
    <dgm:pt modelId="{51A83AA2-99E8-4B05-850A-2E152C20B865}" type="pres">
      <dgm:prSet presAssocID="{D4A2EF3D-7547-4303-9CF1-2031AD8BFAF3}" presName="circle3" presStyleLbl="node1" presStyleIdx="2" presStyleCnt="3"/>
      <dgm:spPr>
        <a:solidFill>
          <a:srgbClr val="FF0000"/>
        </a:solidFill>
      </dgm:spPr>
    </dgm:pt>
    <dgm:pt modelId="{440DECB6-954C-4234-8D6A-8520DF217048}" type="pres">
      <dgm:prSet presAssocID="{D4A2EF3D-7547-4303-9CF1-2031AD8BFAF3}" presName="rect3" presStyleLbl="alignAcc1" presStyleIdx="2" presStyleCnt="3"/>
      <dgm:spPr/>
    </dgm:pt>
    <dgm:pt modelId="{0D24BE5F-1BE5-4870-BCB9-88A8B19F6A87}" type="pres">
      <dgm:prSet presAssocID="{8CCFBDD9-A30A-489B-8A01-50374149496A}" presName="rect1ParTx" presStyleLbl="alignAcc1" presStyleIdx="2" presStyleCnt="3">
        <dgm:presLayoutVars>
          <dgm:chMax val="1"/>
          <dgm:bulletEnabled val="1"/>
        </dgm:presLayoutVars>
      </dgm:prSet>
      <dgm:spPr/>
    </dgm:pt>
    <dgm:pt modelId="{377650EA-4160-4107-8094-202B28A48182}" type="pres">
      <dgm:prSet presAssocID="{8CCFBDD9-A30A-489B-8A01-50374149496A}" presName="rect1ChTx" presStyleLbl="alignAcc1" presStyleIdx="2" presStyleCnt="3">
        <dgm:presLayoutVars>
          <dgm:bulletEnabled val="1"/>
        </dgm:presLayoutVars>
      </dgm:prSet>
      <dgm:spPr/>
    </dgm:pt>
    <dgm:pt modelId="{CEFD43B7-8214-4093-8DD0-AA61FEC74D70}" type="pres">
      <dgm:prSet presAssocID="{01855CEF-4653-4D7D-A1A9-D306F77E9440}" presName="rect2ParTx" presStyleLbl="alignAcc1" presStyleIdx="2" presStyleCnt="3">
        <dgm:presLayoutVars>
          <dgm:chMax val="1"/>
          <dgm:bulletEnabled val="1"/>
        </dgm:presLayoutVars>
      </dgm:prSet>
      <dgm:spPr/>
    </dgm:pt>
    <dgm:pt modelId="{110DE3AD-F655-4C6A-92FE-3B73C27F89C4}" type="pres">
      <dgm:prSet presAssocID="{01855CEF-4653-4D7D-A1A9-D306F77E9440}" presName="rect2ChTx" presStyleLbl="alignAcc1" presStyleIdx="2" presStyleCnt="3">
        <dgm:presLayoutVars>
          <dgm:bulletEnabled val="1"/>
        </dgm:presLayoutVars>
      </dgm:prSet>
      <dgm:spPr/>
    </dgm:pt>
    <dgm:pt modelId="{00A2DD22-B411-4EF7-8A7F-46286D503C90}" type="pres">
      <dgm:prSet presAssocID="{D4A2EF3D-7547-4303-9CF1-2031AD8BFAF3}" presName="rect3ParTx" presStyleLbl="alignAcc1" presStyleIdx="2" presStyleCnt="3">
        <dgm:presLayoutVars>
          <dgm:chMax val="1"/>
          <dgm:bulletEnabled val="1"/>
        </dgm:presLayoutVars>
      </dgm:prSet>
      <dgm:spPr/>
    </dgm:pt>
    <dgm:pt modelId="{48E06532-A678-49E4-96C3-6A893590C228}" type="pres">
      <dgm:prSet presAssocID="{D4A2EF3D-7547-4303-9CF1-2031AD8BFAF3}" presName="rect3ChTx" presStyleLbl="alignAcc1" presStyleIdx="2" presStyleCnt="3">
        <dgm:presLayoutVars>
          <dgm:bulletEnabled val="1"/>
        </dgm:presLayoutVars>
      </dgm:prSet>
      <dgm:spPr/>
    </dgm:pt>
  </dgm:ptLst>
  <dgm:cxnLst>
    <dgm:cxn modelId="{9B3E15AE-16CA-48CD-A635-2BDFD326030B}" type="presOf" srcId="{455E4497-4EA2-41E9-BB59-ECF585B7A788}" destId="{48E06532-A678-49E4-96C3-6A893590C228}" srcOrd="0" destOrd="1" presId="urn:microsoft.com/office/officeart/2005/8/layout/target3"/>
    <dgm:cxn modelId="{36F37859-1987-43F8-987C-16D65E16290E}" type="presOf" srcId="{D4A2EF3D-7547-4303-9CF1-2031AD8BFAF3}" destId="{00A2DD22-B411-4EF7-8A7F-46286D503C90}" srcOrd="1" destOrd="0" presId="urn:microsoft.com/office/officeart/2005/8/layout/target3"/>
    <dgm:cxn modelId="{3DFA907A-AF96-4799-A991-96C395275F43}" type="presOf" srcId="{408181EA-2659-43BB-9D8A-911FBBBA5874}" destId="{377650EA-4160-4107-8094-202B28A48182}" srcOrd="0" destOrd="1" presId="urn:microsoft.com/office/officeart/2005/8/layout/target3"/>
    <dgm:cxn modelId="{1B9C3C91-39F1-4FCD-9A86-FBB3434E5ACE}" type="presOf" srcId="{FF473BD6-B093-481B-BE6B-A528C059E74D}" destId="{110DE3AD-F655-4C6A-92FE-3B73C27F89C4}" srcOrd="0" destOrd="2" presId="urn:microsoft.com/office/officeart/2005/8/layout/target3"/>
    <dgm:cxn modelId="{D6DE8FD3-0CDC-424F-A18B-89996529F344}" srcId="{01855CEF-4653-4D7D-A1A9-D306F77E9440}" destId="{3FA6A0F1-15A9-48FB-ACAE-55F0569F73DA}" srcOrd="1" destOrd="0" parTransId="{F9742EEB-3BC4-4905-9AD6-1EA20DC70A98}" sibTransId="{AED78178-C41F-4C5E-A57B-52698FB15234}"/>
    <dgm:cxn modelId="{E159B3D8-CACE-4E8A-997E-9FEED6EE8FAC}" srcId="{8CCFBDD9-A30A-489B-8A01-50374149496A}" destId="{7D0ACEF0-97B6-4CA0-B73E-73C2FE32BF25}" srcOrd="0" destOrd="0" parTransId="{44FD3436-58AC-4533-90F9-CDFB0B53A93C}" sibTransId="{BE6D4669-2658-4EE5-98BA-92F8A97AE520}"/>
    <dgm:cxn modelId="{1651C655-AC76-4123-9D3B-95F7FAD2E236}" type="presOf" srcId="{01855CEF-4653-4D7D-A1A9-D306F77E9440}" destId="{71239EED-4C35-4E99-B184-94710AFC6134}" srcOrd="0" destOrd="0" presId="urn:microsoft.com/office/officeart/2005/8/layout/target3"/>
    <dgm:cxn modelId="{4768B257-B58E-4445-8C34-FE0E924AFA6C}" srcId="{D4A2EF3D-7547-4303-9CF1-2031AD8BFAF3}" destId="{5835468A-CC0C-45F3-85B3-D3CB93B46780}" srcOrd="2" destOrd="0" parTransId="{98348121-C754-4D9C-B49E-EF46098785E9}" sibTransId="{F10F7782-6F06-443D-95D5-6515E63A3776}"/>
    <dgm:cxn modelId="{1FD2041C-FF72-4584-A9C8-1CAA47C29AA9}" srcId="{47461796-1CAE-4E8B-8143-54BD1A2250CC}" destId="{D4A2EF3D-7547-4303-9CF1-2031AD8BFAF3}" srcOrd="2" destOrd="0" parTransId="{D10C4510-8B2D-438D-A505-13C8942E8584}" sibTransId="{BB7D5077-B5FF-4F3E-9F00-0F1D6B756757}"/>
    <dgm:cxn modelId="{09802BAD-91B5-4C2A-B3E2-24B1F28D3326}" srcId="{01855CEF-4653-4D7D-A1A9-D306F77E9440}" destId="{9A6D3ECD-5ADF-43A3-9D8C-D5A4D801FD6D}" srcOrd="0" destOrd="0" parTransId="{2A5B9A4F-AE8C-4EFD-8CC8-74B4B0A1C366}" sibTransId="{9EFBD08D-5290-489B-A994-921BE7CFF92B}"/>
    <dgm:cxn modelId="{12A0892F-2FCB-499D-BA5C-75A1A6B742CB}" type="presOf" srcId="{8CCFBDD9-A30A-489B-8A01-50374149496A}" destId="{0F30AFEE-AE27-4018-B25E-69F8AAF0F217}" srcOrd="0" destOrd="0" presId="urn:microsoft.com/office/officeart/2005/8/layout/target3"/>
    <dgm:cxn modelId="{506D9F12-614D-4C93-B74C-D1576AB810B8}" type="presOf" srcId="{8CCFBDD9-A30A-489B-8A01-50374149496A}" destId="{0D24BE5F-1BE5-4870-BCB9-88A8B19F6A87}" srcOrd="1" destOrd="0" presId="urn:microsoft.com/office/officeart/2005/8/layout/target3"/>
    <dgm:cxn modelId="{EE36D871-5C80-4540-88C8-812EF25B4DF3}" srcId="{D4A2EF3D-7547-4303-9CF1-2031AD8BFAF3}" destId="{455E4497-4EA2-41E9-BB59-ECF585B7A788}" srcOrd="1" destOrd="0" parTransId="{1D748D40-9FDC-45B2-9CDA-F0C10C18721C}" sibTransId="{54FDEBD6-5071-48DE-91B9-07DE45388A1D}"/>
    <dgm:cxn modelId="{5A7B19F9-B24D-45B5-B26F-F28B82F9C5B5}" type="presOf" srcId="{9A6D3ECD-5ADF-43A3-9D8C-D5A4D801FD6D}" destId="{110DE3AD-F655-4C6A-92FE-3B73C27F89C4}" srcOrd="0" destOrd="0" presId="urn:microsoft.com/office/officeart/2005/8/layout/target3"/>
    <dgm:cxn modelId="{FBF2FCE2-A99F-4C87-B31C-32FB489A02AF}" type="presOf" srcId="{7D263183-16C7-437D-BBD1-68DDDBAA6925}" destId="{48E06532-A678-49E4-96C3-6A893590C228}" srcOrd="0" destOrd="0" presId="urn:microsoft.com/office/officeart/2005/8/layout/target3"/>
    <dgm:cxn modelId="{66A450FA-1B8C-453F-8B27-B0AAE95B4A61}" type="presOf" srcId="{5835468A-CC0C-45F3-85B3-D3CB93B46780}" destId="{48E06532-A678-49E4-96C3-6A893590C228}" srcOrd="0" destOrd="2" presId="urn:microsoft.com/office/officeart/2005/8/layout/target3"/>
    <dgm:cxn modelId="{A574A17B-B5DF-4EDC-9374-D5C06379DBA1}" type="presOf" srcId="{7D0ACEF0-97B6-4CA0-B73E-73C2FE32BF25}" destId="{377650EA-4160-4107-8094-202B28A48182}" srcOrd="0" destOrd="0" presId="urn:microsoft.com/office/officeart/2005/8/layout/target3"/>
    <dgm:cxn modelId="{583C68B3-59CE-489E-AAB9-700F63578B70}" type="presOf" srcId="{01855CEF-4653-4D7D-A1A9-D306F77E9440}" destId="{CEFD43B7-8214-4093-8DD0-AA61FEC74D70}" srcOrd="1" destOrd="0" presId="urn:microsoft.com/office/officeart/2005/8/layout/target3"/>
    <dgm:cxn modelId="{33EA9537-7C15-4783-9698-819F74163233}" type="presOf" srcId="{3FA6A0F1-15A9-48FB-ACAE-55F0569F73DA}" destId="{110DE3AD-F655-4C6A-92FE-3B73C27F89C4}" srcOrd="0" destOrd="1" presId="urn:microsoft.com/office/officeart/2005/8/layout/target3"/>
    <dgm:cxn modelId="{3B55DBAB-46C6-49C7-8688-ED0A363D8B48}" srcId="{8CCFBDD9-A30A-489B-8A01-50374149496A}" destId="{408181EA-2659-43BB-9D8A-911FBBBA5874}" srcOrd="1" destOrd="0" parTransId="{B9754983-5667-4615-BE86-C9C4475062E8}" sibTransId="{8F4EAB77-508E-4521-89F0-41014E00A8E3}"/>
    <dgm:cxn modelId="{74F503C9-6FD6-4BA6-9EF6-884113027706}" srcId="{01855CEF-4653-4D7D-A1A9-D306F77E9440}" destId="{FF473BD6-B093-481B-BE6B-A528C059E74D}" srcOrd="2" destOrd="0" parTransId="{0CB52A38-340E-4B36-9439-D03C866BDB84}" sibTransId="{4E424010-9C08-467D-8EAD-EA770A469A36}"/>
    <dgm:cxn modelId="{41B24517-C6C8-4FDC-A327-0E8ED6E61F3C}" type="presOf" srcId="{D4A2EF3D-7547-4303-9CF1-2031AD8BFAF3}" destId="{440DECB6-954C-4234-8D6A-8520DF217048}" srcOrd="0" destOrd="0" presId="urn:microsoft.com/office/officeart/2005/8/layout/target3"/>
    <dgm:cxn modelId="{CF8E11FD-EDDF-42E0-A878-0D4055823A65}" type="presOf" srcId="{47461796-1CAE-4E8B-8143-54BD1A2250CC}" destId="{F744EBF9-FEB5-4B0B-9376-99FDAEA7B678}" srcOrd="0" destOrd="0" presId="urn:microsoft.com/office/officeart/2005/8/layout/target3"/>
    <dgm:cxn modelId="{0E21BD07-2866-4713-A2F6-6FB575B869E8}" srcId="{47461796-1CAE-4E8B-8143-54BD1A2250CC}" destId="{01855CEF-4653-4D7D-A1A9-D306F77E9440}" srcOrd="1" destOrd="0" parTransId="{890B5F97-7332-431E-A090-7562BE490E1E}" sibTransId="{78F0EF9F-0F57-409C-979A-CE89D0C34032}"/>
    <dgm:cxn modelId="{ED5B7F96-F215-44F1-ABDD-C259F53BF352}" srcId="{D4A2EF3D-7547-4303-9CF1-2031AD8BFAF3}" destId="{7D263183-16C7-437D-BBD1-68DDDBAA6925}" srcOrd="0" destOrd="0" parTransId="{CDE23A00-A578-42CF-BBC1-B75D5B3076D5}" sibTransId="{B2FBB7D2-10F9-4253-9D1E-4A1337CAC3C2}"/>
    <dgm:cxn modelId="{281250C0-C4DA-4201-AC0B-C3FE59F940DD}" srcId="{47461796-1CAE-4E8B-8143-54BD1A2250CC}" destId="{8CCFBDD9-A30A-489B-8A01-50374149496A}" srcOrd="0" destOrd="0" parTransId="{8140410E-22DB-44F0-932A-D7965D2E8DEF}" sibTransId="{285069BF-2060-4EF7-81E5-3E338F7063A7}"/>
    <dgm:cxn modelId="{9D88F140-12E9-4AE3-9DB9-B74D6294EF94}" type="presParOf" srcId="{F744EBF9-FEB5-4B0B-9376-99FDAEA7B678}" destId="{5D6893DD-5226-4CC0-B816-778CCFDCAA5D}" srcOrd="0" destOrd="0" presId="urn:microsoft.com/office/officeart/2005/8/layout/target3"/>
    <dgm:cxn modelId="{530D2E11-3897-4759-8AAC-734CEE604649}" type="presParOf" srcId="{F744EBF9-FEB5-4B0B-9376-99FDAEA7B678}" destId="{40E1872B-947E-450D-A7EA-6C09CAD97285}" srcOrd="1" destOrd="0" presId="urn:microsoft.com/office/officeart/2005/8/layout/target3"/>
    <dgm:cxn modelId="{A112DE33-4CC9-483A-8C0D-991ED75F09C4}" type="presParOf" srcId="{F744EBF9-FEB5-4B0B-9376-99FDAEA7B678}" destId="{0F30AFEE-AE27-4018-B25E-69F8AAF0F217}" srcOrd="2" destOrd="0" presId="urn:microsoft.com/office/officeart/2005/8/layout/target3"/>
    <dgm:cxn modelId="{9C43E17A-54A7-406D-A31C-47A96B681A03}" type="presParOf" srcId="{F744EBF9-FEB5-4B0B-9376-99FDAEA7B678}" destId="{48808EFE-C33E-4D5F-A9E8-E331AE593A04}" srcOrd="3" destOrd="0" presId="urn:microsoft.com/office/officeart/2005/8/layout/target3"/>
    <dgm:cxn modelId="{F3EE04F8-B537-4D66-9FDF-9842D13394AA}" type="presParOf" srcId="{F744EBF9-FEB5-4B0B-9376-99FDAEA7B678}" destId="{3AC51755-C8DC-4F47-AC15-A0C7FABFF418}" srcOrd="4" destOrd="0" presId="urn:microsoft.com/office/officeart/2005/8/layout/target3"/>
    <dgm:cxn modelId="{B3941C93-89AD-4DFE-888D-EAAF29FE5477}" type="presParOf" srcId="{F744EBF9-FEB5-4B0B-9376-99FDAEA7B678}" destId="{71239EED-4C35-4E99-B184-94710AFC6134}" srcOrd="5" destOrd="0" presId="urn:microsoft.com/office/officeart/2005/8/layout/target3"/>
    <dgm:cxn modelId="{80B5E8DD-3C55-4547-B7D9-A7C144C84CAF}" type="presParOf" srcId="{F744EBF9-FEB5-4B0B-9376-99FDAEA7B678}" destId="{4391410E-D36E-4433-BB74-A70FF790CEF7}" srcOrd="6" destOrd="0" presId="urn:microsoft.com/office/officeart/2005/8/layout/target3"/>
    <dgm:cxn modelId="{A9BE832A-3ED5-4006-BEA5-CBA2AACC4B07}" type="presParOf" srcId="{F744EBF9-FEB5-4B0B-9376-99FDAEA7B678}" destId="{51A83AA2-99E8-4B05-850A-2E152C20B865}" srcOrd="7" destOrd="0" presId="urn:microsoft.com/office/officeart/2005/8/layout/target3"/>
    <dgm:cxn modelId="{90A3B6C7-35FB-4C46-993E-048D0FCC6C9F}" type="presParOf" srcId="{F744EBF9-FEB5-4B0B-9376-99FDAEA7B678}" destId="{440DECB6-954C-4234-8D6A-8520DF217048}" srcOrd="8" destOrd="0" presId="urn:microsoft.com/office/officeart/2005/8/layout/target3"/>
    <dgm:cxn modelId="{DA6B2558-9C8E-4953-B8FD-1EB82ED5AB30}" type="presParOf" srcId="{F744EBF9-FEB5-4B0B-9376-99FDAEA7B678}" destId="{0D24BE5F-1BE5-4870-BCB9-88A8B19F6A87}" srcOrd="9" destOrd="0" presId="urn:microsoft.com/office/officeart/2005/8/layout/target3"/>
    <dgm:cxn modelId="{2C99E408-A22D-4DF5-9D97-F916B2D14E31}" type="presParOf" srcId="{F744EBF9-FEB5-4B0B-9376-99FDAEA7B678}" destId="{377650EA-4160-4107-8094-202B28A48182}" srcOrd="10" destOrd="0" presId="urn:microsoft.com/office/officeart/2005/8/layout/target3"/>
    <dgm:cxn modelId="{DFBD91F8-05D3-4603-95ED-AF0D11FA9D12}" type="presParOf" srcId="{F744EBF9-FEB5-4B0B-9376-99FDAEA7B678}" destId="{CEFD43B7-8214-4093-8DD0-AA61FEC74D70}" srcOrd="11" destOrd="0" presId="urn:microsoft.com/office/officeart/2005/8/layout/target3"/>
    <dgm:cxn modelId="{59E664D6-D247-483C-BB79-1E99791D9A6B}" type="presParOf" srcId="{F744EBF9-FEB5-4B0B-9376-99FDAEA7B678}" destId="{110DE3AD-F655-4C6A-92FE-3B73C27F89C4}" srcOrd="12" destOrd="0" presId="urn:microsoft.com/office/officeart/2005/8/layout/target3"/>
    <dgm:cxn modelId="{995647DB-B334-45CA-9F2C-4010AE631708}" type="presParOf" srcId="{F744EBF9-FEB5-4B0B-9376-99FDAEA7B678}" destId="{00A2DD22-B411-4EF7-8A7F-46286D503C90}" srcOrd="13" destOrd="0" presId="urn:microsoft.com/office/officeart/2005/8/layout/target3"/>
    <dgm:cxn modelId="{156DB123-B036-4BCE-A6A3-C055CA65AFF9}" type="presParOf" srcId="{F744EBF9-FEB5-4B0B-9376-99FDAEA7B678}" destId="{48E06532-A678-49E4-96C3-6A893590C228}"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2FEDF7-0231-4FAF-B021-730EF56F5E54}"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3E76A9C4-0515-4B54-AFCC-428657AF6B13}">
      <dgm:prSet phldrT="[Text]" custT="1"/>
      <dgm:spPr>
        <a:solidFill>
          <a:schemeClr val="accent2">
            <a:lumMod val="75000"/>
          </a:schemeClr>
        </a:solidFill>
      </dgm:spPr>
      <dgm:t>
        <a:bodyPr/>
        <a:lstStyle/>
        <a:p>
          <a:r>
            <a:rPr lang="es-CR" sz="2800" b="1" dirty="0"/>
            <a:t>CONECTIVIDAD POR FIBRA OPTICA. CONECTAR ULTIMA MILLA. </a:t>
          </a:r>
          <a:endParaRPr lang="en-US" sz="2800" b="1" dirty="0"/>
        </a:p>
      </dgm:t>
    </dgm:pt>
    <dgm:pt modelId="{F6295D65-8E0B-4469-8121-BFF9624BD21F}" type="parTrans" cxnId="{EC8E352F-7A70-4C20-98DC-278E24A60A1E}">
      <dgm:prSet/>
      <dgm:spPr/>
      <dgm:t>
        <a:bodyPr/>
        <a:lstStyle/>
        <a:p>
          <a:endParaRPr lang="en-US"/>
        </a:p>
      </dgm:t>
    </dgm:pt>
    <dgm:pt modelId="{DD1C111B-15E1-41D5-8CC7-3AD7D0D2912D}" type="sibTrans" cxnId="{EC8E352F-7A70-4C20-98DC-278E24A60A1E}">
      <dgm:prSet/>
      <dgm:spPr/>
      <dgm:t>
        <a:bodyPr/>
        <a:lstStyle/>
        <a:p>
          <a:endParaRPr lang="en-US"/>
        </a:p>
      </dgm:t>
    </dgm:pt>
    <dgm:pt modelId="{B0F06BE7-8B0F-4CB3-ADD9-13C6B1449113}">
      <dgm:prSet phldrT="[Text]" custT="1"/>
      <dgm:spPr>
        <a:solidFill>
          <a:srgbClr val="00E266"/>
        </a:solidFill>
      </dgm:spPr>
      <dgm:t>
        <a:bodyPr/>
        <a:lstStyle/>
        <a:p>
          <a:r>
            <a:rPr lang="es-CR" sz="2000" b="1" dirty="0">
              <a:solidFill>
                <a:srgbClr val="000099"/>
              </a:solidFill>
            </a:rPr>
            <a:t> CONECTIVIDAD PARA COLEGIOS MAYORES DE 500 ESTUDIANTES</a:t>
          </a:r>
        </a:p>
        <a:p>
          <a:r>
            <a:rPr lang="es-CR" sz="2000" b="1" dirty="0">
              <a:solidFill>
                <a:srgbClr val="000099"/>
              </a:solidFill>
            </a:rPr>
            <a:t>FACIL CONEXIÓN FIBRA OPTICA. INSTALAR ULTIMA MILLA  </a:t>
          </a:r>
        </a:p>
        <a:p>
          <a:r>
            <a:rPr lang="es-CR" sz="2000" b="1" dirty="0">
              <a:solidFill>
                <a:srgbClr val="000099"/>
              </a:solidFill>
            </a:rPr>
            <a:t>40% DE COLEGIOS </a:t>
          </a:r>
          <a:endParaRPr lang="en-US" sz="2000" b="1" dirty="0">
            <a:solidFill>
              <a:srgbClr val="000099"/>
            </a:solidFill>
          </a:endParaRPr>
        </a:p>
      </dgm:t>
    </dgm:pt>
    <dgm:pt modelId="{DDC2688D-D797-4CCE-B271-2FF7EAA33DCB}" type="parTrans" cxnId="{953C9BDE-18EE-45F8-8725-F437897A5E8C}">
      <dgm:prSet/>
      <dgm:spPr/>
      <dgm:t>
        <a:bodyPr/>
        <a:lstStyle/>
        <a:p>
          <a:endParaRPr lang="en-US"/>
        </a:p>
      </dgm:t>
    </dgm:pt>
    <dgm:pt modelId="{D92CACFC-AB98-4160-8F87-157A895550EB}" type="sibTrans" cxnId="{953C9BDE-18EE-45F8-8725-F437897A5E8C}">
      <dgm:prSet/>
      <dgm:spPr/>
      <dgm:t>
        <a:bodyPr/>
        <a:lstStyle/>
        <a:p>
          <a:endParaRPr lang="en-US"/>
        </a:p>
      </dgm:t>
    </dgm:pt>
    <dgm:pt modelId="{D330A5CE-152A-49CA-A329-64FD2CC62F0A}">
      <dgm:prSet phldrT="[Text]" custT="1"/>
      <dgm:spPr>
        <a:solidFill>
          <a:srgbClr val="002060"/>
        </a:solidFill>
      </dgm:spPr>
      <dgm:t>
        <a:bodyPr/>
        <a:lstStyle/>
        <a:p>
          <a:r>
            <a:rPr lang="es-CR" sz="2000" b="1" dirty="0"/>
            <a:t>CONTENIDOS, POR AREAS COGNITIVAS , UNIDADES DIDÁCTICAS , TEMAS Y PLANIFICACIÓN DIARIA DIGITAL  .</a:t>
          </a:r>
        </a:p>
        <a:p>
          <a:r>
            <a:rPr lang="es-CR" sz="2000" b="1" dirty="0"/>
            <a:t>Aulas virtuales para estudiantes. PERSONALIZACIÓN </a:t>
          </a:r>
          <a:endParaRPr lang="en-US" sz="2000" b="1" dirty="0"/>
        </a:p>
      </dgm:t>
    </dgm:pt>
    <dgm:pt modelId="{1B528369-D09B-4D40-970B-D97007D8CB2D}" type="parTrans" cxnId="{FA664483-45A9-4DAE-BBD1-C65EEC6303E8}">
      <dgm:prSet/>
      <dgm:spPr/>
      <dgm:t>
        <a:bodyPr/>
        <a:lstStyle/>
        <a:p>
          <a:endParaRPr lang="en-US"/>
        </a:p>
      </dgm:t>
    </dgm:pt>
    <dgm:pt modelId="{064638ED-F04F-4793-B930-6BBABEE042C9}" type="sibTrans" cxnId="{FA664483-45A9-4DAE-BBD1-C65EEC6303E8}">
      <dgm:prSet/>
      <dgm:spPr/>
      <dgm:t>
        <a:bodyPr/>
        <a:lstStyle/>
        <a:p>
          <a:endParaRPr lang="en-US"/>
        </a:p>
      </dgm:t>
    </dgm:pt>
    <dgm:pt modelId="{DDE3FBF9-1778-4138-99A5-F74D1CC21622}">
      <dgm:prSet phldrT="[Text]" custT="1"/>
      <dgm:spPr>
        <a:solidFill>
          <a:srgbClr val="FFC000"/>
        </a:solidFill>
      </dgm:spPr>
      <dgm:t>
        <a:bodyPr/>
        <a:lstStyle/>
        <a:p>
          <a:r>
            <a:rPr lang="es-CR" sz="2000" b="1" dirty="0">
              <a:solidFill>
                <a:srgbClr val="000099"/>
              </a:solidFill>
            </a:rPr>
            <a:t> CONECTIVIDAD PARA COLEGIOS MENORES DE 500 ESTUDIANTES. </a:t>
          </a:r>
        </a:p>
        <a:p>
          <a:r>
            <a:rPr lang="es-CR" sz="2000" b="1" dirty="0">
              <a:solidFill>
                <a:srgbClr val="000099"/>
              </a:solidFill>
            </a:rPr>
            <a:t>CONEXIÓN DE FIBRA MAS COMPLICADA. USAR OTRAS TECNOLOGÍAS </a:t>
          </a:r>
        </a:p>
        <a:p>
          <a:r>
            <a:rPr lang="es-CR" sz="2000" b="1" dirty="0">
              <a:solidFill>
                <a:srgbClr val="000099"/>
              </a:solidFill>
            </a:rPr>
            <a:t>60% DE COLEGIOS </a:t>
          </a:r>
          <a:endParaRPr lang="en-US" sz="2000" b="1" dirty="0">
            <a:solidFill>
              <a:srgbClr val="002060"/>
            </a:solidFill>
          </a:endParaRPr>
        </a:p>
      </dgm:t>
    </dgm:pt>
    <dgm:pt modelId="{C5D30699-99F3-452D-BDA3-B043957F6283}" type="parTrans" cxnId="{9571FBD2-A2FC-4CAA-A39F-FF30DA329CB6}">
      <dgm:prSet/>
      <dgm:spPr/>
      <dgm:t>
        <a:bodyPr/>
        <a:lstStyle/>
        <a:p>
          <a:endParaRPr lang="en-US"/>
        </a:p>
      </dgm:t>
    </dgm:pt>
    <dgm:pt modelId="{514E5A73-988E-4487-A3CF-ECC19FF99B77}" type="sibTrans" cxnId="{9571FBD2-A2FC-4CAA-A39F-FF30DA329CB6}">
      <dgm:prSet/>
      <dgm:spPr/>
      <dgm:t>
        <a:bodyPr/>
        <a:lstStyle/>
        <a:p>
          <a:endParaRPr lang="en-US"/>
        </a:p>
      </dgm:t>
    </dgm:pt>
    <dgm:pt modelId="{4754C509-0F67-4381-91EF-5BB3939D7555}" type="pres">
      <dgm:prSet presAssocID="{FC2FEDF7-0231-4FAF-B021-730EF56F5E54}" presName="composite" presStyleCnt="0">
        <dgm:presLayoutVars>
          <dgm:chMax val="1"/>
          <dgm:dir/>
          <dgm:resizeHandles val="exact"/>
        </dgm:presLayoutVars>
      </dgm:prSet>
      <dgm:spPr/>
    </dgm:pt>
    <dgm:pt modelId="{DAD30206-8A4F-4E6F-913A-0F89E72A9900}" type="pres">
      <dgm:prSet presAssocID="{3E76A9C4-0515-4B54-AFCC-428657AF6B13}" presName="roof" presStyleLbl="dkBgShp" presStyleIdx="0" presStyleCnt="2" custScaleY="80028" custLinFactNeighborY="7400"/>
      <dgm:spPr/>
    </dgm:pt>
    <dgm:pt modelId="{65583CE0-F96C-4428-91E4-7235FDE699A7}" type="pres">
      <dgm:prSet presAssocID="{3E76A9C4-0515-4B54-AFCC-428657AF6B13}" presName="pillars" presStyleCnt="0"/>
      <dgm:spPr/>
    </dgm:pt>
    <dgm:pt modelId="{B43C759B-CCD5-4329-9F0C-7A4B77BA4EF0}" type="pres">
      <dgm:prSet presAssocID="{3E76A9C4-0515-4B54-AFCC-428657AF6B13}" presName="pillar1" presStyleLbl="node1" presStyleIdx="0" presStyleCnt="3" custScaleX="60711" custScaleY="105804" custLinFactNeighborX="-1321">
        <dgm:presLayoutVars>
          <dgm:bulletEnabled val="1"/>
        </dgm:presLayoutVars>
      </dgm:prSet>
      <dgm:spPr/>
    </dgm:pt>
    <dgm:pt modelId="{2BBED949-86B0-4783-BC69-E7863AA1333C}" type="pres">
      <dgm:prSet presAssocID="{D330A5CE-152A-49CA-A329-64FD2CC62F0A}" presName="pillarX" presStyleLbl="node1" presStyleIdx="1" presStyleCnt="3" custScaleX="80383" custScaleY="117869">
        <dgm:presLayoutVars>
          <dgm:bulletEnabled val="1"/>
        </dgm:presLayoutVars>
      </dgm:prSet>
      <dgm:spPr/>
    </dgm:pt>
    <dgm:pt modelId="{8393C801-211E-4C74-B686-35FA5499F5CF}" type="pres">
      <dgm:prSet presAssocID="{DDE3FBF9-1778-4138-99A5-F74D1CC21622}" presName="pillarX" presStyleLbl="node1" presStyleIdx="2" presStyleCnt="3" custScaleX="66556" custScaleY="118691" custLinFactX="14666" custLinFactNeighborX="100000" custLinFactNeighborY="14758">
        <dgm:presLayoutVars>
          <dgm:bulletEnabled val="1"/>
        </dgm:presLayoutVars>
      </dgm:prSet>
      <dgm:spPr/>
    </dgm:pt>
    <dgm:pt modelId="{8CD961D3-C0B1-440D-81A6-C0D15C2FB946}" type="pres">
      <dgm:prSet presAssocID="{3E76A9C4-0515-4B54-AFCC-428657AF6B13}" presName="base" presStyleLbl="dkBgShp" presStyleIdx="1" presStyleCnt="2" custLinFactNeighborX="1180" custLinFactNeighborY="54498"/>
      <dgm:spPr/>
    </dgm:pt>
  </dgm:ptLst>
  <dgm:cxnLst>
    <dgm:cxn modelId="{9571FBD2-A2FC-4CAA-A39F-FF30DA329CB6}" srcId="{3E76A9C4-0515-4B54-AFCC-428657AF6B13}" destId="{DDE3FBF9-1778-4138-99A5-F74D1CC21622}" srcOrd="2" destOrd="0" parTransId="{C5D30699-99F3-452D-BDA3-B043957F6283}" sibTransId="{514E5A73-988E-4487-A3CF-ECC19FF99B77}"/>
    <dgm:cxn modelId="{07ADC816-48AC-4054-9E88-F2A319945961}" type="presOf" srcId="{DDE3FBF9-1778-4138-99A5-F74D1CC21622}" destId="{8393C801-211E-4C74-B686-35FA5499F5CF}" srcOrd="0" destOrd="0" presId="urn:microsoft.com/office/officeart/2005/8/layout/hList3"/>
    <dgm:cxn modelId="{A203E1BF-F3E2-4BBB-9AB0-7C3C9773128D}" type="presOf" srcId="{D330A5CE-152A-49CA-A329-64FD2CC62F0A}" destId="{2BBED949-86B0-4783-BC69-E7863AA1333C}" srcOrd="0" destOrd="0" presId="urn:microsoft.com/office/officeart/2005/8/layout/hList3"/>
    <dgm:cxn modelId="{0B4B2403-4FEC-463E-8276-89C2674C3DBA}" type="presOf" srcId="{FC2FEDF7-0231-4FAF-B021-730EF56F5E54}" destId="{4754C509-0F67-4381-91EF-5BB3939D7555}" srcOrd="0" destOrd="0" presId="urn:microsoft.com/office/officeart/2005/8/layout/hList3"/>
    <dgm:cxn modelId="{40E01ED8-4D00-4DFE-9B8C-92A618272FB6}" type="presOf" srcId="{3E76A9C4-0515-4B54-AFCC-428657AF6B13}" destId="{DAD30206-8A4F-4E6F-913A-0F89E72A9900}" srcOrd="0" destOrd="0" presId="urn:microsoft.com/office/officeart/2005/8/layout/hList3"/>
    <dgm:cxn modelId="{953C9BDE-18EE-45F8-8725-F437897A5E8C}" srcId="{3E76A9C4-0515-4B54-AFCC-428657AF6B13}" destId="{B0F06BE7-8B0F-4CB3-ADD9-13C6B1449113}" srcOrd="0" destOrd="0" parTransId="{DDC2688D-D797-4CCE-B271-2FF7EAA33DCB}" sibTransId="{D92CACFC-AB98-4160-8F87-157A895550EB}"/>
    <dgm:cxn modelId="{91D5BF7B-2F40-4B3A-8C8C-F431BC62379D}" type="presOf" srcId="{B0F06BE7-8B0F-4CB3-ADD9-13C6B1449113}" destId="{B43C759B-CCD5-4329-9F0C-7A4B77BA4EF0}" srcOrd="0" destOrd="0" presId="urn:microsoft.com/office/officeart/2005/8/layout/hList3"/>
    <dgm:cxn modelId="{FA664483-45A9-4DAE-BBD1-C65EEC6303E8}" srcId="{3E76A9C4-0515-4B54-AFCC-428657AF6B13}" destId="{D330A5CE-152A-49CA-A329-64FD2CC62F0A}" srcOrd="1" destOrd="0" parTransId="{1B528369-D09B-4D40-970B-D97007D8CB2D}" sibTransId="{064638ED-F04F-4793-B930-6BBABEE042C9}"/>
    <dgm:cxn modelId="{EC8E352F-7A70-4C20-98DC-278E24A60A1E}" srcId="{FC2FEDF7-0231-4FAF-B021-730EF56F5E54}" destId="{3E76A9C4-0515-4B54-AFCC-428657AF6B13}" srcOrd="0" destOrd="0" parTransId="{F6295D65-8E0B-4469-8121-BFF9624BD21F}" sibTransId="{DD1C111B-15E1-41D5-8CC7-3AD7D0D2912D}"/>
    <dgm:cxn modelId="{6A56663E-6338-414A-8800-DA13E2C2B194}" type="presParOf" srcId="{4754C509-0F67-4381-91EF-5BB3939D7555}" destId="{DAD30206-8A4F-4E6F-913A-0F89E72A9900}" srcOrd="0" destOrd="0" presId="urn:microsoft.com/office/officeart/2005/8/layout/hList3"/>
    <dgm:cxn modelId="{735674B9-76CF-4554-886A-E891E5993FA2}" type="presParOf" srcId="{4754C509-0F67-4381-91EF-5BB3939D7555}" destId="{65583CE0-F96C-4428-91E4-7235FDE699A7}" srcOrd="1" destOrd="0" presId="urn:microsoft.com/office/officeart/2005/8/layout/hList3"/>
    <dgm:cxn modelId="{40B56A90-B710-49FF-B7A1-428BBA4059A6}" type="presParOf" srcId="{65583CE0-F96C-4428-91E4-7235FDE699A7}" destId="{B43C759B-CCD5-4329-9F0C-7A4B77BA4EF0}" srcOrd="0" destOrd="0" presId="urn:microsoft.com/office/officeart/2005/8/layout/hList3"/>
    <dgm:cxn modelId="{AACC77B4-24FC-47BB-8FE0-3F0D69948FC2}" type="presParOf" srcId="{65583CE0-F96C-4428-91E4-7235FDE699A7}" destId="{2BBED949-86B0-4783-BC69-E7863AA1333C}" srcOrd="1" destOrd="0" presId="urn:microsoft.com/office/officeart/2005/8/layout/hList3"/>
    <dgm:cxn modelId="{F3FB1B8E-9EAE-4302-AF81-9D16319CE70E}" type="presParOf" srcId="{65583CE0-F96C-4428-91E4-7235FDE699A7}" destId="{8393C801-211E-4C74-B686-35FA5499F5CF}" srcOrd="2" destOrd="0" presId="urn:microsoft.com/office/officeart/2005/8/layout/hList3"/>
    <dgm:cxn modelId="{30B0EB67-FC95-442F-B6E2-909DAD742C77}" type="presParOf" srcId="{4754C509-0F67-4381-91EF-5BB3939D7555}" destId="{8CD961D3-C0B1-440D-81A6-C0D15C2FB94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2FEDF7-0231-4FAF-B021-730EF56F5E54}"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3E76A9C4-0515-4B54-AFCC-428657AF6B13}">
      <dgm:prSet phldrT="[Text]" custT="1"/>
      <dgm:spPr>
        <a:solidFill>
          <a:srgbClr val="7030A0"/>
        </a:solidFill>
      </dgm:spPr>
      <dgm:t>
        <a:bodyPr/>
        <a:lstStyle/>
        <a:p>
          <a:r>
            <a:rPr lang="es-CR" sz="2800" b="1" dirty="0"/>
            <a:t>CONECTIVIDAD SATELITAL Y ENERGÍA SOLAR</a:t>
          </a:r>
          <a:endParaRPr lang="en-US" sz="2800" b="1" dirty="0"/>
        </a:p>
      </dgm:t>
    </dgm:pt>
    <dgm:pt modelId="{F6295D65-8E0B-4469-8121-BFF9624BD21F}" type="parTrans" cxnId="{EC8E352F-7A70-4C20-98DC-278E24A60A1E}">
      <dgm:prSet/>
      <dgm:spPr/>
      <dgm:t>
        <a:bodyPr/>
        <a:lstStyle/>
        <a:p>
          <a:endParaRPr lang="en-US"/>
        </a:p>
      </dgm:t>
    </dgm:pt>
    <dgm:pt modelId="{DD1C111B-15E1-41D5-8CC7-3AD7D0D2912D}" type="sibTrans" cxnId="{EC8E352F-7A70-4C20-98DC-278E24A60A1E}">
      <dgm:prSet/>
      <dgm:spPr/>
      <dgm:t>
        <a:bodyPr/>
        <a:lstStyle/>
        <a:p>
          <a:endParaRPr lang="en-US"/>
        </a:p>
      </dgm:t>
    </dgm:pt>
    <dgm:pt modelId="{B0F06BE7-8B0F-4CB3-ADD9-13C6B1449113}">
      <dgm:prSet phldrT="[Text]" custT="1"/>
      <dgm:spPr>
        <a:solidFill>
          <a:srgbClr val="00E266"/>
        </a:solidFill>
      </dgm:spPr>
      <dgm:t>
        <a:bodyPr/>
        <a:lstStyle/>
        <a:p>
          <a:r>
            <a:rPr lang="es-CR" sz="2000" b="1" dirty="0">
              <a:solidFill>
                <a:srgbClr val="000099"/>
              </a:solidFill>
            </a:rPr>
            <a:t>MINI SALAS DE VIDEO CONFERENCIA </a:t>
          </a:r>
          <a:endParaRPr lang="en-US" sz="2000" b="1" dirty="0">
            <a:solidFill>
              <a:srgbClr val="000099"/>
            </a:solidFill>
          </a:endParaRPr>
        </a:p>
      </dgm:t>
    </dgm:pt>
    <dgm:pt modelId="{DDC2688D-D797-4CCE-B271-2FF7EAA33DCB}" type="parTrans" cxnId="{953C9BDE-18EE-45F8-8725-F437897A5E8C}">
      <dgm:prSet/>
      <dgm:spPr/>
      <dgm:t>
        <a:bodyPr/>
        <a:lstStyle/>
        <a:p>
          <a:endParaRPr lang="en-US"/>
        </a:p>
      </dgm:t>
    </dgm:pt>
    <dgm:pt modelId="{D92CACFC-AB98-4160-8F87-157A895550EB}" type="sibTrans" cxnId="{953C9BDE-18EE-45F8-8725-F437897A5E8C}">
      <dgm:prSet/>
      <dgm:spPr/>
      <dgm:t>
        <a:bodyPr/>
        <a:lstStyle/>
        <a:p>
          <a:endParaRPr lang="en-US"/>
        </a:p>
      </dgm:t>
    </dgm:pt>
    <dgm:pt modelId="{D330A5CE-152A-49CA-A329-64FD2CC62F0A}">
      <dgm:prSet phldrT="[Text]" custT="1"/>
      <dgm:spPr>
        <a:solidFill>
          <a:srgbClr val="002060"/>
        </a:solidFill>
      </dgm:spPr>
      <dgm:t>
        <a:bodyPr/>
        <a:lstStyle/>
        <a:p>
          <a:r>
            <a:rPr lang="es-CR" sz="2000" b="1" dirty="0"/>
            <a:t>CONTENIDOS, POR GRADOS, UNIDADES DIDÁCTICAS, TEMAS, Y PLANIFICACIÓN DIARIA SEGÚN PLAN DE ESTUDIOS Y PROGRAMAS DE ENSEÑANZA .</a:t>
          </a:r>
        </a:p>
        <a:p>
          <a:r>
            <a:rPr lang="es-CR" sz="2000" b="1" dirty="0"/>
            <a:t>Aulas virtuales para estudiantes. PERSONALIZACIÓN </a:t>
          </a:r>
          <a:endParaRPr lang="en-US" sz="2000" b="1" dirty="0"/>
        </a:p>
      </dgm:t>
    </dgm:pt>
    <dgm:pt modelId="{1B528369-D09B-4D40-970B-D97007D8CB2D}" type="parTrans" cxnId="{FA664483-45A9-4DAE-BBD1-C65EEC6303E8}">
      <dgm:prSet/>
      <dgm:spPr/>
      <dgm:t>
        <a:bodyPr/>
        <a:lstStyle/>
        <a:p>
          <a:endParaRPr lang="en-US"/>
        </a:p>
      </dgm:t>
    </dgm:pt>
    <dgm:pt modelId="{064638ED-F04F-4793-B930-6BBABEE042C9}" type="sibTrans" cxnId="{FA664483-45A9-4DAE-BBD1-C65EEC6303E8}">
      <dgm:prSet/>
      <dgm:spPr/>
      <dgm:t>
        <a:bodyPr/>
        <a:lstStyle/>
        <a:p>
          <a:endParaRPr lang="en-US"/>
        </a:p>
      </dgm:t>
    </dgm:pt>
    <dgm:pt modelId="{DDE3FBF9-1778-4138-99A5-F74D1CC21622}">
      <dgm:prSet phldrT="[Text]" custT="1"/>
      <dgm:spPr>
        <a:solidFill>
          <a:srgbClr val="FFC000"/>
        </a:solidFill>
      </dgm:spPr>
      <dgm:t>
        <a:bodyPr/>
        <a:lstStyle/>
        <a:p>
          <a:r>
            <a:rPr lang="es-CR" sz="2000" b="1" dirty="0">
              <a:solidFill>
                <a:srgbClr val="002060"/>
              </a:solidFill>
            </a:rPr>
            <a:t>CAPACITACIÓN DE EDUCADORES, VÍA LA RED SATELITAL, CONTENIDOS IDP EN AULAS VIRTUALES TIPO MOOC/IDP</a:t>
          </a:r>
          <a:endParaRPr lang="en-US" sz="2000" b="1" dirty="0">
            <a:solidFill>
              <a:srgbClr val="002060"/>
            </a:solidFill>
          </a:endParaRPr>
        </a:p>
      </dgm:t>
    </dgm:pt>
    <dgm:pt modelId="{C5D30699-99F3-452D-BDA3-B043957F6283}" type="parTrans" cxnId="{9571FBD2-A2FC-4CAA-A39F-FF30DA329CB6}">
      <dgm:prSet/>
      <dgm:spPr/>
      <dgm:t>
        <a:bodyPr/>
        <a:lstStyle/>
        <a:p>
          <a:endParaRPr lang="en-US"/>
        </a:p>
      </dgm:t>
    </dgm:pt>
    <dgm:pt modelId="{514E5A73-988E-4487-A3CF-ECC19FF99B77}" type="sibTrans" cxnId="{9571FBD2-A2FC-4CAA-A39F-FF30DA329CB6}">
      <dgm:prSet/>
      <dgm:spPr/>
      <dgm:t>
        <a:bodyPr/>
        <a:lstStyle/>
        <a:p>
          <a:endParaRPr lang="en-US"/>
        </a:p>
      </dgm:t>
    </dgm:pt>
    <dgm:pt modelId="{4754C509-0F67-4381-91EF-5BB3939D7555}" type="pres">
      <dgm:prSet presAssocID="{FC2FEDF7-0231-4FAF-B021-730EF56F5E54}" presName="composite" presStyleCnt="0">
        <dgm:presLayoutVars>
          <dgm:chMax val="1"/>
          <dgm:dir/>
          <dgm:resizeHandles val="exact"/>
        </dgm:presLayoutVars>
      </dgm:prSet>
      <dgm:spPr/>
    </dgm:pt>
    <dgm:pt modelId="{DAD30206-8A4F-4E6F-913A-0F89E72A9900}" type="pres">
      <dgm:prSet presAssocID="{3E76A9C4-0515-4B54-AFCC-428657AF6B13}" presName="roof" presStyleLbl="dkBgShp" presStyleIdx="0" presStyleCnt="2" custScaleY="80028" custLinFactNeighborY="7400"/>
      <dgm:spPr/>
    </dgm:pt>
    <dgm:pt modelId="{65583CE0-F96C-4428-91E4-7235FDE699A7}" type="pres">
      <dgm:prSet presAssocID="{3E76A9C4-0515-4B54-AFCC-428657AF6B13}" presName="pillars" presStyleCnt="0"/>
      <dgm:spPr/>
    </dgm:pt>
    <dgm:pt modelId="{B43C759B-CCD5-4329-9F0C-7A4B77BA4EF0}" type="pres">
      <dgm:prSet presAssocID="{3E76A9C4-0515-4B54-AFCC-428657AF6B13}" presName="pillar1" presStyleLbl="node1" presStyleIdx="0" presStyleCnt="3" custScaleX="60711" custScaleY="90376">
        <dgm:presLayoutVars>
          <dgm:bulletEnabled val="1"/>
        </dgm:presLayoutVars>
      </dgm:prSet>
      <dgm:spPr/>
    </dgm:pt>
    <dgm:pt modelId="{2BBED949-86B0-4783-BC69-E7863AA1333C}" type="pres">
      <dgm:prSet presAssocID="{D330A5CE-152A-49CA-A329-64FD2CC62F0A}" presName="pillarX" presStyleLbl="node1" presStyleIdx="1" presStyleCnt="3" custScaleX="80383" custScaleY="117869">
        <dgm:presLayoutVars>
          <dgm:bulletEnabled val="1"/>
        </dgm:presLayoutVars>
      </dgm:prSet>
      <dgm:spPr/>
    </dgm:pt>
    <dgm:pt modelId="{8393C801-211E-4C74-B686-35FA5499F5CF}" type="pres">
      <dgm:prSet presAssocID="{DDE3FBF9-1778-4138-99A5-F74D1CC21622}" presName="pillarX" presStyleLbl="node1" presStyleIdx="2" presStyleCnt="3" custScaleX="54538" custScaleY="90376">
        <dgm:presLayoutVars>
          <dgm:bulletEnabled val="1"/>
        </dgm:presLayoutVars>
      </dgm:prSet>
      <dgm:spPr/>
    </dgm:pt>
    <dgm:pt modelId="{8CD961D3-C0B1-440D-81A6-C0D15C2FB946}" type="pres">
      <dgm:prSet presAssocID="{3E76A9C4-0515-4B54-AFCC-428657AF6B13}" presName="base" presStyleLbl="dkBgShp" presStyleIdx="1" presStyleCnt="2"/>
      <dgm:spPr/>
    </dgm:pt>
  </dgm:ptLst>
  <dgm:cxnLst>
    <dgm:cxn modelId="{9571FBD2-A2FC-4CAA-A39F-FF30DA329CB6}" srcId="{3E76A9C4-0515-4B54-AFCC-428657AF6B13}" destId="{DDE3FBF9-1778-4138-99A5-F74D1CC21622}" srcOrd="2" destOrd="0" parTransId="{C5D30699-99F3-452D-BDA3-B043957F6283}" sibTransId="{514E5A73-988E-4487-A3CF-ECC19FF99B77}"/>
    <dgm:cxn modelId="{07ADC816-48AC-4054-9E88-F2A319945961}" type="presOf" srcId="{DDE3FBF9-1778-4138-99A5-F74D1CC21622}" destId="{8393C801-211E-4C74-B686-35FA5499F5CF}" srcOrd="0" destOrd="0" presId="urn:microsoft.com/office/officeart/2005/8/layout/hList3"/>
    <dgm:cxn modelId="{A203E1BF-F3E2-4BBB-9AB0-7C3C9773128D}" type="presOf" srcId="{D330A5CE-152A-49CA-A329-64FD2CC62F0A}" destId="{2BBED949-86B0-4783-BC69-E7863AA1333C}" srcOrd="0" destOrd="0" presId="urn:microsoft.com/office/officeart/2005/8/layout/hList3"/>
    <dgm:cxn modelId="{0B4B2403-4FEC-463E-8276-89C2674C3DBA}" type="presOf" srcId="{FC2FEDF7-0231-4FAF-B021-730EF56F5E54}" destId="{4754C509-0F67-4381-91EF-5BB3939D7555}" srcOrd="0" destOrd="0" presId="urn:microsoft.com/office/officeart/2005/8/layout/hList3"/>
    <dgm:cxn modelId="{40E01ED8-4D00-4DFE-9B8C-92A618272FB6}" type="presOf" srcId="{3E76A9C4-0515-4B54-AFCC-428657AF6B13}" destId="{DAD30206-8A4F-4E6F-913A-0F89E72A9900}" srcOrd="0" destOrd="0" presId="urn:microsoft.com/office/officeart/2005/8/layout/hList3"/>
    <dgm:cxn modelId="{953C9BDE-18EE-45F8-8725-F437897A5E8C}" srcId="{3E76A9C4-0515-4B54-AFCC-428657AF6B13}" destId="{B0F06BE7-8B0F-4CB3-ADD9-13C6B1449113}" srcOrd="0" destOrd="0" parTransId="{DDC2688D-D797-4CCE-B271-2FF7EAA33DCB}" sibTransId="{D92CACFC-AB98-4160-8F87-157A895550EB}"/>
    <dgm:cxn modelId="{91D5BF7B-2F40-4B3A-8C8C-F431BC62379D}" type="presOf" srcId="{B0F06BE7-8B0F-4CB3-ADD9-13C6B1449113}" destId="{B43C759B-CCD5-4329-9F0C-7A4B77BA4EF0}" srcOrd="0" destOrd="0" presId="urn:microsoft.com/office/officeart/2005/8/layout/hList3"/>
    <dgm:cxn modelId="{FA664483-45A9-4DAE-BBD1-C65EEC6303E8}" srcId="{3E76A9C4-0515-4B54-AFCC-428657AF6B13}" destId="{D330A5CE-152A-49CA-A329-64FD2CC62F0A}" srcOrd="1" destOrd="0" parTransId="{1B528369-D09B-4D40-970B-D97007D8CB2D}" sibTransId="{064638ED-F04F-4793-B930-6BBABEE042C9}"/>
    <dgm:cxn modelId="{EC8E352F-7A70-4C20-98DC-278E24A60A1E}" srcId="{FC2FEDF7-0231-4FAF-B021-730EF56F5E54}" destId="{3E76A9C4-0515-4B54-AFCC-428657AF6B13}" srcOrd="0" destOrd="0" parTransId="{F6295D65-8E0B-4469-8121-BFF9624BD21F}" sibTransId="{DD1C111B-15E1-41D5-8CC7-3AD7D0D2912D}"/>
    <dgm:cxn modelId="{6A56663E-6338-414A-8800-DA13E2C2B194}" type="presParOf" srcId="{4754C509-0F67-4381-91EF-5BB3939D7555}" destId="{DAD30206-8A4F-4E6F-913A-0F89E72A9900}" srcOrd="0" destOrd="0" presId="urn:microsoft.com/office/officeart/2005/8/layout/hList3"/>
    <dgm:cxn modelId="{735674B9-76CF-4554-886A-E891E5993FA2}" type="presParOf" srcId="{4754C509-0F67-4381-91EF-5BB3939D7555}" destId="{65583CE0-F96C-4428-91E4-7235FDE699A7}" srcOrd="1" destOrd="0" presId="urn:microsoft.com/office/officeart/2005/8/layout/hList3"/>
    <dgm:cxn modelId="{40B56A90-B710-49FF-B7A1-428BBA4059A6}" type="presParOf" srcId="{65583CE0-F96C-4428-91E4-7235FDE699A7}" destId="{B43C759B-CCD5-4329-9F0C-7A4B77BA4EF0}" srcOrd="0" destOrd="0" presId="urn:microsoft.com/office/officeart/2005/8/layout/hList3"/>
    <dgm:cxn modelId="{AACC77B4-24FC-47BB-8FE0-3F0D69948FC2}" type="presParOf" srcId="{65583CE0-F96C-4428-91E4-7235FDE699A7}" destId="{2BBED949-86B0-4783-BC69-E7863AA1333C}" srcOrd="1" destOrd="0" presId="urn:microsoft.com/office/officeart/2005/8/layout/hList3"/>
    <dgm:cxn modelId="{F3FB1B8E-9EAE-4302-AF81-9D16319CE70E}" type="presParOf" srcId="{65583CE0-F96C-4428-91E4-7235FDE699A7}" destId="{8393C801-211E-4C74-B686-35FA5499F5CF}" srcOrd="2" destOrd="0" presId="urn:microsoft.com/office/officeart/2005/8/layout/hList3"/>
    <dgm:cxn modelId="{30B0EB67-FC95-442F-B6E2-909DAD742C77}" type="presParOf" srcId="{4754C509-0F67-4381-91EF-5BB3939D7555}" destId="{8CD961D3-C0B1-440D-81A6-C0D15C2FB94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CF509-9D17-4FB8-BBE8-5BEA84212637}">
      <dsp:nvSpPr>
        <dsp:cNvPr id="0" name=""/>
        <dsp:cNvSpPr/>
      </dsp:nvSpPr>
      <dsp:spPr>
        <a:xfrm rot="16200000">
          <a:off x="914400" y="-914400"/>
          <a:ext cx="2476500" cy="4305300"/>
        </a:xfrm>
        <a:prstGeom prst="round1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R" sz="2000" b="1" kern="1200" dirty="0"/>
            <a:t>RED NACIONAL DE HIPER CONECTIVIDAD  GRANDES CENTROS . </a:t>
          </a:r>
        </a:p>
        <a:p>
          <a:pPr marL="0" lvl="0" indent="0" algn="ctr" defTabSz="889000">
            <a:lnSpc>
              <a:spcPct val="90000"/>
            </a:lnSpc>
            <a:spcBef>
              <a:spcPct val="0"/>
            </a:spcBef>
            <a:spcAft>
              <a:spcPct val="35000"/>
            </a:spcAft>
            <a:buNone/>
          </a:pPr>
          <a:r>
            <a:rPr lang="es-CR" sz="2000" b="1" kern="1200" dirty="0"/>
            <a:t>AMPLIACIÓN CONECTIVIDAD A CENTROS EDUCATIVOS GRANDES (VIDEO SEGURIDAD INCLUIDA)</a:t>
          </a:r>
          <a:endParaRPr lang="en-US" sz="2000" b="1" kern="1200" dirty="0"/>
        </a:p>
      </dsp:txBody>
      <dsp:txXfrm rot="5400000">
        <a:off x="0" y="0"/>
        <a:ext cx="4305300" cy="1857375"/>
      </dsp:txXfrm>
    </dsp:sp>
    <dsp:sp modelId="{CFF97E1B-31F7-48E9-BDDC-177C75C851A9}">
      <dsp:nvSpPr>
        <dsp:cNvPr id="0" name=""/>
        <dsp:cNvSpPr/>
      </dsp:nvSpPr>
      <dsp:spPr>
        <a:xfrm>
          <a:off x="4305300" y="0"/>
          <a:ext cx="4305300" cy="2476500"/>
        </a:xfrm>
        <a:prstGeom prst="round1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R" sz="2000" b="1" kern="1200" dirty="0"/>
            <a:t>RED NACIONAL DE APOYO A LOS PROFESORES DE AULA</a:t>
          </a:r>
        </a:p>
        <a:p>
          <a:pPr marL="0" lvl="0" indent="0" algn="ctr" defTabSz="889000">
            <a:lnSpc>
              <a:spcPct val="90000"/>
            </a:lnSpc>
            <a:spcBef>
              <a:spcPct val="0"/>
            </a:spcBef>
            <a:spcAft>
              <a:spcPct val="35000"/>
            </a:spcAft>
            <a:buNone/>
          </a:pPr>
          <a:r>
            <a:rPr lang="es-CR" sz="2000" b="1" kern="1200" dirty="0"/>
            <a:t>SALAS MÓVILES DE VIDEOCONFERENCIAS  </a:t>
          </a:r>
          <a:endParaRPr lang="en-US" sz="2000" b="1" kern="1200" dirty="0"/>
        </a:p>
      </dsp:txBody>
      <dsp:txXfrm>
        <a:off x="4305300" y="0"/>
        <a:ext cx="4305300" cy="1857375"/>
      </dsp:txXfrm>
    </dsp:sp>
    <dsp:sp modelId="{A47B31A2-9467-4320-A280-C2AF82C25A3E}">
      <dsp:nvSpPr>
        <dsp:cNvPr id="0" name=""/>
        <dsp:cNvSpPr/>
      </dsp:nvSpPr>
      <dsp:spPr>
        <a:xfrm rot="10800000">
          <a:off x="0" y="2476500"/>
          <a:ext cx="4305300" cy="2476500"/>
        </a:xfrm>
        <a:prstGeom prst="round1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R" sz="2000" b="1" kern="1200" dirty="0"/>
            <a:t>RED  NACIONAL DE CONTENIDOS EDUCATIVOS. </a:t>
          </a:r>
        </a:p>
        <a:p>
          <a:pPr marL="0" lvl="0" indent="0" algn="ctr" defTabSz="889000">
            <a:lnSpc>
              <a:spcPct val="90000"/>
            </a:lnSpc>
            <a:spcBef>
              <a:spcPct val="0"/>
            </a:spcBef>
            <a:spcAft>
              <a:spcPct val="35000"/>
            </a:spcAft>
            <a:buNone/>
          </a:pPr>
          <a:r>
            <a:rPr lang="es-CR" sz="2000" b="1" kern="1200" dirty="0" err="1"/>
            <a:t>MOOCs</a:t>
          </a:r>
          <a:r>
            <a:rPr lang="es-CR" sz="2000" b="1" kern="1200" dirty="0"/>
            <a:t>  PARA INDIVIDUALIZAR LA OFERTA EDUCATIVA. PERSONALIZACIÓN </a:t>
          </a:r>
          <a:endParaRPr lang="en-US" sz="2000" b="1" kern="1200" dirty="0"/>
        </a:p>
      </dsp:txBody>
      <dsp:txXfrm rot="10800000">
        <a:off x="0" y="3095625"/>
        <a:ext cx="4305300" cy="1857375"/>
      </dsp:txXfrm>
    </dsp:sp>
    <dsp:sp modelId="{E0FE9C97-D441-45AC-9B4E-ABEFF5A29505}">
      <dsp:nvSpPr>
        <dsp:cNvPr id="0" name=""/>
        <dsp:cNvSpPr/>
      </dsp:nvSpPr>
      <dsp:spPr>
        <a:xfrm rot="5400000">
          <a:off x="5219700" y="1562100"/>
          <a:ext cx="2476500" cy="4305300"/>
        </a:xfrm>
        <a:prstGeom prst="round1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R" sz="2000" b="1" kern="1200" dirty="0"/>
            <a:t>RED NACIONAL DE SOPORTE AL TRABAJO DE AULA CENTROS PEQUEÑOS </a:t>
          </a:r>
        </a:p>
        <a:p>
          <a:pPr marL="0" lvl="0" indent="0" algn="ctr" defTabSz="889000">
            <a:lnSpc>
              <a:spcPct val="90000"/>
            </a:lnSpc>
            <a:spcBef>
              <a:spcPct val="0"/>
            </a:spcBef>
            <a:spcAft>
              <a:spcPct val="35000"/>
            </a:spcAft>
            <a:buNone/>
          </a:pPr>
          <a:r>
            <a:rPr lang="es-CR" sz="2000" b="1" kern="1200" dirty="0"/>
            <a:t>WEB CALL CENTER  </a:t>
          </a:r>
          <a:endParaRPr lang="en-US" sz="2000" b="1" kern="1200" dirty="0"/>
        </a:p>
      </dsp:txBody>
      <dsp:txXfrm rot="-5400000">
        <a:off x="4305300" y="3095624"/>
        <a:ext cx="4305300" cy="1857375"/>
      </dsp:txXfrm>
    </dsp:sp>
    <dsp:sp modelId="{9FFFB930-3ADB-43FF-98F3-7C442E9702FF}">
      <dsp:nvSpPr>
        <dsp:cNvPr id="0" name=""/>
        <dsp:cNvSpPr/>
      </dsp:nvSpPr>
      <dsp:spPr>
        <a:xfrm>
          <a:off x="3013710" y="1857375"/>
          <a:ext cx="2583180" cy="1238250"/>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rgbClr val="000099"/>
              </a:solidFill>
            </a:rPr>
            <a:t>PROYECTOS EDUCACIÓN DE FUTURO </a:t>
          </a:r>
        </a:p>
      </dsp:txBody>
      <dsp:txXfrm>
        <a:off x="3074156" y="1917821"/>
        <a:ext cx="2462288" cy="1117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6893DD-5226-4CC0-B816-778CCFDCAA5D}">
      <dsp:nvSpPr>
        <dsp:cNvPr id="0" name=""/>
        <dsp:cNvSpPr/>
      </dsp:nvSpPr>
      <dsp:spPr>
        <a:xfrm>
          <a:off x="0" y="290360"/>
          <a:ext cx="5166360" cy="5166360"/>
        </a:xfrm>
        <a:prstGeom prst="pie">
          <a:avLst>
            <a:gd name="adj1" fmla="val 5400000"/>
            <a:gd name="adj2" fmla="val 1620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30AFEE-AE27-4018-B25E-69F8AAF0F217}">
      <dsp:nvSpPr>
        <dsp:cNvPr id="0" name=""/>
        <dsp:cNvSpPr/>
      </dsp:nvSpPr>
      <dsp:spPr>
        <a:xfrm>
          <a:off x="2583180" y="290360"/>
          <a:ext cx="6027420" cy="5166360"/>
        </a:xfrm>
        <a:prstGeom prst="rect">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CR" sz="2200" b="1" kern="1200" dirty="0"/>
            <a:t>Contenidos para la capacitación y actualización del personal MEP (académico y técnico) </a:t>
          </a:r>
          <a:endParaRPr lang="en-US" sz="2200" b="1" kern="1200" dirty="0"/>
        </a:p>
      </dsp:txBody>
      <dsp:txXfrm>
        <a:off x="2583180" y="290360"/>
        <a:ext cx="3013710" cy="1549911"/>
      </dsp:txXfrm>
    </dsp:sp>
    <dsp:sp modelId="{3AC51755-C8DC-4F47-AC15-A0C7FABFF418}">
      <dsp:nvSpPr>
        <dsp:cNvPr id="0" name=""/>
        <dsp:cNvSpPr/>
      </dsp:nvSpPr>
      <dsp:spPr>
        <a:xfrm>
          <a:off x="904114" y="1840272"/>
          <a:ext cx="3358130" cy="3358130"/>
        </a:xfrm>
        <a:prstGeom prst="pie">
          <a:avLst>
            <a:gd name="adj1" fmla="val 5400000"/>
            <a:gd name="adj2" fmla="val 16200000"/>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239EED-4C35-4E99-B184-94710AFC6134}">
      <dsp:nvSpPr>
        <dsp:cNvPr id="0" name=""/>
        <dsp:cNvSpPr/>
      </dsp:nvSpPr>
      <dsp:spPr>
        <a:xfrm>
          <a:off x="2583180" y="1840272"/>
          <a:ext cx="6027420" cy="3358130"/>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CR" sz="2200" b="1" kern="1200" dirty="0">
              <a:solidFill>
                <a:schemeClr val="bg1"/>
              </a:solidFill>
            </a:rPr>
            <a:t>Contenidos para apoyar el trabajo en el aula , en educación básica y en diversificada académica</a:t>
          </a:r>
          <a:r>
            <a:rPr lang="es-CR" sz="2000" b="1" kern="1200" dirty="0">
              <a:solidFill>
                <a:schemeClr val="bg1"/>
              </a:solidFill>
            </a:rPr>
            <a:t> </a:t>
          </a:r>
          <a:r>
            <a:rPr lang="es-CR" sz="2000" kern="1200" dirty="0">
              <a:solidFill>
                <a:schemeClr val="bg1"/>
              </a:solidFill>
            </a:rPr>
            <a:t>. </a:t>
          </a:r>
          <a:endParaRPr lang="en-US" sz="2000" kern="1200" dirty="0">
            <a:solidFill>
              <a:schemeClr val="bg1"/>
            </a:solidFill>
          </a:endParaRPr>
        </a:p>
      </dsp:txBody>
      <dsp:txXfrm>
        <a:off x="2583180" y="1840272"/>
        <a:ext cx="3013710" cy="1549906"/>
      </dsp:txXfrm>
    </dsp:sp>
    <dsp:sp modelId="{51A83AA2-99E8-4B05-850A-2E152C20B865}">
      <dsp:nvSpPr>
        <dsp:cNvPr id="0" name=""/>
        <dsp:cNvSpPr/>
      </dsp:nvSpPr>
      <dsp:spPr>
        <a:xfrm>
          <a:off x="1808226" y="3390178"/>
          <a:ext cx="1549906" cy="1549906"/>
        </a:xfrm>
        <a:prstGeom prst="pie">
          <a:avLst>
            <a:gd name="adj1" fmla="val 5400000"/>
            <a:gd name="adj2" fmla="val 1620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0DECB6-954C-4234-8D6A-8520DF217048}">
      <dsp:nvSpPr>
        <dsp:cNvPr id="0" name=""/>
        <dsp:cNvSpPr/>
      </dsp:nvSpPr>
      <dsp:spPr>
        <a:xfrm>
          <a:off x="2583180" y="3390178"/>
          <a:ext cx="6027420" cy="154990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CR" sz="2200" b="1" kern="1200" dirty="0"/>
            <a:t>Contenidos para apoyar el trabajo en aulas, talleres de la educación diversificada técnica.  </a:t>
          </a:r>
          <a:endParaRPr lang="en-US" sz="2200" b="1" kern="1200" dirty="0"/>
        </a:p>
      </dsp:txBody>
      <dsp:txXfrm>
        <a:off x="2583180" y="3390178"/>
        <a:ext cx="3013710" cy="1549906"/>
      </dsp:txXfrm>
    </dsp:sp>
    <dsp:sp modelId="{377650EA-4160-4107-8094-202B28A48182}">
      <dsp:nvSpPr>
        <dsp:cNvPr id="0" name=""/>
        <dsp:cNvSpPr/>
      </dsp:nvSpPr>
      <dsp:spPr>
        <a:xfrm>
          <a:off x="5596890" y="290360"/>
          <a:ext cx="3013710" cy="154991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228600" lvl="1" indent="-228600" algn="l" defTabSz="889000">
            <a:lnSpc>
              <a:spcPct val="90000"/>
            </a:lnSpc>
            <a:spcBef>
              <a:spcPct val="0"/>
            </a:spcBef>
            <a:spcAft>
              <a:spcPct val="15000"/>
            </a:spcAft>
            <a:buChar char="•"/>
          </a:pPr>
          <a:r>
            <a:rPr lang="es-CR" sz="2000" b="1" kern="1200" dirty="0"/>
            <a:t>Aulas virtuales. </a:t>
          </a:r>
          <a:endParaRPr lang="en-US" sz="2000" b="1" kern="1200" dirty="0"/>
        </a:p>
        <a:p>
          <a:pPr marL="228600" lvl="1" indent="-228600" algn="l" defTabSz="889000">
            <a:lnSpc>
              <a:spcPct val="90000"/>
            </a:lnSpc>
            <a:spcBef>
              <a:spcPct val="0"/>
            </a:spcBef>
            <a:spcAft>
              <a:spcPct val="15000"/>
            </a:spcAft>
            <a:buChar char="•"/>
          </a:pPr>
          <a:r>
            <a:rPr lang="es-CR" sz="2000" b="1" kern="1200" dirty="0"/>
            <a:t>Salas de video conferencias </a:t>
          </a:r>
          <a:endParaRPr lang="en-US" sz="2000" b="1" kern="1200" dirty="0"/>
        </a:p>
      </dsp:txBody>
      <dsp:txXfrm>
        <a:off x="5596890" y="290360"/>
        <a:ext cx="3013710" cy="1549911"/>
      </dsp:txXfrm>
    </dsp:sp>
    <dsp:sp modelId="{110DE3AD-F655-4C6A-92FE-3B73C27F89C4}">
      <dsp:nvSpPr>
        <dsp:cNvPr id="0" name=""/>
        <dsp:cNvSpPr/>
      </dsp:nvSpPr>
      <dsp:spPr>
        <a:xfrm>
          <a:off x="5596890" y="1840272"/>
          <a:ext cx="3013710" cy="154990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228600" lvl="1" indent="-228600" algn="l" defTabSz="889000">
            <a:lnSpc>
              <a:spcPct val="90000"/>
            </a:lnSpc>
            <a:spcBef>
              <a:spcPct val="0"/>
            </a:spcBef>
            <a:spcAft>
              <a:spcPct val="15000"/>
            </a:spcAft>
            <a:buChar char="•"/>
          </a:pPr>
          <a:r>
            <a:rPr lang="es-CR" sz="2000" b="1" kern="1200" dirty="0">
              <a:solidFill>
                <a:schemeClr val="bg1"/>
              </a:solidFill>
            </a:rPr>
            <a:t>Aulas virtuales .PERSONALIZACION . </a:t>
          </a:r>
          <a:endParaRPr lang="en-US" sz="2000" kern="1200" dirty="0">
            <a:solidFill>
              <a:schemeClr val="bg1"/>
            </a:solidFill>
          </a:endParaRPr>
        </a:p>
        <a:p>
          <a:pPr marL="228600" lvl="1" indent="-228600" algn="l" defTabSz="889000">
            <a:lnSpc>
              <a:spcPct val="90000"/>
            </a:lnSpc>
            <a:spcBef>
              <a:spcPct val="0"/>
            </a:spcBef>
            <a:spcAft>
              <a:spcPct val="15000"/>
            </a:spcAft>
            <a:buChar char="•"/>
          </a:pPr>
          <a:r>
            <a:rPr lang="es-CR" sz="2000" b="1" kern="1200" dirty="0">
              <a:solidFill>
                <a:schemeClr val="bg1"/>
              </a:solidFill>
            </a:rPr>
            <a:t>Salas de video conferencias </a:t>
          </a:r>
          <a:endParaRPr lang="en-US" sz="2000" b="1" kern="1200" dirty="0">
            <a:solidFill>
              <a:schemeClr val="bg1"/>
            </a:solidFill>
          </a:endParaRPr>
        </a:p>
        <a:p>
          <a:pPr marL="228600" lvl="1" indent="-228600" algn="l" defTabSz="889000">
            <a:lnSpc>
              <a:spcPct val="90000"/>
            </a:lnSpc>
            <a:spcBef>
              <a:spcPct val="0"/>
            </a:spcBef>
            <a:spcAft>
              <a:spcPct val="15000"/>
            </a:spcAft>
            <a:buChar char="•"/>
          </a:pPr>
          <a:r>
            <a:rPr lang="es-CR" sz="2000" b="1" kern="1200" dirty="0">
              <a:solidFill>
                <a:schemeClr val="bg1"/>
              </a:solidFill>
            </a:rPr>
            <a:t>Web tv</a:t>
          </a:r>
          <a:endParaRPr lang="en-US" sz="2000" b="1" kern="1200" dirty="0">
            <a:solidFill>
              <a:schemeClr val="bg1"/>
            </a:solidFill>
          </a:endParaRPr>
        </a:p>
      </dsp:txBody>
      <dsp:txXfrm>
        <a:off x="5596890" y="1840272"/>
        <a:ext cx="3013710" cy="1549906"/>
      </dsp:txXfrm>
    </dsp:sp>
    <dsp:sp modelId="{48E06532-A678-49E4-96C3-6A893590C228}">
      <dsp:nvSpPr>
        <dsp:cNvPr id="0" name=""/>
        <dsp:cNvSpPr/>
      </dsp:nvSpPr>
      <dsp:spPr>
        <a:xfrm>
          <a:off x="5596890" y="3390178"/>
          <a:ext cx="3013710" cy="154990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s-CR" sz="1800" b="1" kern="1200" dirty="0"/>
            <a:t>Aulas virtuales. PERSONALIZACION </a:t>
          </a:r>
          <a:endParaRPr lang="en-US" sz="1800" kern="1200" dirty="0"/>
        </a:p>
        <a:p>
          <a:pPr marL="171450" lvl="1" indent="-171450" algn="l" defTabSz="800100">
            <a:lnSpc>
              <a:spcPct val="90000"/>
            </a:lnSpc>
            <a:spcBef>
              <a:spcPct val="0"/>
            </a:spcBef>
            <a:spcAft>
              <a:spcPct val="15000"/>
            </a:spcAft>
            <a:buChar char="•"/>
          </a:pPr>
          <a:r>
            <a:rPr lang="es-CR" sz="1800" b="1" kern="1200" dirty="0"/>
            <a:t>Salas de video conferencias </a:t>
          </a:r>
          <a:endParaRPr lang="en-US" sz="1800" b="1" kern="1200" dirty="0"/>
        </a:p>
        <a:p>
          <a:pPr marL="171450" lvl="1" indent="-171450" algn="l" defTabSz="800100">
            <a:lnSpc>
              <a:spcPct val="90000"/>
            </a:lnSpc>
            <a:spcBef>
              <a:spcPct val="0"/>
            </a:spcBef>
            <a:spcAft>
              <a:spcPct val="15000"/>
            </a:spcAft>
            <a:buChar char="•"/>
          </a:pPr>
          <a:r>
            <a:rPr lang="es-CR" sz="1800" b="1" kern="1200" dirty="0"/>
            <a:t>Modelos de simulación. Talleres y laboratorios,</a:t>
          </a:r>
          <a:endParaRPr lang="en-US" sz="1800" b="1" kern="1200" dirty="0"/>
        </a:p>
      </dsp:txBody>
      <dsp:txXfrm>
        <a:off x="5596890" y="3390178"/>
        <a:ext cx="3013710" cy="15499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30206-8A4F-4E6F-913A-0F89E72A9900}">
      <dsp:nvSpPr>
        <dsp:cNvPr id="0" name=""/>
        <dsp:cNvSpPr/>
      </dsp:nvSpPr>
      <dsp:spPr>
        <a:xfrm>
          <a:off x="0" y="187080"/>
          <a:ext cx="7133724" cy="1208072"/>
        </a:xfrm>
        <a:prstGeom prst="rect">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CR" sz="2800" b="1" kern="1200" dirty="0"/>
            <a:t>CONECTIVIDAD POR FIBRA OPTICA. CONECTAR ULTIMA MILLA. </a:t>
          </a:r>
          <a:endParaRPr lang="en-US" sz="2800" b="1" kern="1200" dirty="0"/>
        </a:p>
      </dsp:txBody>
      <dsp:txXfrm>
        <a:off x="0" y="187080"/>
        <a:ext cx="7133724" cy="1208072"/>
      </dsp:txXfrm>
    </dsp:sp>
    <dsp:sp modelId="{B43C759B-CCD5-4329-9F0C-7A4B77BA4EF0}">
      <dsp:nvSpPr>
        <dsp:cNvPr id="0" name=""/>
        <dsp:cNvSpPr/>
      </dsp:nvSpPr>
      <dsp:spPr>
        <a:xfrm>
          <a:off x="0" y="1342194"/>
          <a:ext cx="2085118" cy="3354072"/>
        </a:xfrm>
        <a:prstGeom prst="rect">
          <a:avLst/>
        </a:prstGeom>
        <a:solidFill>
          <a:srgbClr val="00E2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R" sz="2000" b="1" kern="1200" dirty="0">
              <a:solidFill>
                <a:srgbClr val="000099"/>
              </a:solidFill>
            </a:rPr>
            <a:t> CONECTIVIDAD PARA COLEGIOS MAYORES DE 500 ESTUDIANTES</a:t>
          </a:r>
        </a:p>
        <a:p>
          <a:pPr marL="0" lvl="0" indent="0" algn="ctr" defTabSz="889000">
            <a:lnSpc>
              <a:spcPct val="90000"/>
            </a:lnSpc>
            <a:spcBef>
              <a:spcPct val="0"/>
            </a:spcBef>
            <a:spcAft>
              <a:spcPct val="35000"/>
            </a:spcAft>
            <a:buNone/>
          </a:pPr>
          <a:r>
            <a:rPr lang="es-CR" sz="2000" b="1" kern="1200" dirty="0">
              <a:solidFill>
                <a:srgbClr val="000099"/>
              </a:solidFill>
            </a:rPr>
            <a:t>FACIL CONEXIÓN FIBRA OPTICA. INSTALAR ULTIMA MILLA  </a:t>
          </a:r>
        </a:p>
        <a:p>
          <a:pPr marL="0" lvl="0" indent="0" algn="ctr" defTabSz="889000">
            <a:lnSpc>
              <a:spcPct val="90000"/>
            </a:lnSpc>
            <a:spcBef>
              <a:spcPct val="0"/>
            </a:spcBef>
            <a:spcAft>
              <a:spcPct val="35000"/>
            </a:spcAft>
            <a:buNone/>
          </a:pPr>
          <a:r>
            <a:rPr lang="es-CR" sz="2000" b="1" kern="1200" dirty="0">
              <a:solidFill>
                <a:srgbClr val="000099"/>
              </a:solidFill>
            </a:rPr>
            <a:t>40% DE COLEGIOS </a:t>
          </a:r>
          <a:endParaRPr lang="en-US" sz="2000" b="1" kern="1200" dirty="0">
            <a:solidFill>
              <a:srgbClr val="000099"/>
            </a:solidFill>
          </a:endParaRPr>
        </a:p>
      </dsp:txBody>
      <dsp:txXfrm>
        <a:off x="0" y="1342194"/>
        <a:ext cx="2085118" cy="3354072"/>
      </dsp:txXfrm>
    </dsp:sp>
    <dsp:sp modelId="{2BBED949-86B0-4783-BC69-E7863AA1333C}">
      <dsp:nvSpPr>
        <dsp:cNvPr id="0" name=""/>
        <dsp:cNvSpPr/>
      </dsp:nvSpPr>
      <dsp:spPr>
        <a:xfrm>
          <a:off x="2086112" y="1150958"/>
          <a:ext cx="2760752" cy="3736542"/>
        </a:xfrm>
        <a:prstGeom prst="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R" sz="2000" b="1" kern="1200" dirty="0"/>
            <a:t>CONTENIDOS, POR AREAS COGNITIVAS , UNIDADES DIDÁCTICAS , TEMAS Y PLANIFICACIÓN DIARIA DIGITAL  .</a:t>
          </a:r>
        </a:p>
        <a:p>
          <a:pPr marL="0" lvl="0" indent="0" algn="ctr" defTabSz="889000">
            <a:lnSpc>
              <a:spcPct val="90000"/>
            </a:lnSpc>
            <a:spcBef>
              <a:spcPct val="0"/>
            </a:spcBef>
            <a:spcAft>
              <a:spcPct val="35000"/>
            </a:spcAft>
            <a:buNone/>
          </a:pPr>
          <a:r>
            <a:rPr lang="es-CR" sz="2000" b="1" kern="1200" dirty="0"/>
            <a:t>Aulas virtuales para estudiantes. PERSONALIZACIÓN </a:t>
          </a:r>
          <a:endParaRPr lang="en-US" sz="2000" b="1" kern="1200" dirty="0"/>
        </a:p>
      </dsp:txBody>
      <dsp:txXfrm>
        <a:off x="2086112" y="1150958"/>
        <a:ext cx="2760752" cy="3736542"/>
      </dsp:txXfrm>
    </dsp:sp>
    <dsp:sp modelId="{8393C801-211E-4C74-B686-35FA5499F5CF}">
      <dsp:nvSpPr>
        <dsp:cNvPr id="0" name=""/>
        <dsp:cNvSpPr/>
      </dsp:nvSpPr>
      <dsp:spPr>
        <a:xfrm>
          <a:off x="4847859" y="1269273"/>
          <a:ext cx="2285864" cy="3762600"/>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R" sz="2000" b="1" kern="1200" dirty="0">
              <a:solidFill>
                <a:srgbClr val="000099"/>
              </a:solidFill>
            </a:rPr>
            <a:t> CONECTIVIDAD PARA COLEGIOS MENORES DE 500 ESTUDIANTES. </a:t>
          </a:r>
        </a:p>
        <a:p>
          <a:pPr marL="0" lvl="0" indent="0" algn="ctr" defTabSz="889000">
            <a:lnSpc>
              <a:spcPct val="90000"/>
            </a:lnSpc>
            <a:spcBef>
              <a:spcPct val="0"/>
            </a:spcBef>
            <a:spcAft>
              <a:spcPct val="35000"/>
            </a:spcAft>
            <a:buNone/>
          </a:pPr>
          <a:r>
            <a:rPr lang="es-CR" sz="2000" b="1" kern="1200" dirty="0">
              <a:solidFill>
                <a:srgbClr val="000099"/>
              </a:solidFill>
            </a:rPr>
            <a:t>CONEXIÓN DE FIBRA MAS COMPLICADA. USAR OTRAS TECNOLOGÍAS </a:t>
          </a:r>
        </a:p>
        <a:p>
          <a:pPr marL="0" lvl="0" indent="0" algn="ctr" defTabSz="889000">
            <a:lnSpc>
              <a:spcPct val="90000"/>
            </a:lnSpc>
            <a:spcBef>
              <a:spcPct val="0"/>
            </a:spcBef>
            <a:spcAft>
              <a:spcPct val="35000"/>
            </a:spcAft>
            <a:buNone/>
          </a:pPr>
          <a:r>
            <a:rPr lang="es-CR" sz="2000" b="1" kern="1200" dirty="0">
              <a:solidFill>
                <a:srgbClr val="000099"/>
              </a:solidFill>
            </a:rPr>
            <a:t>60% DE COLEGIOS </a:t>
          </a:r>
          <a:endParaRPr lang="en-US" sz="2000" b="1" kern="1200" dirty="0">
            <a:solidFill>
              <a:srgbClr val="002060"/>
            </a:solidFill>
          </a:endParaRPr>
        </a:p>
      </dsp:txBody>
      <dsp:txXfrm>
        <a:off x="4847859" y="1269273"/>
        <a:ext cx="2285864" cy="3762600"/>
      </dsp:txXfrm>
    </dsp:sp>
    <dsp:sp modelId="{8CD961D3-C0B1-440D-81A6-C0D15C2FB946}">
      <dsp:nvSpPr>
        <dsp:cNvPr id="0" name=""/>
        <dsp:cNvSpPr/>
      </dsp:nvSpPr>
      <dsp:spPr>
        <a:xfrm>
          <a:off x="0" y="4679642"/>
          <a:ext cx="7133724" cy="35223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30206-8A4F-4E6F-913A-0F89E72A9900}">
      <dsp:nvSpPr>
        <dsp:cNvPr id="0" name=""/>
        <dsp:cNvSpPr/>
      </dsp:nvSpPr>
      <dsp:spPr>
        <a:xfrm>
          <a:off x="0" y="187080"/>
          <a:ext cx="7133724" cy="1208072"/>
        </a:xfrm>
        <a:prstGeom prst="rect">
          <a:avLst/>
        </a:prstGeom>
        <a:solidFill>
          <a:srgbClr val="7030A0"/>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CR" sz="2800" b="1" kern="1200" dirty="0"/>
            <a:t>CONECTIVIDAD SATELITAL Y ENERGÍA SOLAR</a:t>
          </a:r>
          <a:endParaRPr lang="en-US" sz="2800" b="1" kern="1200" dirty="0"/>
        </a:p>
      </dsp:txBody>
      <dsp:txXfrm>
        <a:off x="0" y="187080"/>
        <a:ext cx="7133724" cy="1208072"/>
      </dsp:txXfrm>
    </dsp:sp>
    <dsp:sp modelId="{B43C759B-CCD5-4329-9F0C-7A4B77BA4EF0}">
      <dsp:nvSpPr>
        <dsp:cNvPr id="0" name=""/>
        <dsp:cNvSpPr/>
      </dsp:nvSpPr>
      <dsp:spPr>
        <a:xfrm>
          <a:off x="2942" y="1586734"/>
          <a:ext cx="2212001" cy="2864992"/>
        </a:xfrm>
        <a:prstGeom prst="rect">
          <a:avLst/>
        </a:prstGeom>
        <a:solidFill>
          <a:srgbClr val="00E2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R" sz="2000" b="1" kern="1200" dirty="0">
              <a:solidFill>
                <a:srgbClr val="000099"/>
              </a:solidFill>
            </a:rPr>
            <a:t>MINI SALAS DE VIDEO CONFERENCIA </a:t>
          </a:r>
          <a:endParaRPr lang="en-US" sz="2000" b="1" kern="1200" dirty="0">
            <a:solidFill>
              <a:srgbClr val="000099"/>
            </a:solidFill>
          </a:endParaRPr>
        </a:p>
      </dsp:txBody>
      <dsp:txXfrm>
        <a:off x="2942" y="1586734"/>
        <a:ext cx="2212001" cy="2864992"/>
      </dsp:txXfrm>
    </dsp:sp>
    <dsp:sp modelId="{2BBED949-86B0-4783-BC69-E7863AA1333C}">
      <dsp:nvSpPr>
        <dsp:cNvPr id="0" name=""/>
        <dsp:cNvSpPr/>
      </dsp:nvSpPr>
      <dsp:spPr>
        <a:xfrm>
          <a:off x="2214943" y="1150958"/>
          <a:ext cx="2928749" cy="3736542"/>
        </a:xfrm>
        <a:prstGeom prst="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R" sz="2000" b="1" kern="1200" dirty="0"/>
            <a:t>CONTENIDOS, POR GRADOS, UNIDADES DIDÁCTICAS, TEMAS, Y PLANIFICACIÓN DIARIA SEGÚN PLAN DE ESTUDIOS Y PROGRAMAS DE ENSEÑANZA .</a:t>
          </a:r>
        </a:p>
        <a:p>
          <a:pPr marL="0" lvl="0" indent="0" algn="ctr" defTabSz="889000">
            <a:lnSpc>
              <a:spcPct val="90000"/>
            </a:lnSpc>
            <a:spcBef>
              <a:spcPct val="0"/>
            </a:spcBef>
            <a:spcAft>
              <a:spcPct val="35000"/>
            </a:spcAft>
            <a:buNone/>
          </a:pPr>
          <a:r>
            <a:rPr lang="es-CR" sz="2000" b="1" kern="1200" dirty="0"/>
            <a:t>Aulas virtuales para estudiantes. PERSONALIZACIÓN </a:t>
          </a:r>
          <a:endParaRPr lang="en-US" sz="2000" b="1" kern="1200" dirty="0"/>
        </a:p>
      </dsp:txBody>
      <dsp:txXfrm>
        <a:off x="2214943" y="1150958"/>
        <a:ext cx="2928749" cy="3736542"/>
      </dsp:txXfrm>
    </dsp:sp>
    <dsp:sp modelId="{8393C801-211E-4C74-B686-35FA5499F5CF}">
      <dsp:nvSpPr>
        <dsp:cNvPr id="0" name=""/>
        <dsp:cNvSpPr/>
      </dsp:nvSpPr>
      <dsp:spPr>
        <a:xfrm>
          <a:off x="5143693" y="1586734"/>
          <a:ext cx="1987088" cy="2864992"/>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R" sz="2000" b="1" kern="1200" dirty="0">
              <a:solidFill>
                <a:srgbClr val="002060"/>
              </a:solidFill>
            </a:rPr>
            <a:t>CAPACITACIÓN DE EDUCADORES, VÍA LA RED SATELITAL, CONTENIDOS IDP EN AULAS VIRTUALES TIPO MOOC/IDP</a:t>
          </a:r>
          <a:endParaRPr lang="en-US" sz="2000" b="1" kern="1200" dirty="0">
            <a:solidFill>
              <a:srgbClr val="002060"/>
            </a:solidFill>
          </a:endParaRPr>
        </a:p>
      </dsp:txBody>
      <dsp:txXfrm>
        <a:off x="5143693" y="1586734"/>
        <a:ext cx="1987088" cy="2864992"/>
      </dsp:txXfrm>
    </dsp:sp>
    <dsp:sp modelId="{8CD961D3-C0B1-440D-81A6-C0D15C2FB946}">
      <dsp:nvSpPr>
        <dsp:cNvPr id="0" name=""/>
        <dsp:cNvSpPr/>
      </dsp:nvSpPr>
      <dsp:spPr>
        <a:xfrm>
          <a:off x="0" y="4604270"/>
          <a:ext cx="7133724" cy="35223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70DC03-FDE9-4B82-B4A4-77973ABE9CA5}" type="datetimeFigureOut">
              <a:rPr lang="es-CR" smtClean="0"/>
              <a:t>20/4/2018</a:t>
            </a:fld>
            <a:endParaRPr lang="es-C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8C513C-DC5F-40AF-8784-0CC207140CDF}" type="slidenum">
              <a:rPr lang="es-CR" smtClean="0"/>
              <a:t>‹#›</a:t>
            </a:fld>
            <a:endParaRPr lang="es-CR"/>
          </a:p>
        </p:txBody>
      </p:sp>
    </p:spTree>
    <p:extLst>
      <p:ext uri="{BB962C8B-B14F-4D97-AF65-F5344CB8AC3E}">
        <p14:creationId xmlns:p14="http://schemas.microsoft.com/office/powerpoint/2010/main" val="3334976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1D4416-96AE-47EA-93C0-7248A3C852D3}" type="datetimeFigureOut">
              <a:rPr lang="es-CR" smtClean="0"/>
              <a:t>20/4/2018</a:t>
            </a:fld>
            <a:endParaRPr lang="es-C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293E9F-7FE2-4D1C-B3A5-2D1E66DA5297}" type="slidenum">
              <a:rPr lang="es-CR" smtClean="0"/>
              <a:t>‹#›</a:t>
            </a:fld>
            <a:endParaRPr lang="es-CR"/>
          </a:p>
        </p:txBody>
      </p:sp>
    </p:spTree>
    <p:extLst>
      <p:ext uri="{BB962C8B-B14F-4D97-AF65-F5344CB8AC3E}">
        <p14:creationId xmlns:p14="http://schemas.microsoft.com/office/powerpoint/2010/main" val="3959478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R" dirty="0"/>
          </a:p>
        </p:txBody>
      </p:sp>
      <p:sp>
        <p:nvSpPr>
          <p:cNvPr id="4" name="Slide Number Placeholder 3"/>
          <p:cNvSpPr>
            <a:spLocks noGrp="1"/>
          </p:cNvSpPr>
          <p:nvPr>
            <p:ph type="sldNum" sz="quarter" idx="10"/>
          </p:nvPr>
        </p:nvSpPr>
        <p:spPr/>
        <p:txBody>
          <a:bodyPr/>
          <a:lstStyle/>
          <a:p>
            <a:fld id="{1B1E7C17-347F-49E9-903D-F9013A77C392}" type="slidenum">
              <a:rPr lang="en-GB" smtClean="0"/>
              <a:pPr/>
              <a:t>40</a:t>
            </a:fld>
            <a:endParaRPr lang="en-GB"/>
          </a:p>
        </p:txBody>
      </p:sp>
    </p:spTree>
    <p:extLst>
      <p:ext uri="{BB962C8B-B14F-4D97-AF65-F5344CB8AC3E}">
        <p14:creationId xmlns:p14="http://schemas.microsoft.com/office/powerpoint/2010/main" val="260324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20/4/2018</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621800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20/4/2018</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65333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20/4/2018</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193841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20/4/2018</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228620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174C22-44DD-4821-A82F-962EB11E2C95}" type="datetimeFigureOut">
              <a:rPr lang="es-CR" smtClean="0"/>
              <a:t>20/4/2018</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317199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174C22-44DD-4821-A82F-962EB11E2C95}" type="datetimeFigureOut">
              <a:rPr lang="es-CR" smtClean="0"/>
              <a:t>20/4/2018</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169191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174C22-44DD-4821-A82F-962EB11E2C95}" type="datetimeFigureOut">
              <a:rPr lang="es-CR" smtClean="0"/>
              <a:t>20/4/2018</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235189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174C22-44DD-4821-A82F-962EB11E2C95}" type="datetimeFigureOut">
              <a:rPr lang="es-CR" smtClean="0"/>
              <a:t>20/4/2018</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400799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74C22-44DD-4821-A82F-962EB11E2C95}" type="datetimeFigureOut">
              <a:rPr lang="es-CR" smtClean="0"/>
              <a:t>20/4/2018</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101100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174C22-44DD-4821-A82F-962EB11E2C95}" type="datetimeFigureOut">
              <a:rPr lang="es-CR" smtClean="0"/>
              <a:t>20/4/2018</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3302788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174C22-44DD-4821-A82F-962EB11E2C95}" type="datetimeFigureOut">
              <a:rPr lang="es-CR" smtClean="0"/>
              <a:t>20/4/2018</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a:t>
            </a:fld>
            <a:endParaRPr lang="es-CR"/>
          </a:p>
        </p:txBody>
      </p:sp>
    </p:spTree>
    <p:extLst>
      <p:ext uri="{BB962C8B-B14F-4D97-AF65-F5344CB8AC3E}">
        <p14:creationId xmlns:p14="http://schemas.microsoft.com/office/powerpoint/2010/main" val="70884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Power Point">
            <a:extLst>
              <a:ext uri="{FF2B5EF4-FFF2-40B4-BE49-F238E27FC236}">
                <a16:creationId xmlns:a16="http://schemas.microsoft.com/office/drawing/2014/main" id="{E4C21D32-80B4-46BC-B9CB-BB2E93074FEE}"/>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6115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74C22-44DD-4821-A82F-962EB11E2C95}" type="datetimeFigureOut">
              <a:rPr lang="es-CR" smtClean="0"/>
              <a:t>20/4/2018</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773C8-F5CB-4D3E-9936-FCA5BD754626}" type="slidenum">
              <a:rPr lang="es-CR" smtClean="0"/>
              <a:t>‹#›</a:t>
            </a:fld>
            <a:endParaRPr lang="es-CR"/>
          </a:p>
        </p:txBody>
      </p:sp>
    </p:spTree>
    <p:extLst>
      <p:ext uri="{BB962C8B-B14F-4D97-AF65-F5344CB8AC3E}">
        <p14:creationId xmlns:p14="http://schemas.microsoft.com/office/powerpoint/2010/main" val="49338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FFFF00"/>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hyperlink" Target="mailto:Lguadamuz@educr.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967" y="2672701"/>
            <a:ext cx="8550443" cy="1938992"/>
          </a:xfrm>
          <a:prstGeom prst="rect">
            <a:avLst/>
          </a:prstGeom>
        </p:spPr>
        <p:txBody>
          <a:bodyPr wrap="square">
            <a:spAutoFit/>
          </a:bodyPr>
          <a:lstStyle/>
          <a:p>
            <a:pPr algn="ctr"/>
            <a:r>
              <a:rPr lang="es-ES" sz="4000" dirty="0">
                <a:solidFill>
                  <a:srgbClr val="FFFF00"/>
                </a:solidFill>
              </a:rPr>
              <a:t>El futuro del aprendizaje:</a:t>
            </a:r>
            <a:br>
              <a:rPr lang="es-ES" sz="4000" dirty="0">
                <a:solidFill>
                  <a:srgbClr val="FFFF00"/>
                </a:solidFill>
              </a:rPr>
            </a:br>
            <a:r>
              <a:rPr lang="es-ES" sz="4000" dirty="0">
                <a:solidFill>
                  <a:srgbClr val="FFFF00"/>
                </a:solidFill>
              </a:rPr>
              <a:t>Explorando la educación del mañana</a:t>
            </a:r>
          </a:p>
          <a:p>
            <a:pPr algn="ctr"/>
            <a:r>
              <a:rPr lang="es-ES" sz="4000" dirty="0">
                <a:solidFill>
                  <a:srgbClr val="FFFF00"/>
                </a:solidFill>
              </a:rPr>
              <a:t>v.4.0</a:t>
            </a:r>
            <a:endParaRPr lang="es-CR" sz="4000" dirty="0">
              <a:solidFill>
                <a:srgbClr val="FFFF00"/>
              </a:solidFill>
            </a:endParaRPr>
          </a:p>
        </p:txBody>
      </p:sp>
    </p:spTree>
    <p:extLst>
      <p:ext uri="{BB962C8B-B14F-4D97-AF65-F5344CB8AC3E}">
        <p14:creationId xmlns:p14="http://schemas.microsoft.com/office/powerpoint/2010/main" val="2718046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1" y="253103"/>
            <a:ext cx="8676041" cy="855867"/>
          </a:xfrm>
          <a:solidFill>
            <a:srgbClr val="002060"/>
          </a:solidFill>
        </p:spPr>
        <p:txBody>
          <a:bodyPr>
            <a:noAutofit/>
          </a:bodyPr>
          <a:lstStyle/>
          <a:p>
            <a:pPr algn="ctr"/>
            <a:r>
              <a:rPr lang="es-ES" sz="3600" b="1" dirty="0"/>
              <a:t>ECONOMÍA DEL CONOCIMIENTO Y EMPLEO</a:t>
            </a:r>
            <a:endParaRPr lang="es-CR" sz="3600" b="1" dirty="0"/>
          </a:p>
        </p:txBody>
      </p:sp>
      <p:sp>
        <p:nvSpPr>
          <p:cNvPr id="3" name="Content Placeholder 2"/>
          <p:cNvSpPr>
            <a:spLocks noGrp="1"/>
          </p:cNvSpPr>
          <p:nvPr>
            <p:ph idx="1"/>
          </p:nvPr>
        </p:nvSpPr>
        <p:spPr>
          <a:xfrm>
            <a:off x="274321" y="1253331"/>
            <a:ext cx="8439374" cy="4351338"/>
          </a:xfrm>
        </p:spPr>
        <p:txBody>
          <a:bodyPr vert="horz" lIns="91440" tIns="45720" rIns="91440" bIns="45720" rtlCol="0">
            <a:noAutofit/>
          </a:bodyPr>
          <a:lstStyle/>
          <a:p>
            <a:pPr marL="144000" indent="-144000" algn="just">
              <a:lnSpc>
                <a:spcPct val="100000"/>
              </a:lnSpc>
              <a:spcBef>
                <a:spcPts val="0"/>
              </a:spcBef>
            </a:pPr>
            <a:r>
              <a:rPr lang="es-ES" sz="2400" dirty="0"/>
              <a:t>Es probable que entre 2030 y 2040 la mitad de las ocupaciones estarán automatizadas e implicarán menos empleos humanos, en tanto las máquinas vayan desplazando la mano de obra humana. 	</a:t>
            </a:r>
          </a:p>
          <a:p>
            <a:pPr marL="144000" indent="-144000" algn="just">
              <a:lnSpc>
                <a:spcPct val="100000"/>
              </a:lnSpc>
              <a:spcBef>
                <a:spcPts val="0"/>
              </a:spcBef>
            </a:pPr>
            <a:r>
              <a:rPr lang="es-ES" sz="2400" dirty="0"/>
              <a:t>Varios autores escriben que al 2050 el 65% a 70% de los empleos actuales ya no existirán (aunque se habrán creado muchos otros). El origen de ese dato es de Cathy N. Davidson, quien así lo afirma en su libro </a:t>
            </a:r>
            <a:r>
              <a:rPr lang="es-ES" sz="2400" dirty="0" err="1"/>
              <a:t>Now</a:t>
            </a:r>
            <a:r>
              <a:rPr lang="es-ES" sz="2400" dirty="0"/>
              <a:t> </a:t>
            </a:r>
            <a:r>
              <a:rPr lang="es-ES" sz="2400" dirty="0" err="1"/>
              <a:t>You</a:t>
            </a:r>
            <a:r>
              <a:rPr lang="es-ES" sz="2400" dirty="0"/>
              <a:t> </a:t>
            </a:r>
            <a:r>
              <a:rPr lang="es-ES" sz="2400" dirty="0" err="1"/>
              <a:t>See</a:t>
            </a:r>
            <a:r>
              <a:rPr lang="es-ES" sz="2400" dirty="0"/>
              <a:t> </a:t>
            </a:r>
            <a:r>
              <a:rPr lang="es-ES" sz="2400" dirty="0" err="1"/>
              <a:t>It</a:t>
            </a:r>
            <a:r>
              <a:rPr lang="es-ES" sz="2400" dirty="0"/>
              <a:t>: </a:t>
            </a:r>
            <a:r>
              <a:rPr lang="es-ES" sz="2400" dirty="0" err="1"/>
              <a:t>How</a:t>
            </a:r>
            <a:r>
              <a:rPr lang="es-ES" sz="2400" dirty="0"/>
              <a:t> </a:t>
            </a:r>
            <a:r>
              <a:rPr lang="es-ES" sz="2400" dirty="0" err="1"/>
              <a:t>the</a:t>
            </a:r>
            <a:r>
              <a:rPr lang="es-ES" sz="2400" dirty="0"/>
              <a:t> </a:t>
            </a:r>
            <a:r>
              <a:rPr lang="es-ES" sz="2400" dirty="0" err="1"/>
              <a:t>Brain</a:t>
            </a:r>
            <a:r>
              <a:rPr lang="es-ES" sz="2400" dirty="0"/>
              <a:t> </a:t>
            </a:r>
            <a:r>
              <a:rPr lang="es-ES" sz="2400" dirty="0" err="1"/>
              <a:t>Science</a:t>
            </a:r>
            <a:r>
              <a:rPr lang="es-ES" sz="2400" dirty="0"/>
              <a:t> of </a:t>
            </a:r>
            <a:r>
              <a:rPr lang="es-ES" sz="2400" dirty="0" err="1"/>
              <a:t>Attention</a:t>
            </a:r>
            <a:r>
              <a:rPr lang="es-ES" sz="2400" dirty="0"/>
              <a:t> </a:t>
            </a:r>
            <a:r>
              <a:rPr lang="es-ES" sz="2400" dirty="0" err="1"/>
              <a:t>will</a:t>
            </a:r>
            <a:r>
              <a:rPr lang="es-ES" sz="2400" dirty="0"/>
              <a:t> </a:t>
            </a:r>
            <a:r>
              <a:rPr lang="es-ES" sz="2400" dirty="0" err="1"/>
              <a:t>Transform</a:t>
            </a:r>
            <a:r>
              <a:rPr lang="es-ES" sz="2400" dirty="0"/>
              <a:t> </a:t>
            </a:r>
            <a:r>
              <a:rPr lang="es-ES" sz="2400" dirty="0" err="1"/>
              <a:t>the</a:t>
            </a:r>
            <a:r>
              <a:rPr lang="es-ES" sz="2400" dirty="0"/>
              <a:t> </a:t>
            </a:r>
            <a:r>
              <a:rPr lang="es-ES" sz="2400" dirty="0" err="1"/>
              <a:t>Way</a:t>
            </a:r>
            <a:r>
              <a:rPr lang="es-ES" sz="2400" dirty="0"/>
              <a:t> </a:t>
            </a:r>
            <a:r>
              <a:rPr lang="es-ES" sz="2400" dirty="0" err="1"/>
              <a:t>We</a:t>
            </a:r>
            <a:r>
              <a:rPr lang="es-ES" sz="2400" dirty="0"/>
              <a:t> Live, </a:t>
            </a:r>
            <a:r>
              <a:rPr lang="es-ES" sz="2400" dirty="0" err="1"/>
              <a:t>Work</a:t>
            </a:r>
            <a:r>
              <a:rPr lang="es-ES" sz="2400" dirty="0"/>
              <a:t>, and </a:t>
            </a:r>
            <a:r>
              <a:rPr lang="es-ES" sz="2400" dirty="0" err="1"/>
              <a:t>Learn</a:t>
            </a:r>
            <a:r>
              <a:rPr lang="es-ES" sz="2400" dirty="0"/>
              <a:t> (Ahora lo ves: Cómo la ciencia del cerebro transformará el cómo vivimos, trabajamos y aprendemos). Davidson dice: "El 65% de los niños que entran este año en la escuela elemental terminará trabajando en carreras que todavía no han sido inventadas, su fuente un informe del Departamento de Trabajo de EEUU </a:t>
            </a:r>
            <a:r>
              <a:rPr lang="es-ES" sz="2400" dirty="0">
                <a:solidFill>
                  <a:srgbClr val="FFFF00"/>
                </a:solidFill>
              </a:rPr>
              <a:t>Futurework: </a:t>
            </a:r>
            <a:r>
              <a:rPr lang="es-ES" sz="2400" dirty="0" err="1">
                <a:solidFill>
                  <a:srgbClr val="FFFF00"/>
                </a:solidFill>
              </a:rPr>
              <a:t>Trends</a:t>
            </a:r>
            <a:r>
              <a:rPr lang="es-ES" sz="2400" dirty="0">
                <a:solidFill>
                  <a:srgbClr val="FFFF00"/>
                </a:solidFill>
              </a:rPr>
              <a:t> and </a:t>
            </a:r>
            <a:r>
              <a:rPr lang="es-ES" sz="2400" dirty="0" err="1">
                <a:solidFill>
                  <a:srgbClr val="FFFF00"/>
                </a:solidFill>
              </a:rPr>
              <a:t>Challenges</a:t>
            </a:r>
            <a:r>
              <a:rPr lang="es-ES" sz="2400" dirty="0">
                <a:solidFill>
                  <a:srgbClr val="FFFF00"/>
                </a:solidFill>
              </a:rPr>
              <a:t> </a:t>
            </a:r>
            <a:r>
              <a:rPr lang="es-ES" sz="2400" dirty="0" err="1">
                <a:solidFill>
                  <a:srgbClr val="FFFF00"/>
                </a:solidFill>
              </a:rPr>
              <a:t>for</a:t>
            </a:r>
            <a:r>
              <a:rPr lang="es-ES" sz="2400" dirty="0">
                <a:solidFill>
                  <a:srgbClr val="FFFF00"/>
                </a:solidFill>
              </a:rPr>
              <a:t> </a:t>
            </a:r>
            <a:r>
              <a:rPr lang="es-ES" sz="2400" dirty="0" err="1">
                <a:solidFill>
                  <a:srgbClr val="FFFF00"/>
                </a:solidFill>
              </a:rPr>
              <a:t>Work</a:t>
            </a:r>
            <a:r>
              <a:rPr lang="es-ES" sz="2400" dirty="0">
                <a:solidFill>
                  <a:srgbClr val="FFFF00"/>
                </a:solidFill>
              </a:rPr>
              <a:t> in </a:t>
            </a:r>
            <a:r>
              <a:rPr lang="es-ES" sz="2400" dirty="0" err="1">
                <a:solidFill>
                  <a:srgbClr val="FFFF00"/>
                </a:solidFill>
              </a:rPr>
              <a:t>the</a:t>
            </a:r>
            <a:r>
              <a:rPr lang="es-ES" sz="2400" dirty="0">
                <a:solidFill>
                  <a:srgbClr val="FFFF00"/>
                </a:solidFill>
              </a:rPr>
              <a:t> 21st Century.</a:t>
            </a:r>
            <a:endParaRPr lang="es-CR" sz="2400" dirty="0">
              <a:solidFill>
                <a:srgbClr val="FFFF00"/>
              </a:solidFill>
            </a:endParaRPr>
          </a:p>
          <a:p>
            <a:pPr algn="just">
              <a:lnSpc>
                <a:spcPct val="110000"/>
              </a:lnSpc>
            </a:pPr>
            <a:endParaRPr lang="es-CR" sz="2400" dirty="0"/>
          </a:p>
        </p:txBody>
      </p:sp>
    </p:spTree>
    <p:extLst>
      <p:ext uri="{BB962C8B-B14F-4D97-AF65-F5344CB8AC3E}">
        <p14:creationId xmlns:p14="http://schemas.microsoft.com/office/powerpoint/2010/main" val="31899186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R" dirty="0"/>
              <a:t>INTELIGENCIAS MULTIPLES EN SENCILLO</a:t>
            </a:r>
          </a:p>
        </p:txBody>
      </p:sp>
      <p:sp>
        <p:nvSpPr>
          <p:cNvPr id="3" name="Subtitle 2"/>
          <p:cNvSpPr>
            <a:spLocks noGrp="1"/>
          </p:cNvSpPr>
          <p:nvPr>
            <p:ph type="subTitle" idx="1"/>
          </p:nvPr>
        </p:nvSpPr>
        <p:spPr/>
        <p:txBody>
          <a:bodyPr/>
          <a:lstStyle/>
          <a:p>
            <a:endParaRPr lang="es-C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057400"/>
            <a:ext cx="3657600" cy="2743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3"/>
          <p:cNvSpPr/>
          <p:nvPr/>
        </p:nvSpPr>
        <p:spPr>
          <a:xfrm>
            <a:off x="2344614" y="1359877"/>
            <a:ext cx="4513385" cy="3046988"/>
          </a:xfrm>
          <a:prstGeom prst="rect">
            <a:avLst/>
          </a:prstGeom>
        </p:spPr>
        <p:txBody>
          <a:bodyPr wrap="square">
            <a:spAutoFit/>
          </a:bodyPr>
          <a:lstStyle/>
          <a:p>
            <a:r>
              <a:rPr lang="es-CR" sz="4800" b="1" dirty="0"/>
              <a:t>¿QUÉ DEBIÉSEMOS DE CAMBIAR EN EDUCACIÓN?</a:t>
            </a:r>
          </a:p>
        </p:txBody>
      </p:sp>
    </p:spTree>
    <p:extLst>
      <p:ext uri="{BB962C8B-B14F-4D97-AF65-F5344CB8AC3E}">
        <p14:creationId xmlns:p14="http://schemas.microsoft.com/office/powerpoint/2010/main" val="1834241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0488"/>
          </a:xfrm>
          <a:solidFill>
            <a:srgbClr val="002060"/>
          </a:solidFill>
        </p:spPr>
        <p:txBody>
          <a:bodyPr>
            <a:noAutofit/>
          </a:bodyPr>
          <a:lstStyle/>
          <a:p>
            <a:pPr algn="ctr"/>
            <a:br>
              <a:rPr lang="es-CR" b="1" dirty="0"/>
            </a:br>
            <a:r>
              <a:rPr lang="es-CR" b="1" dirty="0"/>
              <a:t>SITUACIÓN A CAMBIAR</a:t>
            </a:r>
            <a:br>
              <a:rPr lang="es-CR" dirty="0"/>
            </a:br>
            <a:endParaRPr lang="es-CR" dirty="0"/>
          </a:p>
        </p:txBody>
      </p:sp>
      <p:sp>
        <p:nvSpPr>
          <p:cNvPr id="3" name="Content Placeholder 2"/>
          <p:cNvSpPr>
            <a:spLocks noGrp="1"/>
          </p:cNvSpPr>
          <p:nvPr>
            <p:ph idx="1"/>
          </p:nvPr>
        </p:nvSpPr>
        <p:spPr>
          <a:xfrm>
            <a:off x="432995" y="1664261"/>
            <a:ext cx="8278010" cy="3682290"/>
          </a:xfrm>
        </p:spPr>
        <p:txBody>
          <a:bodyPr>
            <a:noAutofit/>
          </a:bodyPr>
          <a:lstStyle/>
          <a:p>
            <a:pPr algn="just"/>
            <a:r>
              <a:rPr lang="es-US" sz="2400" dirty="0"/>
              <a:t>Los modelos y prácticas educativas oficiales- en general- siguen siendo muy similares a los modelos del siglo XIX y del Siglo XX. </a:t>
            </a:r>
          </a:p>
          <a:p>
            <a:pPr algn="just"/>
            <a:r>
              <a:rPr lang="es-US" sz="2400" dirty="0"/>
              <a:t>Una escuela graduada, un profesor para cada materia, muchas materias en el </a:t>
            </a:r>
            <a:r>
              <a:rPr lang="es-US" sz="2400" dirty="0" err="1"/>
              <a:t>curriculum</a:t>
            </a:r>
            <a:r>
              <a:rPr lang="es-US" sz="2400" dirty="0"/>
              <a:t>, un aula organizada en filas de pupitres, un profesor hablando o escribiendo en un pizarrón, estudiantes escuchando y tomando notas; históricamente un </a:t>
            </a:r>
            <a:r>
              <a:rPr lang="es-US" sz="2400" dirty="0" err="1"/>
              <a:t>curriculum</a:t>
            </a:r>
            <a:r>
              <a:rPr lang="es-US" sz="2400" dirty="0"/>
              <a:t> tradicional con pocos cambios ; sistema de evaluación basado en la memoria principalmente; padres de familia no muy vinculados a la escuela, métodos basados en libros y cuadernos de trabajo y la concepción de tratar a todos los estudiantes como si todos fueran iguales, como si entre ellos no hubiesen diferencias. </a:t>
            </a:r>
            <a:endParaRPr lang="es-CR" sz="2400" dirty="0"/>
          </a:p>
        </p:txBody>
      </p:sp>
    </p:spTree>
    <p:extLst>
      <p:ext uri="{BB962C8B-B14F-4D97-AF65-F5344CB8AC3E}">
        <p14:creationId xmlns:p14="http://schemas.microsoft.com/office/powerpoint/2010/main" val="21642414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Autofit/>
          </a:bodyPr>
          <a:lstStyle/>
          <a:p>
            <a:pPr algn="ctr"/>
            <a:br>
              <a:rPr lang="es-CR" sz="3600" b="1" dirty="0"/>
            </a:br>
            <a:r>
              <a:rPr lang="es-CR" sz="3200" b="1" dirty="0"/>
              <a:t>LO POSITIVO QUE TENEMOS PARA EMPRENDER </a:t>
            </a:r>
            <a:br>
              <a:rPr lang="es-CR" sz="3200" b="1" dirty="0"/>
            </a:br>
            <a:r>
              <a:rPr lang="es-CR" sz="3200" b="1" dirty="0"/>
              <a:t>UN NUEVO CAMINO EN LA TRANSFORMACIÓN EDUCATIVA</a:t>
            </a:r>
            <a:br>
              <a:rPr lang="es-CR" sz="3200" b="1" dirty="0"/>
            </a:br>
            <a:endParaRPr lang="es-CR" sz="3600" b="1" dirty="0"/>
          </a:p>
        </p:txBody>
      </p:sp>
      <p:sp>
        <p:nvSpPr>
          <p:cNvPr id="3" name="Content Placeholder 2"/>
          <p:cNvSpPr>
            <a:spLocks noGrp="1"/>
          </p:cNvSpPr>
          <p:nvPr>
            <p:ph idx="1"/>
          </p:nvPr>
        </p:nvSpPr>
        <p:spPr/>
        <p:txBody>
          <a:bodyPr>
            <a:normAutofit/>
          </a:bodyPr>
          <a:lstStyle/>
          <a:p>
            <a:pPr algn="just"/>
            <a:r>
              <a:rPr lang="es-CR" sz="2400" dirty="0"/>
              <a:t>Ya cerca el año 2020 tenemos a favor de las futuras transformaciones educativas valiosísimas innovaciones que coadyuvarán positivamente a la transformación de la educación. </a:t>
            </a:r>
          </a:p>
          <a:p>
            <a:pPr algn="just"/>
            <a:r>
              <a:rPr lang="es-CR" sz="2400" dirty="0"/>
              <a:t>Contamos con significativos avances en neuro-didáctica; contamos con un mayor conocimiento de cómo funcionan las inteligencias múltiples, la inteligencia emocional, la inteligencia espiritual y hasta podemos utilizar los avances en el campo de la inteligencia artificial (AI).</a:t>
            </a:r>
          </a:p>
        </p:txBody>
      </p:sp>
    </p:spTree>
    <p:extLst>
      <p:ext uri="{BB962C8B-B14F-4D97-AF65-F5344CB8AC3E}">
        <p14:creationId xmlns:p14="http://schemas.microsoft.com/office/powerpoint/2010/main" val="39460133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064" y="365126"/>
            <a:ext cx="8267250" cy="1325563"/>
          </a:xfrm>
          <a:solidFill>
            <a:srgbClr val="002060"/>
          </a:solidFill>
        </p:spPr>
        <p:txBody>
          <a:bodyPr>
            <a:normAutofit/>
          </a:bodyPr>
          <a:lstStyle/>
          <a:p>
            <a:pPr algn="ctr"/>
            <a:r>
              <a:rPr lang="es-CR" sz="2800" dirty="0"/>
              <a:t>LO POSITIVO QUE TENEMOS PARA EMPRENDER </a:t>
            </a:r>
            <a:br>
              <a:rPr lang="es-CR" sz="2800" dirty="0"/>
            </a:br>
            <a:r>
              <a:rPr lang="es-CR" sz="2800" dirty="0"/>
              <a:t>UN NUEVO CAMINO EN LA TRANSFORMACIÓN EDUCATIVA</a:t>
            </a:r>
            <a:endParaRPr lang="es-CR" dirty="0"/>
          </a:p>
        </p:txBody>
      </p:sp>
      <p:sp>
        <p:nvSpPr>
          <p:cNvPr id="3" name="Content Placeholder 2"/>
          <p:cNvSpPr>
            <a:spLocks noGrp="1"/>
          </p:cNvSpPr>
          <p:nvPr>
            <p:ph idx="1"/>
          </p:nvPr>
        </p:nvSpPr>
        <p:spPr>
          <a:xfrm>
            <a:off x="355001" y="1825625"/>
            <a:ext cx="8353313" cy="4351338"/>
          </a:xfrm>
        </p:spPr>
        <p:txBody>
          <a:bodyPr>
            <a:noAutofit/>
          </a:bodyPr>
          <a:lstStyle/>
          <a:p>
            <a:pPr marL="144000" indent="-144000" algn="just">
              <a:lnSpc>
                <a:spcPct val="100000"/>
              </a:lnSpc>
            </a:pPr>
            <a:r>
              <a:rPr lang="es-CR" sz="2000" dirty="0"/>
              <a:t>Tenemos estudiantes que nacieron en la era tecnológica y predispuestos desde su nacimiento a funcionar en los aprendizajes de manera interactiva, intuitiva, sin cronologías sino más bien en procesos lógicos y no cronológicos (la obsolescencia de seguir con secuencia de horas, secuencia de temas y de unidades, secuencia de grados); tenemos padres y madres más colaborativos y que han aceptado la tecnología y la necesidad de ir a nuevos caminos en el aprendizaje múltiple de sus hijos.</a:t>
            </a:r>
          </a:p>
          <a:p>
            <a:pPr marL="144000" indent="-144000" algn="just">
              <a:lnSpc>
                <a:spcPct val="100000"/>
              </a:lnSpc>
            </a:pPr>
            <a:r>
              <a:rPr lang="es-CR" sz="2000" dirty="0"/>
              <a:t>Tenemos la necesidad de cambiar ante una educación que se quedó en el siglo pasado y que urge modernizarla e innovar en ella; tenemos los docentes que bien motivados serían poderosos instrumentos de cambio. </a:t>
            </a:r>
          </a:p>
          <a:p>
            <a:pPr marL="144000" indent="-144000" algn="just">
              <a:lnSpc>
                <a:spcPct val="100000"/>
              </a:lnSpc>
            </a:pPr>
            <a:r>
              <a:rPr lang="es-CR" sz="2000" dirty="0"/>
              <a:t>Tenemos Sindicatos, Asociaciones de Educadores que si se les participa (sin imposiciones) no se opondrían, porque ellos mismos están modernizándose y –en muchos casos como la ADP - pidiendo cambios en el sistema educativo. </a:t>
            </a:r>
          </a:p>
          <a:p>
            <a:pPr marL="144000" indent="-144000" algn="just">
              <a:lnSpc>
                <a:spcPct val="100000"/>
              </a:lnSpc>
            </a:pPr>
            <a:r>
              <a:rPr lang="es-CR" sz="2000" dirty="0"/>
              <a:t>Y tenemos un Estado siempre dispuesto a buscar lo mejor para su Pueblo.</a:t>
            </a:r>
          </a:p>
        </p:txBody>
      </p:sp>
    </p:spTree>
    <p:extLst>
      <p:ext uri="{BB962C8B-B14F-4D97-AF65-F5344CB8AC3E}">
        <p14:creationId xmlns:p14="http://schemas.microsoft.com/office/powerpoint/2010/main" val="26661334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R" dirty="0"/>
              <a:t>INTELIGENCIAS MULTIPLES EN SENCILLO</a:t>
            </a:r>
          </a:p>
        </p:txBody>
      </p:sp>
      <p:sp>
        <p:nvSpPr>
          <p:cNvPr id="3" name="Subtitle 2"/>
          <p:cNvSpPr>
            <a:spLocks noGrp="1"/>
          </p:cNvSpPr>
          <p:nvPr>
            <p:ph type="subTitle" idx="1"/>
          </p:nvPr>
        </p:nvSpPr>
        <p:spPr/>
        <p:txBody>
          <a:bodyPr/>
          <a:lstStyle/>
          <a:p>
            <a:endParaRPr lang="es-C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057400"/>
            <a:ext cx="3657600" cy="2743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7924"/>
            <a:ext cx="9261232" cy="6945924"/>
          </a:xfrm>
          <a:prstGeom prst="rect">
            <a:avLst/>
          </a:prstGeom>
        </p:spPr>
      </p:pic>
      <p:sp>
        <p:nvSpPr>
          <p:cNvPr id="4" name="Rectangle 3"/>
          <p:cNvSpPr/>
          <p:nvPr/>
        </p:nvSpPr>
        <p:spPr>
          <a:xfrm>
            <a:off x="2312086" y="1720344"/>
            <a:ext cx="4244239" cy="2308324"/>
          </a:xfrm>
          <a:prstGeom prst="rect">
            <a:avLst/>
          </a:prstGeom>
        </p:spPr>
        <p:txBody>
          <a:bodyPr wrap="none">
            <a:spAutoFit/>
          </a:bodyPr>
          <a:lstStyle/>
          <a:p>
            <a:r>
              <a:rPr lang="es-CR" sz="4800" b="1" dirty="0">
                <a:solidFill>
                  <a:srgbClr val="FF0000"/>
                </a:solidFill>
              </a:rPr>
              <a:t>EL ESTUDIANTE </a:t>
            </a:r>
          </a:p>
          <a:p>
            <a:r>
              <a:rPr lang="es-CR" sz="4800" b="1" dirty="0">
                <a:solidFill>
                  <a:srgbClr val="FF0000"/>
                </a:solidFill>
              </a:rPr>
              <a:t>Y EL PROFESOR </a:t>
            </a:r>
          </a:p>
          <a:p>
            <a:r>
              <a:rPr lang="es-CR" sz="4800" b="1" dirty="0">
                <a:solidFill>
                  <a:srgbClr val="FF0000"/>
                </a:solidFill>
              </a:rPr>
              <a:t>EN EL FUTURO</a:t>
            </a:r>
          </a:p>
        </p:txBody>
      </p:sp>
    </p:spTree>
    <p:extLst>
      <p:ext uri="{BB962C8B-B14F-4D97-AF65-F5344CB8AC3E}">
        <p14:creationId xmlns:p14="http://schemas.microsoft.com/office/powerpoint/2010/main" val="3996584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
        <p:nvSpPr>
          <p:cNvPr id="3" name="Content Placeholder 2"/>
          <p:cNvSpPr>
            <a:spLocks noGrp="1"/>
          </p:cNvSpPr>
          <p:nvPr>
            <p:ph idx="1"/>
          </p:nvPr>
        </p:nvSpPr>
        <p:spPr>
          <a:xfrm>
            <a:off x="327437" y="1551305"/>
            <a:ext cx="8375500" cy="4773295"/>
          </a:xfrm>
        </p:spPr>
        <p:txBody>
          <a:bodyPr>
            <a:noAutofit/>
          </a:bodyPr>
          <a:lstStyle/>
          <a:p>
            <a:pPr algn="just">
              <a:lnSpc>
                <a:spcPct val="100000"/>
              </a:lnSpc>
            </a:pPr>
            <a:r>
              <a:rPr lang="es-CR" sz="2000" dirty="0"/>
              <a:t>La educación del Futuro se sostendrá en la individualización de la atención a la demanda. </a:t>
            </a:r>
          </a:p>
          <a:p>
            <a:pPr algn="just">
              <a:lnSpc>
                <a:spcPct val="100000"/>
              </a:lnSpc>
            </a:pPr>
            <a:r>
              <a:rPr lang="es-ES" sz="2000" dirty="0"/>
              <a:t>El estudiante será el centro del proceso educativo y responsable de su propio aprendizaje; se respetarán todos los diversos tipos de inteligencias; será una educación </a:t>
            </a:r>
            <a:r>
              <a:rPr lang="es-CR" sz="2000" dirty="0"/>
              <a:t>colaborativa; será horizontal en contraposición al histórico modelo vertical del “magister </a:t>
            </a:r>
            <a:r>
              <a:rPr lang="es-CR" sz="2000" dirty="0" err="1"/>
              <a:t>dixie</a:t>
            </a:r>
            <a:r>
              <a:rPr lang="es-CR" sz="2000" dirty="0"/>
              <a:t>”; f</a:t>
            </a:r>
            <a:r>
              <a:rPr lang="es-ES" sz="2000" dirty="0" err="1"/>
              <a:t>omentará</a:t>
            </a:r>
            <a:r>
              <a:rPr lang="es-ES" sz="2000" dirty="0"/>
              <a:t> cotidianamente el trabajo en pequeños grupos haciendo investigación, buscando la solución de problemas; será una educación que enseñará a preguntar y a buscar buenas respuestas.</a:t>
            </a:r>
          </a:p>
          <a:p>
            <a:pPr algn="just">
              <a:lnSpc>
                <a:spcPct val="100000"/>
              </a:lnSpc>
            </a:pPr>
            <a:r>
              <a:rPr lang="es-ES" sz="2000" dirty="0"/>
              <a:t>Promoverá el uso de </a:t>
            </a:r>
            <a:r>
              <a:rPr lang="es-CR" sz="2000" dirty="0"/>
              <a:t>metodologías diversas; usará todos los </a:t>
            </a:r>
            <a:r>
              <a:rPr lang="es-CR" sz="2000" dirty="0" err="1"/>
              <a:t>multimedias</a:t>
            </a:r>
            <a:r>
              <a:rPr lang="es-CR" sz="2000" dirty="0"/>
              <a:t> y “apps ad-hoc” así como los Videos especialmente desarrollados para educación; fomentará en lo cotidiano el super aprendizaje, la super memoria, desarrollará el </a:t>
            </a:r>
            <a:r>
              <a:rPr lang="es-CR" sz="2000" dirty="0" err="1"/>
              <a:t>supercerebro</a:t>
            </a:r>
            <a:r>
              <a:rPr lang="es-CR" sz="2000" dirty="0"/>
              <a:t>; i</a:t>
            </a:r>
            <a:r>
              <a:rPr lang="es-ES" sz="2000" dirty="0" err="1"/>
              <a:t>ncluirá</a:t>
            </a:r>
            <a:r>
              <a:rPr lang="es-ES" sz="2000" dirty="0"/>
              <a:t> técnicas de aprendizaje basadas en neurociencia, </a:t>
            </a:r>
            <a:r>
              <a:rPr lang="es-ES" sz="2000" dirty="0" err="1"/>
              <a:t>neurodidáctica</a:t>
            </a:r>
            <a:r>
              <a:rPr lang="es-ES" sz="2000" dirty="0"/>
              <a:t>, así como avanzadas Tecnologías de Información, como apoyo, como medio, no como fin en sí mismas.</a:t>
            </a:r>
            <a:endParaRPr lang="es-CR" sz="2000" dirty="0"/>
          </a:p>
        </p:txBody>
      </p:sp>
    </p:spTree>
    <p:extLst>
      <p:ext uri="{BB962C8B-B14F-4D97-AF65-F5344CB8AC3E}">
        <p14:creationId xmlns:p14="http://schemas.microsoft.com/office/powerpoint/2010/main" val="7789923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1" y="1825625"/>
            <a:ext cx="8390965" cy="4351338"/>
          </a:xfrm>
        </p:spPr>
        <p:txBody>
          <a:bodyPr>
            <a:normAutofit fontScale="92500" lnSpcReduction="10000"/>
          </a:bodyPr>
          <a:lstStyle/>
          <a:p>
            <a:pPr algn="just">
              <a:lnSpc>
                <a:spcPct val="110000"/>
              </a:lnSpc>
            </a:pPr>
            <a:r>
              <a:rPr lang="es-ES" sz="2400" dirty="0"/>
              <a:t>P</a:t>
            </a:r>
            <a:r>
              <a:rPr lang="es-CR" sz="2400" dirty="0" err="1"/>
              <a:t>rivilegiará</a:t>
            </a:r>
            <a:r>
              <a:rPr lang="es-CR" sz="2400" dirty="0"/>
              <a:t> la auto evaluación de los auto- aprendizajes; p</a:t>
            </a:r>
            <a:r>
              <a:rPr lang="es-ES" sz="2400" dirty="0" err="1"/>
              <a:t>articiparán</a:t>
            </a:r>
            <a:r>
              <a:rPr lang="es-ES" sz="2400" dirty="0"/>
              <a:t> dos o tres educadores como apoyo al estudiante, pudiendo ser itinerantes.</a:t>
            </a:r>
          </a:p>
          <a:p>
            <a:pPr algn="just">
              <a:lnSpc>
                <a:spcPct val="110000"/>
              </a:lnSpc>
            </a:pPr>
            <a:r>
              <a:rPr lang="es-ES" sz="2400" dirty="0"/>
              <a:t>Desarrollará el gusto por aprender, fomentará el </a:t>
            </a:r>
            <a:r>
              <a:rPr lang="es-ES" sz="2400" dirty="0" err="1"/>
              <a:t>reir</a:t>
            </a:r>
            <a:r>
              <a:rPr lang="es-ES" sz="2400" dirty="0"/>
              <a:t>, el preguntar, el evitar el estrés, evitará el miedo. Desarrollará la confianza en sí mismo del estudiante y reiteramos, enseñará a aprender a reaprender. </a:t>
            </a:r>
          </a:p>
          <a:p>
            <a:pPr algn="just">
              <a:lnSpc>
                <a:spcPct val="110000"/>
              </a:lnSpc>
            </a:pPr>
            <a:r>
              <a:rPr lang="es-ES" sz="2400" dirty="0"/>
              <a:t>Buscamos un sistema educativo que sea emocionalmente compatible con el desarrollo de la inteligencia y de un mayor conocimiento del cerebro; un sistema agradable para aprender donde se involucren la ciencia y humanidades con la espiritualidad, lo emocional y las habilidades blandas, en dominio de multi-lenguajes.</a:t>
            </a:r>
          </a:p>
          <a:p>
            <a:endParaRPr lang="es-CR" b="1" dirty="0"/>
          </a:p>
          <a:p>
            <a:endParaRPr lang="es-CR" dirty="0"/>
          </a:p>
        </p:txBody>
      </p:sp>
      <p:sp>
        <p:nvSpPr>
          <p:cNvPr id="6" name="Title 1">
            <a:extLst>
              <a:ext uri="{FF2B5EF4-FFF2-40B4-BE49-F238E27FC236}">
                <a16:creationId xmlns:a16="http://schemas.microsoft.com/office/drawing/2014/main" id="{CB5F1CB8-EBA9-4E35-8649-1CC1E64A7B3F}"/>
              </a:ext>
            </a:extLst>
          </p:cNvPr>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Tree>
    <p:extLst>
      <p:ext uri="{BB962C8B-B14F-4D97-AF65-F5344CB8AC3E}">
        <p14:creationId xmlns:p14="http://schemas.microsoft.com/office/powerpoint/2010/main" val="3531525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895" y="1825625"/>
            <a:ext cx="8439375" cy="4351338"/>
          </a:xfrm>
        </p:spPr>
        <p:txBody>
          <a:bodyPr>
            <a:normAutofit/>
          </a:bodyPr>
          <a:lstStyle/>
          <a:p>
            <a:pPr algn="just">
              <a:lnSpc>
                <a:spcPct val="100000"/>
              </a:lnSpc>
            </a:pPr>
            <a:r>
              <a:rPr lang="es-ES" sz="2400" dirty="0"/>
              <a:t>Como dice Senge: “el profesor del futuro tendrá que enseñar lo que sabe y lo que no sabe, en esto último reside una gran parte del cambio, aprender a buscar respuestas en conjunto con sus estudiantes”.</a:t>
            </a:r>
          </a:p>
          <a:p>
            <a:pPr algn="just">
              <a:lnSpc>
                <a:spcPct val="100000"/>
              </a:lnSpc>
            </a:pPr>
            <a:r>
              <a:rPr lang="es-ES" sz="2400" dirty="0"/>
              <a:t>Aquí está la esencia del aprender a aprender. Los profesores y los estudiantes deben saber que habrá muchos temas sobre los cuales no hay respuestas claras. Los profesores estarán cada vez más interconectados, comunicándose entre sí, en comunidades virtuales de aprendizaje por medio de e-</a:t>
            </a:r>
            <a:r>
              <a:rPr lang="es-ES" sz="2400" dirty="0" err="1"/>
              <a:t>mobil</a:t>
            </a:r>
            <a:r>
              <a:rPr lang="es-ES" sz="2400" dirty="0"/>
              <a:t> y con aplicaciones holográficas que permitirán ver en forma casi presencial a los que estén en otra parte, en otra localidad, en otro espacio.</a:t>
            </a:r>
            <a:endParaRPr lang="es-CR" sz="2400" dirty="0"/>
          </a:p>
        </p:txBody>
      </p:sp>
      <p:sp>
        <p:nvSpPr>
          <p:cNvPr id="6" name="Title 1">
            <a:extLst>
              <a:ext uri="{FF2B5EF4-FFF2-40B4-BE49-F238E27FC236}">
                <a16:creationId xmlns:a16="http://schemas.microsoft.com/office/drawing/2014/main" id="{00338105-3B88-4502-8F7D-C0A84A6B867E}"/>
              </a:ext>
            </a:extLst>
          </p:cNvPr>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Tree>
    <p:extLst>
      <p:ext uri="{BB962C8B-B14F-4D97-AF65-F5344CB8AC3E}">
        <p14:creationId xmlns:p14="http://schemas.microsoft.com/office/powerpoint/2010/main" val="418673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s-ES" sz="2400" dirty="0"/>
              <a:t>En cuanto a la interacción entre alumnos y profesores la misma debe estar orientada a aprender juntos, aprender al mismo tiempo, aprender el uno del otro y aprendiendo de los otros estudiantes. En el futuro no sabemos qué preguntas se deberán hacer y menos tenemos las respuestas ante nuevos retos como la energía solar, la robotización del trabajo, el futuro del cáncer o el funcionamiento del cerebro, por ejemplo. </a:t>
            </a:r>
            <a:endParaRPr lang="es-CR" sz="2400" dirty="0"/>
          </a:p>
        </p:txBody>
      </p:sp>
      <p:sp>
        <p:nvSpPr>
          <p:cNvPr id="6" name="Title 1">
            <a:extLst>
              <a:ext uri="{FF2B5EF4-FFF2-40B4-BE49-F238E27FC236}">
                <a16:creationId xmlns:a16="http://schemas.microsoft.com/office/drawing/2014/main" id="{F5594548-D25F-4F2C-8077-CDD6E5250511}"/>
              </a:ext>
            </a:extLst>
          </p:cNvPr>
          <p:cNvSpPr>
            <a:spLocks noGrp="1"/>
          </p:cNvSpPr>
          <p:nvPr>
            <p:ph type="title"/>
          </p:nvPr>
        </p:nvSpPr>
        <p:spPr>
          <a:xfrm>
            <a:off x="628650" y="259081"/>
            <a:ext cx="7886700" cy="1178596"/>
          </a:xfrm>
          <a:solidFill>
            <a:srgbClr val="002060"/>
          </a:solidFill>
        </p:spPr>
        <p:txBody>
          <a:bodyPr>
            <a:noAutofit/>
          </a:bodyPr>
          <a:lstStyle/>
          <a:p>
            <a:pPr algn="ctr"/>
            <a:r>
              <a:rPr lang="es-ES" sz="3600" b="1" dirty="0">
                <a:solidFill>
                  <a:srgbClr val="FFFF00"/>
                </a:solidFill>
              </a:rPr>
              <a:t>DE UNA EDUCACIÓN GRADUADA A UNA NO GRADUADA, INDIVIDUALIZADA</a:t>
            </a:r>
            <a:endParaRPr lang="es-CR" sz="3600" dirty="0"/>
          </a:p>
        </p:txBody>
      </p:sp>
    </p:spTree>
    <p:extLst>
      <p:ext uri="{BB962C8B-B14F-4D97-AF65-F5344CB8AC3E}">
        <p14:creationId xmlns:p14="http://schemas.microsoft.com/office/powerpoint/2010/main" val="342442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3647"/>
            <a:ext cx="7772400" cy="2758183"/>
          </a:xfrm>
          <a:solidFill>
            <a:srgbClr val="002060"/>
          </a:solidFill>
        </p:spPr>
        <p:txBody>
          <a:bodyPr>
            <a:normAutofit fontScale="90000"/>
          </a:bodyPr>
          <a:lstStyle/>
          <a:p>
            <a:r>
              <a:rPr lang="es-CR" b="1" dirty="0">
                <a:solidFill>
                  <a:schemeClr val="bg1"/>
                </a:solidFill>
              </a:rPr>
              <a:t>LA EDUCACIÓN DEL FUTURO. </a:t>
            </a:r>
            <a:br>
              <a:rPr lang="es-CR" b="1" dirty="0">
                <a:solidFill>
                  <a:schemeClr val="bg1"/>
                </a:solidFill>
              </a:rPr>
            </a:br>
            <a:r>
              <a:rPr lang="es-CR" sz="5300" dirty="0"/>
              <a:t>Los aprendizajes del mañana </a:t>
            </a:r>
            <a:br>
              <a:rPr lang="es-CR" b="1" dirty="0">
                <a:solidFill>
                  <a:schemeClr val="bg1"/>
                </a:solidFill>
              </a:rPr>
            </a:br>
            <a:r>
              <a:rPr lang="es-CR" sz="3300" b="1" dirty="0">
                <a:solidFill>
                  <a:schemeClr val="bg1"/>
                </a:solidFill>
              </a:rPr>
              <a:t>Lorenzo Guadamuz Sandoval, </a:t>
            </a:r>
            <a:r>
              <a:rPr lang="es-CR" sz="3300" b="1" dirty="0" err="1">
                <a:solidFill>
                  <a:schemeClr val="bg1"/>
                </a:solidFill>
              </a:rPr>
              <a:t>Ph.D</a:t>
            </a:r>
            <a:r>
              <a:rPr lang="es-CR" sz="3300" b="1" dirty="0">
                <a:solidFill>
                  <a:schemeClr val="bg1"/>
                </a:solidFill>
              </a:rPr>
              <a:t>.</a:t>
            </a:r>
            <a:r>
              <a:rPr lang="es-CR" sz="3300" b="1" dirty="0"/>
              <a:t> </a:t>
            </a:r>
            <a:endParaRPr lang="es-CR" b="1" dirty="0"/>
          </a:p>
        </p:txBody>
      </p:sp>
      <p:sp>
        <p:nvSpPr>
          <p:cNvPr id="3" name="Subtitle 2"/>
          <p:cNvSpPr>
            <a:spLocks noGrp="1"/>
          </p:cNvSpPr>
          <p:nvPr>
            <p:ph type="subTitle" idx="1"/>
          </p:nvPr>
        </p:nvSpPr>
        <p:spPr>
          <a:xfrm>
            <a:off x="685800" y="3620625"/>
            <a:ext cx="7772400" cy="2204402"/>
          </a:xfrm>
          <a:solidFill>
            <a:srgbClr val="0000CC"/>
          </a:solidFill>
        </p:spPr>
        <p:txBody>
          <a:bodyPr>
            <a:normAutofit fontScale="92500" lnSpcReduction="10000"/>
          </a:bodyPr>
          <a:lstStyle/>
          <a:p>
            <a:r>
              <a:rPr lang="es-CR" sz="2600" b="1" dirty="0"/>
              <a:t>Conferencia  en   Maestría de Administración Educativa.</a:t>
            </a:r>
          </a:p>
          <a:p>
            <a:r>
              <a:rPr lang="es-CR" sz="2600" b="1" dirty="0"/>
              <a:t>Asignatura: Gerencia Educativa.</a:t>
            </a:r>
          </a:p>
          <a:p>
            <a:r>
              <a:rPr lang="es-CR" sz="2600" b="1" dirty="0"/>
              <a:t>Profesor: Dr. Humberto Sanabria Picado. </a:t>
            </a:r>
          </a:p>
          <a:p>
            <a:r>
              <a:rPr lang="es-CR" sz="2600" b="1" dirty="0"/>
              <a:t>Universidad Florencio del Castillo .</a:t>
            </a:r>
          </a:p>
          <a:p>
            <a:r>
              <a:rPr lang="es-CR" b="1" dirty="0"/>
              <a:t> </a:t>
            </a:r>
          </a:p>
        </p:txBody>
      </p:sp>
      <p:sp>
        <p:nvSpPr>
          <p:cNvPr id="5" name="Rectángulo 4">
            <a:extLst>
              <a:ext uri="{FF2B5EF4-FFF2-40B4-BE49-F238E27FC236}">
                <a16:creationId xmlns:a16="http://schemas.microsoft.com/office/drawing/2014/main" id="{3ECBC287-710F-4495-B3FC-8C35D2ADC031}"/>
              </a:ext>
            </a:extLst>
          </p:cNvPr>
          <p:cNvSpPr/>
          <p:nvPr/>
        </p:nvSpPr>
        <p:spPr>
          <a:xfrm>
            <a:off x="2087953" y="6043821"/>
            <a:ext cx="4452117" cy="461665"/>
          </a:xfrm>
          <a:prstGeom prst="rect">
            <a:avLst/>
          </a:prstGeom>
        </p:spPr>
        <p:txBody>
          <a:bodyPr wrap="none">
            <a:spAutoFit/>
          </a:bodyPr>
          <a:lstStyle/>
          <a:p>
            <a:pPr algn="ctr"/>
            <a:r>
              <a:rPr lang="es-CR" sz="2400" b="1" dirty="0">
                <a:solidFill>
                  <a:srgbClr val="FFFF00"/>
                </a:solidFill>
              </a:rPr>
              <a:t>CATIE, Turrialba, 20 de abril 2018.</a:t>
            </a:r>
          </a:p>
        </p:txBody>
      </p:sp>
    </p:spTree>
    <p:extLst>
      <p:ext uri="{BB962C8B-B14F-4D97-AF65-F5344CB8AC3E}">
        <p14:creationId xmlns:p14="http://schemas.microsoft.com/office/powerpoint/2010/main" val="39702338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698790"/>
          </a:xfrm>
          <a:solidFill>
            <a:srgbClr val="FF0000"/>
          </a:solidFill>
          <a:scene3d>
            <a:camera prst="orthographicFront"/>
            <a:lightRig rig="threePt" dir="t"/>
          </a:scene3d>
          <a:sp3d>
            <a:bevelT w="127000" h="127000"/>
          </a:sp3d>
        </p:spPr>
        <p:txBody>
          <a:bodyPr vert="horz" lIns="91440" tIns="45720" rIns="91440" bIns="45720" rtlCol="0" anchor="ctr">
            <a:normAutofit/>
          </a:bodyPr>
          <a:lstStyle/>
          <a:p>
            <a:pPr algn="ctr"/>
            <a:r>
              <a:rPr lang="es-CR" sz="7200" dirty="0">
                <a:solidFill>
                  <a:schemeClr val="bg1"/>
                </a:solidFill>
              </a:rPr>
              <a:t>La propuesta de una nueva educación</a:t>
            </a:r>
          </a:p>
        </p:txBody>
      </p:sp>
    </p:spTree>
    <p:extLst>
      <p:ext uri="{BB962C8B-B14F-4D97-AF65-F5344CB8AC3E}">
        <p14:creationId xmlns:p14="http://schemas.microsoft.com/office/powerpoint/2010/main" val="28676183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
        <p:nvSpPr>
          <p:cNvPr id="3" name="Content Placeholder 2"/>
          <p:cNvSpPr>
            <a:spLocks noGrp="1"/>
          </p:cNvSpPr>
          <p:nvPr>
            <p:ph idx="1"/>
          </p:nvPr>
        </p:nvSpPr>
        <p:spPr>
          <a:xfrm>
            <a:off x="430307" y="1825625"/>
            <a:ext cx="8278008" cy="2520464"/>
          </a:xfrm>
        </p:spPr>
        <p:txBody>
          <a:bodyPr>
            <a:normAutofit/>
          </a:bodyPr>
          <a:lstStyle/>
          <a:p>
            <a:pPr algn="just"/>
            <a:r>
              <a:rPr lang="es-CR" sz="2400" dirty="0"/>
              <a:t>La personalización o individualización de la educación es lo contrario, lo opuesto a una educación igual para todos, que en el pasado y lamentablemente aún en el presente oferta los mismos contenidos para los 25, 30 ó 35 estudiantes de ese grado, así como los mismos contenidos para todos los grados de un centro educativo e igual contenido para todos los centros educativos de todo un país. </a:t>
            </a:r>
          </a:p>
        </p:txBody>
      </p:sp>
    </p:spTree>
    <p:extLst>
      <p:ext uri="{BB962C8B-B14F-4D97-AF65-F5344CB8AC3E}">
        <p14:creationId xmlns:p14="http://schemas.microsoft.com/office/powerpoint/2010/main" val="9004109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01" y="1551305"/>
            <a:ext cx="8500618" cy="4144869"/>
          </a:xfrm>
        </p:spPr>
        <p:txBody>
          <a:bodyPr>
            <a:normAutofit/>
          </a:bodyPr>
          <a:lstStyle/>
          <a:p>
            <a:pPr algn="just"/>
            <a:r>
              <a:rPr lang="es-CR" sz="2400" dirty="0"/>
              <a:t>La personalización la concibe (</a:t>
            </a:r>
            <a:r>
              <a:rPr lang="es-CR" sz="2400" dirty="0" err="1"/>
              <a:t>L.Guadamuz.Sandoval</a:t>
            </a:r>
            <a:r>
              <a:rPr lang="es-CR" sz="2400" dirty="0"/>
              <a:t>) como aquel tipo de educación que se ofrecerá a cada estudiante, en </a:t>
            </a:r>
            <a:r>
              <a:rPr lang="es-CR" sz="2400" b="1" dirty="0"/>
              <a:t>forma totalmente individual</a:t>
            </a:r>
            <a:r>
              <a:rPr lang="es-CR" sz="2400" dirty="0"/>
              <a:t> (sea presencial, semi-presencial o virtual, sea que ese estudiante forme parte del sistema escolar formal, del sistema no formal o abierto); </a:t>
            </a:r>
          </a:p>
          <a:p>
            <a:pPr algn="just"/>
            <a:r>
              <a:rPr lang="es-CR" sz="2400" dirty="0"/>
              <a:t>Utilizando las ventajas de la </a:t>
            </a:r>
            <a:r>
              <a:rPr lang="es-CR" sz="2400" b="1" dirty="0"/>
              <a:t>comunicación</a:t>
            </a:r>
            <a:r>
              <a:rPr lang="es-CR" sz="2400" dirty="0"/>
              <a:t>; las </a:t>
            </a:r>
            <a:r>
              <a:rPr lang="es-CR" sz="2400" dirty="0" err="1"/>
              <a:t>megabases</a:t>
            </a:r>
            <a:r>
              <a:rPr lang="es-CR" sz="2400" dirty="0"/>
              <a:t> de datos, la extraordinaria riqueza de los multimedios educativos; </a:t>
            </a:r>
          </a:p>
          <a:p>
            <a:pPr algn="just"/>
            <a:r>
              <a:rPr lang="es-CR" sz="2400" dirty="0"/>
              <a:t>Respondiendo esencialmente a las diferencias individuales y en respuesta a los </a:t>
            </a:r>
            <a:r>
              <a:rPr lang="es-CR" sz="2400" b="1" dirty="0"/>
              <a:t>diferentes tipos de inteligencias </a:t>
            </a:r>
            <a:r>
              <a:rPr lang="es-CR" sz="2400" dirty="0"/>
              <a:t>(inteligencia espiritual, la inteligencia social, las inteligencias múltiples, la inteligencia emocional); </a:t>
            </a:r>
            <a:endParaRPr lang="es-CR" sz="2000" dirty="0"/>
          </a:p>
        </p:txBody>
      </p:sp>
      <p:sp>
        <p:nvSpPr>
          <p:cNvPr id="6" name="Title 1">
            <a:extLst>
              <a:ext uri="{FF2B5EF4-FFF2-40B4-BE49-F238E27FC236}">
                <a16:creationId xmlns:a16="http://schemas.microsoft.com/office/drawing/2014/main" id="{592A1CEB-5FA9-4C73-A691-9D880EC5177F}"/>
              </a:ext>
            </a:extLst>
          </p:cNvPr>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Tree>
    <p:extLst>
      <p:ext uri="{BB962C8B-B14F-4D97-AF65-F5344CB8AC3E}">
        <p14:creationId xmlns:p14="http://schemas.microsoft.com/office/powerpoint/2010/main" val="7295040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797" y="1658881"/>
            <a:ext cx="8554406" cy="3451001"/>
          </a:xfrm>
        </p:spPr>
        <p:txBody>
          <a:bodyPr>
            <a:normAutofit/>
          </a:bodyPr>
          <a:lstStyle/>
          <a:p>
            <a:pPr algn="just"/>
            <a:r>
              <a:rPr lang="es-CR" sz="2400" dirty="0"/>
              <a:t>Así como a un </a:t>
            </a:r>
            <a:r>
              <a:rPr lang="es-CR" sz="2400" b="1" dirty="0" err="1"/>
              <a:t>curriculum</a:t>
            </a:r>
            <a:r>
              <a:rPr lang="es-CR" sz="2400" b="1" dirty="0"/>
              <a:t> flexible, adaptable,</a:t>
            </a:r>
            <a:r>
              <a:rPr lang="es-CR" sz="2400" dirty="0"/>
              <a:t> cambiante, innovador, actualizable con el acontecer importante del mundo; </a:t>
            </a:r>
            <a:r>
              <a:rPr lang="es-CR" sz="2400" dirty="0" err="1"/>
              <a:t>curriculum</a:t>
            </a:r>
            <a:r>
              <a:rPr lang="es-CR" sz="2400" dirty="0"/>
              <a:t> conformado por pocas materias integradas en áreas inter-relacionadas, en donde los c</a:t>
            </a:r>
            <a:r>
              <a:rPr lang="es-CR" sz="2400" b="1" dirty="0"/>
              <a:t>ontenidos </a:t>
            </a:r>
            <a:r>
              <a:rPr lang="es-CR" sz="2400" dirty="0"/>
              <a:t>son guías generales del enseñar, donde el estudiante también puede ayudar a enriquecer y conformar el </a:t>
            </a:r>
            <a:r>
              <a:rPr lang="es-CR" sz="2400" dirty="0" err="1"/>
              <a:t>curriculum</a:t>
            </a:r>
            <a:r>
              <a:rPr lang="es-CR" sz="2400" dirty="0"/>
              <a:t>, así como los educadores pueden aportar; </a:t>
            </a:r>
            <a:r>
              <a:rPr lang="es-CR" sz="2400" dirty="0" err="1"/>
              <a:t>curriculum</a:t>
            </a:r>
            <a:r>
              <a:rPr lang="es-CR" sz="2400" dirty="0"/>
              <a:t> actualizable y adaptable a las regiones, localidades, espacio educativo y contexto universal cambiante, el cual es impredecible a veces, donde muchas veces lo único cierto es lo incierto del futuro y el cambio permanente.</a:t>
            </a:r>
            <a:endParaRPr lang="es-CR" sz="2000" dirty="0"/>
          </a:p>
        </p:txBody>
      </p:sp>
      <p:sp>
        <p:nvSpPr>
          <p:cNvPr id="6" name="Title 1">
            <a:extLst>
              <a:ext uri="{FF2B5EF4-FFF2-40B4-BE49-F238E27FC236}">
                <a16:creationId xmlns:a16="http://schemas.microsoft.com/office/drawing/2014/main" id="{70E46B4C-8A80-480B-B25A-EA77B39E8862}"/>
              </a:ext>
            </a:extLst>
          </p:cNvPr>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Tree>
    <p:extLst>
      <p:ext uri="{BB962C8B-B14F-4D97-AF65-F5344CB8AC3E}">
        <p14:creationId xmlns:p14="http://schemas.microsoft.com/office/powerpoint/2010/main" val="5132450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699" y="1675018"/>
            <a:ext cx="8584602" cy="2875467"/>
          </a:xfrm>
        </p:spPr>
        <p:txBody>
          <a:bodyPr>
            <a:normAutofit/>
          </a:bodyPr>
          <a:lstStyle/>
          <a:p>
            <a:pPr algn="just"/>
            <a:r>
              <a:rPr lang="es-CR" sz="2400" dirty="0"/>
              <a:t>Esta individualización de la oferta educativa permite también el trabajo en equipos (presenciales o virtuales y comunidades virtuales de aprendizaje); la metodología creativa de proyectos, la investigación; los talleres creativos, sean tecnológicos, científicos o de aplicación de conocimientos utilizando los Modelos de Simulación; conlleva en forma transversal el desarrollo de habilidades blandas al fomentar super-memoria, el super-aprendizaje o y la </a:t>
            </a:r>
            <a:r>
              <a:rPr lang="es-CR" sz="2400" dirty="0" err="1"/>
              <a:t>Sugestopedia</a:t>
            </a:r>
            <a:r>
              <a:rPr lang="es-CR" sz="2400" dirty="0"/>
              <a:t> (Sergei </a:t>
            </a:r>
            <a:r>
              <a:rPr lang="es-CR" sz="2400" dirty="0" err="1"/>
              <a:t>Lozanov</a:t>
            </a:r>
            <a:r>
              <a:rPr lang="es-CR" sz="2400" dirty="0"/>
              <a:t> "</a:t>
            </a:r>
            <a:r>
              <a:rPr lang="es-CR" sz="2400" dirty="0" err="1"/>
              <a:t>suggestology</a:t>
            </a:r>
            <a:r>
              <a:rPr lang="es-CR" sz="2400" dirty="0"/>
              <a:t>”).</a:t>
            </a:r>
          </a:p>
        </p:txBody>
      </p:sp>
      <p:sp>
        <p:nvSpPr>
          <p:cNvPr id="6" name="Title 1">
            <a:extLst>
              <a:ext uri="{FF2B5EF4-FFF2-40B4-BE49-F238E27FC236}">
                <a16:creationId xmlns:a16="http://schemas.microsoft.com/office/drawing/2014/main" id="{4536AC3D-C582-4EFA-A981-5D7EEA763597}"/>
              </a:ext>
            </a:extLst>
          </p:cNvPr>
          <p:cNvSpPr>
            <a:spLocks noGrp="1"/>
          </p:cNvSpPr>
          <p:nvPr>
            <p:ph type="title"/>
          </p:nvPr>
        </p:nvSpPr>
        <p:spPr>
          <a:xfrm>
            <a:off x="430307" y="365126"/>
            <a:ext cx="8278008" cy="855867"/>
          </a:xfrm>
          <a:solidFill>
            <a:srgbClr val="002060"/>
          </a:solidFill>
        </p:spPr>
        <p:txBody>
          <a:bodyPr>
            <a:noAutofit/>
          </a:bodyPr>
          <a:lstStyle/>
          <a:p>
            <a:pPr algn="ctr"/>
            <a:r>
              <a:rPr lang="es-CR" sz="3200" b="1" dirty="0">
                <a:solidFill>
                  <a:srgbClr val="FFFF00"/>
                </a:solidFill>
              </a:rPr>
              <a:t>LA PERSONALIZACIÓN DE LA OFERTA EDUCATIVA</a:t>
            </a:r>
            <a:endParaRPr lang="es-CR" sz="4000" dirty="0">
              <a:solidFill>
                <a:srgbClr val="FFFF00"/>
              </a:solidFill>
            </a:endParaRPr>
          </a:p>
        </p:txBody>
      </p:sp>
    </p:spTree>
    <p:extLst>
      <p:ext uri="{BB962C8B-B14F-4D97-AF65-F5344CB8AC3E}">
        <p14:creationId xmlns:p14="http://schemas.microsoft.com/office/powerpoint/2010/main" val="33229739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1778"/>
          </a:xfrm>
          <a:solidFill>
            <a:srgbClr val="002060"/>
          </a:solidFill>
        </p:spPr>
        <p:txBody>
          <a:bodyPr>
            <a:noAutofit/>
          </a:bodyPr>
          <a:lstStyle/>
          <a:p>
            <a:pPr algn="ctr"/>
            <a:r>
              <a:rPr lang="es-CR" sz="3200" b="1" dirty="0">
                <a:solidFill>
                  <a:srgbClr val="FFFF00"/>
                </a:solidFill>
              </a:rPr>
              <a:t>CARACTERÍSTICAS ESPECÍFICAS DE LA ENSEÑANZA INDIVIDUALIZADA COLABORATIVA</a:t>
            </a:r>
            <a:endParaRPr lang="es-CR" sz="3200" dirty="0"/>
          </a:p>
        </p:txBody>
      </p:sp>
      <p:sp>
        <p:nvSpPr>
          <p:cNvPr id="3" name="Content Placeholder 2"/>
          <p:cNvSpPr>
            <a:spLocks noGrp="1"/>
          </p:cNvSpPr>
          <p:nvPr>
            <p:ph idx="1"/>
          </p:nvPr>
        </p:nvSpPr>
        <p:spPr>
          <a:xfrm>
            <a:off x="365088" y="1755700"/>
            <a:ext cx="8386258" cy="4351338"/>
          </a:xfrm>
        </p:spPr>
        <p:txBody>
          <a:bodyPr>
            <a:normAutofit fontScale="92500"/>
          </a:bodyPr>
          <a:lstStyle/>
          <a:p>
            <a:pPr lvl="0" algn="just"/>
            <a:r>
              <a:rPr lang="es-CR" sz="2400" dirty="0"/>
              <a:t>El alumno puede avanzar a su propio ritmo, en ese sentido fomenta la enseñanza no graduada, pero sí guiada.</a:t>
            </a:r>
          </a:p>
          <a:p>
            <a:pPr lvl="0" algn="just"/>
            <a:r>
              <a:rPr lang="es-CR" sz="2400" dirty="0"/>
              <a:t>Se actualiza en sus contenidos permanentemente, especialmente en el avance de las ciencias, tecnología, medio ambiente y contexto social (no al </a:t>
            </a:r>
            <a:r>
              <a:rPr lang="es-CR" sz="2400" dirty="0" err="1"/>
              <a:t>curriculum</a:t>
            </a:r>
            <a:r>
              <a:rPr lang="es-CR" sz="2400" dirty="0"/>
              <a:t> rígido).</a:t>
            </a:r>
          </a:p>
          <a:p>
            <a:pPr lvl="0" algn="just"/>
            <a:r>
              <a:rPr lang="es-CR" sz="2400" dirty="0"/>
              <a:t>Presenta al alumno (y por ende a su Tutor/profesor) diversas opciones de contenidos organizados como abanicos de opciones en los cuales -con base en el historial del estudiante actualizado permanentemente en una interactiva base de datos inteligente - le presenta las opciones de contenidos y de abordajes metodológicos en respuesta a sus tipo de inteligencia, según cada enfoque temático (ello mediante el uso de aplicaciones de inteligencia artificial para analizar datos de los estudiantes y ofertarles propuestas cognitivas personalizadas).</a:t>
            </a:r>
          </a:p>
          <a:p>
            <a:pPr algn="just"/>
            <a:endParaRPr lang="es-CR" sz="2400" dirty="0"/>
          </a:p>
        </p:txBody>
      </p:sp>
    </p:spTree>
    <p:extLst>
      <p:ext uri="{BB962C8B-B14F-4D97-AF65-F5344CB8AC3E}">
        <p14:creationId xmlns:p14="http://schemas.microsoft.com/office/powerpoint/2010/main" val="316332969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275" y="1825625"/>
            <a:ext cx="8401723" cy="4351338"/>
          </a:xfrm>
        </p:spPr>
        <p:txBody>
          <a:bodyPr>
            <a:normAutofit fontScale="70000" lnSpcReduction="20000"/>
          </a:bodyPr>
          <a:lstStyle/>
          <a:p>
            <a:pPr algn="just">
              <a:lnSpc>
                <a:spcPct val="110000"/>
              </a:lnSpc>
            </a:pPr>
            <a:r>
              <a:rPr lang="es-CR" dirty="0"/>
              <a:t>Los contenidos no son lineales en su secuencia, pueden ser organizados o presentados en forma lógica (no cronológica) pudiendo el estudiante saltar de un contenido a otro, comenzar no necesariamente por el principio y en secuencia rígida. </a:t>
            </a:r>
          </a:p>
          <a:p>
            <a:pPr algn="just">
              <a:lnSpc>
                <a:spcPct val="110000"/>
              </a:lnSpc>
            </a:pPr>
            <a:r>
              <a:rPr lang="es-CR" dirty="0"/>
              <a:t>Presenta opciones de trabajo en equipo (físico o virtual) en respuesta a búsqueda de conocimiento colectivo, y la pedagogía colaborativa, utilizando entre otros la metodología de investigación/acción y la metodología de Proyectos.</a:t>
            </a:r>
          </a:p>
          <a:p>
            <a:pPr algn="just">
              <a:lnSpc>
                <a:spcPct val="110000"/>
              </a:lnSpc>
            </a:pPr>
            <a:r>
              <a:rPr lang="es-CR" dirty="0"/>
              <a:t>Los docentes, tutores y auxiliares siempre serán apoyo clave en el desarrollo del estudiante, quien contará con un soporte pedagógico continuo, inmediato, personalizado (no más grupos numerosos de estudiantes). </a:t>
            </a:r>
          </a:p>
          <a:p>
            <a:pPr algn="just">
              <a:lnSpc>
                <a:spcPct val="110000"/>
              </a:lnSpc>
            </a:pPr>
            <a:r>
              <a:rPr lang="es-CR" dirty="0"/>
              <a:t>Permite el trabajo de una educación colaborativa, tanto de pares de docentes trabajando en similares circunstancias, o de equipos especializados de asesores metodológicos, de contenidos o de materiales. </a:t>
            </a:r>
          </a:p>
          <a:p>
            <a:pPr algn="just"/>
            <a:endParaRPr lang="es-CR" dirty="0"/>
          </a:p>
        </p:txBody>
      </p:sp>
      <p:sp>
        <p:nvSpPr>
          <p:cNvPr id="6" name="Title 1">
            <a:extLst>
              <a:ext uri="{FF2B5EF4-FFF2-40B4-BE49-F238E27FC236}">
                <a16:creationId xmlns:a16="http://schemas.microsoft.com/office/drawing/2014/main" id="{6898ECA5-8677-400F-9D25-A1B18833A6EF}"/>
              </a:ext>
            </a:extLst>
          </p:cNvPr>
          <p:cNvSpPr>
            <a:spLocks noGrp="1"/>
          </p:cNvSpPr>
          <p:nvPr>
            <p:ph type="title"/>
          </p:nvPr>
        </p:nvSpPr>
        <p:spPr>
          <a:xfrm>
            <a:off x="628650" y="365127"/>
            <a:ext cx="7886700" cy="1081778"/>
          </a:xfrm>
          <a:solidFill>
            <a:srgbClr val="002060"/>
          </a:solidFill>
        </p:spPr>
        <p:txBody>
          <a:bodyPr>
            <a:noAutofit/>
          </a:bodyPr>
          <a:lstStyle/>
          <a:p>
            <a:pPr algn="ctr"/>
            <a:r>
              <a:rPr lang="es-CR" sz="3200" b="1" dirty="0">
                <a:solidFill>
                  <a:srgbClr val="FFFF00"/>
                </a:solidFill>
              </a:rPr>
              <a:t>CARACTERÍSTICAS ESPECÍFICAS DE LA ENSEÑANZA INDIVIDUALIZADA COLABORATIVA</a:t>
            </a:r>
            <a:endParaRPr lang="es-CR" sz="3200" dirty="0"/>
          </a:p>
        </p:txBody>
      </p:sp>
    </p:spTree>
    <p:extLst>
      <p:ext uri="{BB962C8B-B14F-4D97-AF65-F5344CB8AC3E}">
        <p14:creationId xmlns:p14="http://schemas.microsoft.com/office/powerpoint/2010/main" val="3937404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8791" y="1825625"/>
            <a:ext cx="8304903" cy="3590850"/>
          </a:xfrm>
        </p:spPr>
        <p:txBody>
          <a:bodyPr>
            <a:normAutofit/>
          </a:bodyPr>
          <a:lstStyle/>
          <a:p>
            <a:pPr lvl="0" algn="just"/>
            <a:r>
              <a:rPr lang="es-CR" sz="2400" dirty="0"/>
              <a:t>La evaluación es individualizada y fomenta la auto-evaluación de los auto-aprendizajes. </a:t>
            </a:r>
          </a:p>
          <a:p>
            <a:pPr lvl="0" algn="just"/>
            <a:r>
              <a:rPr lang="es-CR" sz="2400" dirty="0"/>
              <a:t>La educación adquiere característica de educación permanente, a lo largo de toda la vida, es </a:t>
            </a:r>
            <a:r>
              <a:rPr lang="es-CR" sz="2400" dirty="0" err="1"/>
              <a:t>contínua</a:t>
            </a:r>
            <a:r>
              <a:rPr lang="es-CR" sz="2400" dirty="0"/>
              <a:t>, siempre actualizándose, siempre re-aprendiendo.</a:t>
            </a:r>
          </a:p>
          <a:p>
            <a:pPr lvl="0" algn="just"/>
            <a:r>
              <a:rPr lang="es-CR" sz="2400" dirty="0"/>
              <a:t>El aprendizaje será </a:t>
            </a:r>
            <a:r>
              <a:rPr lang="es-CR" sz="2400" dirty="0" err="1"/>
              <a:t>obicuo</a:t>
            </a:r>
            <a:r>
              <a:rPr lang="es-CR" sz="2400" dirty="0"/>
              <a:t>, en todo tiempo, en todo lugar. Todo espacio es potencialmente un espacio educativo. </a:t>
            </a:r>
          </a:p>
          <a:p>
            <a:pPr lvl="0" algn="just"/>
            <a:r>
              <a:rPr lang="es-CR" sz="2400" dirty="0"/>
              <a:t>Se intensificará el uso de los aparatos móviles (m-</a:t>
            </a:r>
            <a:r>
              <a:rPr lang="es-CR" sz="2400" dirty="0" err="1"/>
              <a:t>learning</a:t>
            </a:r>
            <a:r>
              <a:rPr lang="es-CR" sz="2400" dirty="0"/>
              <a:t>; </a:t>
            </a:r>
            <a:br>
              <a:rPr lang="es-CR" sz="2400" dirty="0"/>
            </a:br>
            <a:r>
              <a:rPr lang="es-CR" sz="2400" dirty="0"/>
              <a:t>e-</a:t>
            </a:r>
            <a:r>
              <a:rPr lang="es-CR" sz="2400" dirty="0" err="1"/>
              <a:t>mobil</a:t>
            </a:r>
            <a:r>
              <a:rPr lang="es-CR" sz="2400" dirty="0"/>
              <a:t>) incluyendo la </a:t>
            </a:r>
            <a:r>
              <a:rPr lang="es-CR" sz="2400" dirty="0" err="1"/>
              <a:t>hologramía</a:t>
            </a:r>
            <a:r>
              <a:rPr lang="es-CR" sz="2400" dirty="0"/>
              <a:t> digital.</a:t>
            </a:r>
          </a:p>
        </p:txBody>
      </p:sp>
      <p:sp>
        <p:nvSpPr>
          <p:cNvPr id="6" name="Title 1">
            <a:extLst>
              <a:ext uri="{FF2B5EF4-FFF2-40B4-BE49-F238E27FC236}">
                <a16:creationId xmlns:a16="http://schemas.microsoft.com/office/drawing/2014/main" id="{4C95501D-0540-487F-BB57-4396E52A3FF3}"/>
              </a:ext>
            </a:extLst>
          </p:cNvPr>
          <p:cNvSpPr>
            <a:spLocks noGrp="1"/>
          </p:cNvSpPr>
          <p:nvPr>
            <p:ph type="title"/>
          </p:nvPr>
        </p:nvSpPr>
        <p:spPr>
          <a:xfrm>
            <a:off x="628650" y="365127"/>
            <a:ext cx="7886700" cy="1081778"/>
          </a:xfrm>
          <a:solidFill>
            <a:srgbClr val="002060"/>
          </a:solidFill>
        </p:spPr>
        <p:txBody>
          <a:bodyPr>
            <a:noAutofit/>
          </a:bodyPr>
          <a:lstStyle/>
          <a:p>
            <a:pPr algn="ctr"/>
            <a:r>
              <a:rPr lang="es-CR" sz="3200" b="1" dirty="0">
                <a:solidFill>
                  <a:srgbClr val="FFFF00"/>
                </a:solidFill>
              </a:rPr>
              <a:t>CARACTERÍSTICAS ESPECÍFICAS DE LA ENSEÑANZA INDIVIDUALIZADA COLABORATIVA</a:t>
            </a:r>
            <a:endParaRPr lang="es-CR" sz="3200" dirty="0"/>
          </a:p>
        </p:txBody>
      </p:sp>
    </p:spTree>
    <p:extLst>
      <p:ext uri="{BB962C8B-B14F-4D97-AF65-F5344CB8AC3E}">
        <p14:creationId xmlns:p14="http://schemas.microsoft.com/office/powerpoint/2010/main" val="375590028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8" fill="hold">
                      <p:stCondLst>
                        <p:cond delay="indefinite"/>
                      </p:stCondLst>
                      <p:childTnLst>
                        <p:par>
                          <p:cTn id="19" fill="hold">
                            <p:stCondLst>
                              <p:cond delay="0"/>
                            </p:stCondLst>
                            <p:childTnLst>
                              <p:par>
                                <p:cTn id="20" presetID="14" presetClass="entr" presetSubtype="5"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684" y="192507"/>
            <a:ext cx="7873666" cy="1058778"/>
          </a:xfrm>
        </p:spPr>
        <p:txBody>
          <a:bodyPr>
            <a:normAutofit fontScale="90000"/>
          </a:bodyPr>
          <a:lstStyle/>
          <a:p>
            <a:pPr algn="ctr"/>
            <a:r>
              <a:rPr lang="es-CR" dirty="0"/>
              <a:t>	EQUILIBRANDO LO URBANO CON RURAL, LO PUBLICO Y LO PRIVADO </a:t>
            </a:r>
          </a:p>
        </p:txBody>
      </p:sp>
      <p:sp>
        <p:nvSpPr>
          <p:cNvPr id="3" name="Content Placeholder 2"/>
          <p:cNvSpPr>
            <a:spLocks noGrp="1"/>
          </p:cNvSpPr>
          <p:nvPr>
            <p:ph idx="1"/>
          </p:nvPr>
        </p:nvSpPr>
        <p:spPr>
          <a:xfrm>
            <a:off x="352925" y="1379621"/>
            <a:ext cx="8373979" cy="5021179"/>
          </a:xfrm>
        </p:spPr>
        <p:txBody>
          <a:bodyPr>
            <a:normAutofit/>
          </a:bodyPr>
          <a:lstStyle/>
          <a:p>
            <a:r>
              <a:rPr lang="es-CR" dirty="0">
                <a:effectLst/>
              </a:rPr>
              <a:t>Cuando hablamos de calidad de la educación siempre hacemos la diferencia entre educación pública y privada, entre urbana y rural, entre diurna y nocturna; siempre decimos que los mejores profesores y mejores recursos se asignan a la educación urbana y a la diurna y a la privada. En la propuesta de la educación del futuro, como la estoy presentando, los mejores profesores serían para todos los centros educativos, los mejores recursos , laboratorios, bibliotecas , los mejores para todos los centros educativos, rurales o urbanos. </a:t>
            </a:r>
          </a:p>
          <a:p>
            <a:r>
              <a:rPr lang="es-CR" dirty="0">
                <a:effectLst/>
              </a:rPr>
              <a:t> </a:t>
            </a:r>
            <a:endParaRPr lang="es-CR" dirty="0"/>
          </a:p>
        </p:txBody>
      </p:sp>
    </p:spTree>
    <p:extLst>
      <p:ext uri="{BB962C8B-B14F-4D97-AF65-F5344CB8AC3E}">
        <p14:creationId xmlns:p14="http://schemas.microsoft.com/office/powerpoint/2010/main" val="4105807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684" y="192507"/>
            <a:ext cx="7873666" cy="1058778"/>
          </a:xfrm>
        </p:spPr>
        <p:txBody>
          <a:bodyPr>
            <a:normAutofit fontScale="90000"/>
          </a:bodyPr>
          <a:lstStyle/>
          <a:p>
            <a:pPr algn="ctr"/>
            <a:r>
              <a:rPr lang="es-CR" dirty="0"/>
              <a:t>	EQUILIBRANDO LO URBANO CON RURAL, LO PUBLICO Y LO PRIVADO </a:t>
            </a:r>
          </a:p>
        </p:txBody>
      </p:sp>
      <p:sp>
        <p:nvSpPr>
          <p:cNvPr id="3" name="Content Placeholder 2"/>
          <p:cNvSpPr>
            <a:spLocks noGrp="1"/>
          </p:cNvSpPr>
          <p:nvPr>
            <p:ph idx="1"/>
          </p:nvPr>
        </p:nvSpPr>
        <p:spPr>
          <a:xfrm>
            <a:off x="352925" y="1379621"/>
            <a:ext cx="8373979" cy="5021179"/>
          </a:xfrm>
        </p:spPr>
        <p:txBody>
          <a:bodyPr>
            <a:normAutofit fontScale="85000" lnSpcReduction="20000"/>
          </a:bodyPr>
          <a:lstStyle/>
          <a:p>
            <a:r>
              <a:rPr lang="es-CR" dirty="0">
                <a:effectLst/>
              </a:rPr>
              <a:t>La planificación didáctica como la estamos presentando sería para todo el país, claro diversificada, con múltiples opciones de contenidos y metodologías, para poder individualizar la oferta en cada estudiante . </a:t>
            </a:r>
          </a:p>
          <a:p>
            <a:r>
              <a:rPr lang="es-CR" dirty="0">
                <a:effectLst/>
              </a:rPr>
              <a:t>Así cada entrega temática educativa, por áreas cognitivas, tendrá sus objetivos, sus grados crecientes de dificultad, tendrá los textos, los videos de apoyo, los </a:t>
            </a:r>
            <a:r>
              <a:rPr lang="es-CR" dirty="0" err="1">
                <a:effectLst/>
              </a:rPr>
              <a:t>multimedias</a:t>
            </a:r>
            <a:r>
              <a:rPr lang="es-CR" dirty="0">
                <a:effectLst/>
              </a:rPr>
              <a:t> interactivos de refuerzo en cada tema, tendrá software de reforzamiento por tema , tendrá ejercicios de autoevaluación de los autoaprendizajes, tendrá a sus profesores/tutores apoyando esa planificación virtual recibida y se tenderán las ayudas en línea de asesores por unidades temáticas .</a:t>
            </a:r>
          </a:p>
          <a:p>
            <a:r>
              <a:rPr lang="es-CR" dirty="0">
                <a:effectLst/>
              </a:rPr>
              <a:t> Se tendría un mínimo igual de contenidos para todo el país, para todos los estudiantes , pero cada estudiante tiene ese mínimo como referencia de identidad nacional, cada estudiante no tiene límite, va hasta donde sus capacidades, su voluntad, su dedicación se lo permitan . </a:t>
            </a:r>
          </a:p>
          <a:p>
            <a:endParaRPr lang="es-CR" dirty="0"/>
          </a:p>
        </p:txBody>
      </p:sp>
    </p:spTree>
    <p:extLst>
      <p:ext uri="{BB962C8B-B14F-4D97-AF65-F5344CB8AC3E}">
        <p14:creationId xmlns:p14="http://schemas.microsoft.com/office/powerpoint/2010/main" val="418172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 y="365127"/>
            <a:ext cx="8839200" cy="648333"/>
          </a:xfrm>
          <a:solidFill>
            <a:srgbClr val="002060"/>
          </a:solidFill>
        </p:spPr>
        <p:txBody>
          <a:bodyPr>
            <a:normAutofit fontScale="90000"/>
          </a:bodyPr>
          <a:lstStyle/>
          <a:p>
            <a:pPr algn="ctr"/>
            <a:r>
              <a:rPr lang="es-ES" sz="3600" b="1" dirty="0"/>
              <a:t>DURANTE MILENIOS NO HUBO EDUCACIÓN FORMAL</a:t>
            </a:r>
            <a:endParaRPr lang="es-CR" dirty="0"/>
          </a:p>
        </p:txBody>
      </p:sp>
      <p:sp>
        <p:nvSpPr>
          <p:cNvPr id="3" name="Content Placeholder 2"/>
          <p:cNvSpPr>
            <a:spLocks noGrp="1"/>
          </p:cNvSpPr>
          <p:nvPr>
            <p:ph idx="1"/>
          </p:nvPr>
        </p:nvSpPr>
        <p:spPr>
          <a:xfrm>
            <a:off x="190501" y="1295400"/>
            <a:ext cx="8549640" cy="5101389"/>
          </a:xfrm>
        </p:spPr>
        <p:txBody>
          <a:bodyPr>
            <a:noAutofit/>
          </a:bodyPr>
          <a:lstStyle/>
          <a:p>
            <a:pPr marL="144000" indent="-144000" algn="just">
              <a:lnSpc>
                <a:spcPct val="100000"/>
              </a:lnSpc>
              <a:spcBef>
                <a:spcPts val="0"/>
              </a:spcBef>
            </a:pPr>
            <a:r>
              <a:rPr lang="es-ES" sz="1800" b="1" dirty="0">
                <a:effectLst/>
              </a:rPr>
              <a:t>Durante milenios no existieron las instituciones de </a:t>
            </a:r>
            <a:r>
              <a:rPr lang="es-ES" sz="1800" b="1" dirty="0" err="1">
                <a:effectLst/>
              </a:rPr>
              <a:t>kindergarden</a:t>
            </a:r>
            <a:r>
              <a:rPr lang="es-ES" sz="1800" b="1" dirty="0">
                <a:effectLst/>
              </a:rPr>
              <a:t>, tampoco había escuelas de primaria y menos colegios de secundaria. Claro que siempre existió la educación natural, la informal, no así la educación institucionalizada, organizada por el Estado o por los ayuntamientos. </a:t>
            </a:r>
          </a:p>
          <a:p>
            <a:pPr marL="144000" indent="-144000" algn="just">
              <a:lnSpc>
                <a:spcPct val="100000"/>
              </a:lnSpc>
              <a:spcBef>
                <a:spcPts val="0"/>
              </a:spcBef>
            </a:pPr>
            <a:r>
              <a:rPr lang="es-ES" sz="1800" b="1" dirty="0">
                <a:effectLst/>
              </a:rPr>
              <a:t>Desde el origen de la humanidad los padres enseñaron a su hijos a cazar, a defenderse, a ubicarse, a comunicarse y las comunidades enseñaban lo necesario para sobrevivir (organización, producción, energía, defensa). Las tradiciones y las religiones se transmitían vía oral, por imitación, de generación en generación.</a:t>
            </a:r>
            <a:endParaRPr lang="es-CR" sz="1800" b="1" dirty="0">
              <a:effectLst/>
            </a:endParaRPr>
          </a:p>
          <a:p>
            <a:pPr marL="144000" indent="-144000" algn="just">
              <a:lnSpc>
                <a:spcPct val="100000"/>
              </a:lnSpc>
              <a:spcBef>
                <a:spcPts val="0"/>
              </a:spcBef>
            </a:pPr>
            <a:r>
              <a:rPr lang="es-ES" sz="1800" b="1" dirty="0">
                <a:effectLst/>
              </a:rPr>
              <a:t>Hubo algunos esfuerzos no sistemáticos, bastante excepcionales y que no se repetían, como la </a:t>
            </a:r>
            <a:r>
              <a:rPr lang="es-ES" sz="1800" b="1" dirty="0" err="1">
                <a:effectLst/>
              </a:rPr>
              <a:t>Akademia</a:t>
            </a:r>
            <a:r>
              <a:rPr lang="es-ES" sz="1800" b="1" dirty="0">
                <a:effectLst/>
              </a:rPr>
              <a:t> de Platón, en Atenas, que se podría considerar el primer instituto superior de Europa.</a:t>
            </a:r>
          </a:p>
          <a:p>
            <a:pPr marL="144000" indent="-144000" algn="just">
              <a:lnSpc>
                <a:spcPct val="100000"/>
              </a:lnSpc>
              <a:spcBef>
                <a:spcPts val="0"/>
              </a:spcBef>
            </a:pPr>
            <a:r>
              <a:rPr lang="es-ES" sz="1800" b="1" dirty="0">
                <a:effectLst/>
              </a:rPr>
              <a:t>Alejandría siguió la enseñanza de Atenas y entre los años 300 a 350 AC se convirtió en el centro cultural más importante donde se encontraban filósofos y matemáticos como Euclides, por lo que fue natural la construcción de la Gran Biblioteca de Alejandría. </a:t>
            </a:r>
          </a:p>
          <a:p>
            <a:pPr marL="144000" indent="-144000" algn="just">
              <a:lnSpc>
                <a:spcPct val="100000"/>
              </a:lnSpc>
              <a:spcBef>
                <a:spcPts val="0"/>
              </a:spcBef>
            </a:pPr>
            <a:r>
              <a:rPr lang="es-ES" sz="1800" b="1" dirty="0">
                <a:effectLst/>
              </a:rPr>
              <a:t>En Asia Confucio reunió discípulos y desarrolló sus Analectas, de cierta forma esfuerzos de educación informal relacionados con las conversaciones con sus discípulos, relacionados con los valores basados en la benevolencia, la lealtad, el respeto y la reciprocidad. </a:t>
            </a:r>
            <a:endParaRPr lang="es-CR" sz="1800" b="1" dirty="0">
              <a:effectLst/>
            </a:endParaRPr>
          </a:p>
        </p:txBody>
      </p:sp>
    </p:spTree>
    <p:extLst>
      <p:ext uri="{BB962C8B-B14F-4D97-AF65-F5344CB8AC3E}">
        <p14:creationId xmlns:p14="http://schemas.microsoft.com/office/powerpoint/2010/main" val="1751324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rgbClr val="99CCFF"/>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19" y="252171"/>
            <a:ext cx="7961331" cy="1325563"/>
          </a:xfrm>
          <a:solidFill>
            <a:srgbClr val="002060"/>
          </a:solidFill>
        </p:spPr>
        <p:txBody>
          <a:bodyPr>
            <a:normAutofit/>
          </a:bodyPr>
          <a:lstStyle/>
          <a:p>
            <a:pPr algn="ctr"/>
            <a:r>
              <a:rPr lang="es-ES" b="1" dirty="0">
                <a:solidFill>
                  <a:srgbClr val="FFFF00"/>
                </a:solidFill>
              </a:rPr>
              <a:t>INDISPENSABLE UNA REFORMA CURRICULAR DE FONDO</a:t>
            </a:r>
            <a:endParaRPr lang="es-CR" dirty="0"/>
          </a:p>
        </p:txBody>
      </p:sp>
      <p:sp>
        <p:nvSpPr>
          <p:cNvPr id="3" name="Content Placeholder 2"/>
          <p:cNvSpPr>
            <a:spLocks noGrp="1"/>
          </p:cNvSpPr>
          <p:nvPr>
            <p:ph idx="1"/>
          </p:nvPr>
        </p:nvSpPr>
        <p:spPr>
          <a:xfrm>
            <a:off x="311971" y="1825625"/>
            <a:ext cx="8380207" cy="4351338"/>
          </a:xfrm>
        </p:spPr>
        <p:txBody>
          <a:bodyPr>
            <a:normAutofit fontScale="85000" lnSpcReduction="20000"/>
          </a:bodyPr>
          <a:lstStyle/>
          <a:p>
            <a:pPr algn="just">
              <a:lnSpc>
                <a:spcPct val="100000"/>
              </a:lnSpc>
            </a:pPr>
            <a:r>
              <a:rPr lang="es-ES" dirty="0"/>
              <a:t>La educación pública del futuro deberá sufrir revolucionarios cambios curriculares; deberán eliminarse asignaturas y contenidos que hoy no tienen razón de ser, deberán de concentrarse los Contenidos en 5 a 8 áreas cognitivas integrales, correlacionadas.</a:t>
            </a:r>
          </a:p>
          <a:p>
            <a:pPr algn="just">
              <a:lnSpc>
                <a:spcPct val="100000"/>
              </a:lnSpc>
            </a:pPr>
            <a:r>
              <a:rPr lang="es-ES" dirty="0"/>
              <a:t> El nuevo </a:t>
            </a:r>
            <a:r>
              <a:rPr lang="es-ES" dirty="0" err="1"/>
              <a:t>curriculum</a:t>
            </a:r>
            <a:r>
              <a:rPr lang="es-ES" dirty="0"/>
              <a:t> deberá incorporar la enseñanza de habilidades blandas, aprender a controlar las emociones, técnicas de respiración, técnicas en general de “mindfulness”. La metodología deberá cambiar a un trabajo individualizado y de trabajo en grupos de 3 a 5 estudiantes, en el marco de un aprendizaje colaborativo, distribuido, donde el profesor y ciertos estudiantes actuarán como facilitadores. Serán docentes innovadores en la práctica de los aprendizajes.</a:t>
            </a:r>
            <a:endParaRPr lang="es-CR" dirty="0"/>
          </a:p>
        </p:txBody>
      </p:sp>
    </p:spTree>
    <p:extLst>
      <p:ext uri="{BB962C8B-B14F-4D97-AF65-F5344CB8AC3E}">
        <p14:creationId xmlns:p14="http://schemas.microsoft.com/office/powerpoint/2010/main" val="36178487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821" y="1841762"/>
            <a:ext cx="8063529" cy="4351338"/>
          </a:xfrm>
        </p:spPr>
        <p:txBody>
          <a:bodyPr>
            <a:normAutofit fontScale="85000" lnSpcReduction="10000"/>
          </a:bodyPr>
          <a:lstStyle/>
          <a:p>
            <a:pPr algn="just"/>
            <a:r>
              <a:rPr lang="es-ES" dirty="0"/>
              <a:t>En la educación del futuro será clave el desarrollar la creatividad, el descubrimiento, desarrollar la lectura, desarrollar la solución de problemas, estimular la curiosidad innata en el niño, desarrollar la confianza en sí mismo y en sus potencialidades. Enseñar a pensar fuera de lo convencional. </a:t>
            </a:r>
          </a:p>
          <a:p>
            <a:pPr algn="just"/>
            <a:r>
              <a:rPr lang="es-ES" dirty="0"/>
              <a:t>No utilizar sólo la memoria para la evaluación, desarrollar la capacidad de análisis, de preguntar, de buscar las respuestas. Desarrollar siempre el pensamiento crítico, la capacidad de plantear problemas y de resolverlos, el deseo de siempre preguntar, descubrir. Para ello deberemos crear ambientes de aprendizaje, eliminar la violencia, el miedo en el aula, en la escuela, en los hogares, en las redes o en cualquier espacio virtual. </a:t>
            </a:r>
            <a:endParaRPr lang="es-CR" dirty="0"/>
          </a:p>
        </p:txBody>
      </p:sp>
      <p:sp>
        <p:nvSpPr>
          <p:cNvPr id="6" name="Title 1">
            <a:extLst>
              <a:ext uri="{FF2B5EF4-FFF2-40B4-BE49-F238E27FC236}">
                <a16:creationId xmlns:a16="http://schemas.microsoft.com/office/drawing/2014/main" id="{DA89CE8F-F852-42F7-B33A-C40F0834A305}"/>
              </a:ext>
            </a:extLst>
          </p:cNvPr>
          <p:cNvSpPr>
            <a:spLocks noGrp="1"/>
          </p:cNvSpPr>
          <p:nvPr>
            <p:ph type="title"/>
          </p:nvPr>
        </p:nvSpPr>
        <p:spPr>
          <a:xfrm>
            <a:off x="554019" y="252171"/>
            <a:ext cx="7961331" cy="1325563"/>
          </a:xfrm>
          <a:solidFill>
            <a:srgbClr val="002060"/>
          </a:solidFill>
        </p:spPr>
        <p:txBody>
          <a:bodyPr>
            <a:normAutofit/>
          </a:bodyPr>
          <a:lstStyle/>
          <a:p>
            <a:pPr algn="ctr"/>
            <a:r>
              <a:rPr lang="es-ES" b="1" dirty="0">
                <a:solidFill>
                  <a:srgbClr val="FFFF00"/>
                </a:solidFill>
              </a:rPr>
              <a:t>INDISPENSABLE UNA REFORMA CURRICULAR DE FONDO</a:t>
            </a:r>
            <a:endParaRPr lang="es-CR" dirty="0"/>
          </a:p>
        </p:txBody>
      </p:sp>
    </p:spTree>
    <p:extLst>
      <p:ext uri="{BB962C8B-B14F-4D97-AF65-F5344CB8AC3E}">
        <p14:creationId xmlns:p14="http://schemas.microsoft.com/office/powerpoint/2010/main" val="41066147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002" y="1825625"/>
            <a:ext cx="8321040" cy="4351338"/>
          </a:xfrm>
        </p:spPr>
        <p:txBody>
          <a:bodyPr>
            <a:normAutofit fontScale="92500" lnSpcReduction="10000"/>
          </a:bodyPr>
          <a:lstStyle/>
          <a:p>
            <a:pPr algn="just"/>
            <a:r>
              <a:rPr lang="es-ES" dirty="0"/>
              <a:t>En esa educación del futuro hay que invertir más tiempo preguntando, pensando y menos repitiendo. Hay que vincular los aprendizajes con la representación (gráfica o visual) para que los estudiantes comprendan los conceptos y lo que lee y que puedan expresarlos correctamente. La información debe de vincularse con experiencias viejas del estudiante, así tiene significado y lo lleva a participar activamente, sin miedo, con confianza. </a:t>
            </a:r>
            <a:endParaRPr lang="es-CR" dirty="0"/>
          </a:p>
          <a:p>
            <a:pPr algn="just"/>
            <a:r>
              <a:rPr lang="es-ES" dirty="0"/>
              <a:t>En una Reforma curricular como la comentada de ninguna manera serían necesarios menos profesores, lo contrario; a los profesores desplazados se les ubicaría en las áreas afines, se requerirán más bien más profesores y asistentes al trabajar con grupos más pequeños e individuales. </a:t>
            </a:r>
            <a:endParaRPr lang="es-CR" dirty="0"/>
          </a:p>
          <a:p>
            <a:pPr algn="just"/>
            <a:endParaRPr lang="es-CR" dirty="0"/>
          </a:p>
        </p:txBody>
      </p:sp>
      <p:sp>
        <p:nvSpPr>
          <p:cNvPr id="6" name="Title 1">
            <a:extLst>
              <a:ext uri="{FF2B5EF4-FFF2-40B4-BE49-F238E27FC236}">
                <a16:creationId xmlns:a16="http://schemas.microsoft.com/office/drawing/2014/main" id="{007EA181-F3C7-4873-BEFF-6670FB1472FF}"/>
              </a:ext>
            </a:extLst>
          </p:cNvPr>
          <p:cNvSpPr>
            <a:spLocks noGrp="1"/>
          </p:cNvSpPr>
          <p:nvPr>
            <p:ph type="title"/>
          </p:nvPr>
        </p:nvSpPr>
        <p:spPr>
          <a:xfrm>
            <a:off x="554019" y="252171"/>
            <a:ext cx="7961331" cy="1325563"/>
          </a:xfrm>
          <a:solidFill>
            <a:srgbClr val="002060"/>
          </a:solidFill>
        </p:spPr>
        <p:txBody>
          <a:bodyPr>
            <a:normAutofit/>
          </a:bodyPr>
          <a:lstStyle/>
          <a:p>
            <a:pPr algn="ctr"/>
            <a:r>
              <a:rPr lang="es-ES" b="1" dirty="0">
                <a:solidFill>
                  <a:srgbClr val="FFFF00"/>
                </a:solidFill>
              </a:rPr>
              <a:t>INDISPENSABLE UNA REFORMA CURRICULAR DE FONDO</a:t>
            </a:r>
            <a:endParaRPr lang="es-CR" dirty="0"/>
          </a:p>
        </p:txBody>
      </p:sp>
    </p:spTree>
    <p:extLst>
      <p:ext uri="{BB962C8B-B14F-4D97-AF65-F5344CB8AC3E}">
        <p14:creationId xmlns:p14="http://schemas.microsoft.com/office/powerpoint/2010/main" val="3160805177"/>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29" y="1728806"/>
            <a:ext cx="8358692" cy="4351338"/>
          </a:xfrm>
        </p:spPr>
        <p:txBody>
          <a:bodyPr>
            <a:normAutofit/>
          </a:bodyPr>
          <a:lstStyle/>
          <a:p>
            <a:pPr algn="just">
              <a:lnSpc>
                <a:spcPct val="100000"/>
              </a:lnSpc>
            </a:pPr>
            <a:r>
              <a:rPr lang="es-CR" sz="2200" dirty="0"/>
              <a:t>Como estudioso de la inteligencia artificial, además de la educación, </a:t>
            </a:r>
            <a:r>
              <a:rPr lang="es-CR" sz="2200" dirty="0" err="1"/>
              <a:t>L.Guadamuz</a:t>
            </a:r>
            <a:r>
              <a:rPr lang="es-CR" sz="2200" dirty="0"/>
              <a:t> visualiza el futuro de la individualización de la oferta educativa utilizando la potencialidad de la inteligencia artificial, a partir de las ricas bases de datos de cada estudiante, tanto los datos comunes que históricamente se han recopilado (como datos del estudiante, su familia, su centro educativo, sus calificaciones), además de los datos recogidos minuto a minuto en su accionar con su móvil o su Tablet o su portátil, sobre su actividad académica (cómo lo hace, qué hace), como en el acceso internet en la búsqueda de informaciones (qué busca, cómo lo busca, cómo evalúa la calidad de la información recopilada, cómo la utiliza).</a:t>
            </a:r>
          </a:p>
          <a:p>
            <a:endParaRPr lang="es-CR" dirty="0"/>
          </a:p>
        </p:txBody>
      </p:sp>
      <p:sp>
        <p:nvSpPr>
          <p:cNvPr id="6" name="Title 1">
            <a:extLst>
              <a:ext uri="{FF2B5EF4-FFF2-40B4-BE49-F238E27FC236}">
                <a16:creationId xmlns:a16="http://schemas.microsoft.com/office/drawing/2014/main" id="{30B0D0BC-11E7-40F7-92F8-92C1DA65E803}"/>
              </a:ext>
            </a:extLst>
          </p:cNvPr>
          <p:cNvSpPr>
            <a:spLocks noGrp="1"/>
          </p:cNvSpPr>
          <p:nvPr>
            <p:ph type="title"/>
          </p:nvPr>
        </p:nvSpPr>
        <p:spPr>
          <a:xfrm>
            <a:off x="322729" y="365126"/>
            <a:ext cx="8417859" cy="1011853"/>
          </a:xfrm>
          <a:solidFill>
            <a:srgbClr val="002060"/>
          </a:solidFill>
        </p:spPr>
        <p:txBody>
          <a:bodyPr>
            <a:noAutofit/>
          </a:bodyPr>
          <a:lstStyle/>
          <a:p>
            <a:r>
              <a:rPr lang="es-CR" sz="3200" dirty="0"/>
              <a:t>USO DE LA INTELIGENCIA ARTIFICIAL EN FAVOR DE LA INDIVIDUALIZACIÓN DE LA OFERTA EDUCATIVA</a:t>
            </a:r>
            <a:endParaRPr lang="es-CR" dirty="0"/>
          </a:p>
        </p:txBody>
      </p:sp>
    </p:spTree>
    <p:extLst>
      <p:ext uri="{BB962C8B-B14F-4D97-AF65-F5344CB8AC3E}">
        <p14:creationId xmlns:p14="http://schemas.microsoft.com/office/powerpoint/2010/main" val="23190042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28" y="1615852"/>
            <a:ext cx="8417859" cy="4351338"/>
          </a:xfrm>
        </p:spPr>
        <p:txBody>
          <a:bodyPr>
            <a:normAutofit fontScale="92500"/>
          </a:bodyPr>
          <a:lstStyle/>
          <a:p>
            <a:pPr algn="just"/>
            <a:r>
              <a:rPr lang="es-ES" sz="2400" dirty="0"/>
              <a:t>La educación de calidad siempre requerirá la participación activa de buenos profesores humanos, la Inteligencia Artificial promete mejorar la educación en todos los niveles, especialmente proporcionando una educación individualizada, personalizada para cada estudiante, sin importar su edad, su nivel, su ubicación geográfica. </a:t>
            </a:r>
            <a:endParaRPr lang="es-CR" sz="2400" dirty="0"/>
          </a:p>
          <a:p>
            <a:pPr algn="just"/>
            <a:r>
              <a:rPr lang="es-ES" sz="2400" dirty="0"/>
              <a:t>Los maestros interactivos y la enseñanza “</a:t>
            </a:r>
            <a:r>
              <a:rPr lang="es-ES" sz="2400" dirty="0" err="1"/>
              <a:t>on</a:t>
            </a:r>
            <a:r>
              <a:rPr lang="es-ES" sz="2400" dirty="0"/>
              <a:t> line” asistida con aplicaciones que usan inteligencia artificial se utilizarán cada vez más.</a:t>
            </a:r>
          </a:p>
          <a:p>
            <a:pPr algn="just"/>
            <a:r>
              <a:rPr lang="es-ES" sz="2400" dirty="0"/>
              <a:t>El procesamiento del lenguaje natural ha impulsado el aprendizaje en línea y ha permitido a los maestros (especialmente en las universidades) multiplicar el tamaño de sus aulas mientras se dirigen a las necesidades y estilos de aprendizaje de los estudiantes, cada vez más mundializados, como por ejemplo los </a:t>
            </a:r>
            <a:r>
              <a:rPr lang="es-ES" sz="2400" dirty="0" err="1"/>
              <a:t>MOOCs</a:t>
            </a:r>
            <a:r>
              <a:rPr lang="es-ES" sz="2400" dirty="0"/>
              <a:t>, de los cuales hemos escrito anteriormente en estas páginas en Facebook. </a:t>
            </a:r>
            <a:endParaRPr lang="es-CR" sz="2400" dirty="0"/>
          </a:p>
        </p:txBody>
      </p:sp>
      <p:sp>
        <p:nvSpPr>
          <p:cNvPr id="6" name="Title 1">
            <a:extLst>
              <a:ext uri="{FF2B5EF4-FFF2-40B4-BE49-F238E27FC236}">
                <a16:creationId xmlns:a16="http://schemas.microsoft.com/office/drawing/2014/main" id="{939CB0D1-9192-4F95-88F1-5346EB5BF7AF}"/>
              </a:ext>
            </a:extLst>
          </p:cNvPr>
          <p:cNvSpPr>
            <a:spLocks noGrp="1"/>
          </p:cNvSpPr>
          <p:nvPr>
            <p:ph type="title"/>
          </p:nvPr>
        </p:nvSpPr>
        <p:spPr>
          <a:xfrm>
            <a:off x="322729" y="365126"/>
            <a:ext cx="8417859" cy="1011853"/>
          </a:xfrm>
          <a:solidFill>
            <a:srgbClr val="002060"/>
          </a:solidFill>
        </p:spPr>
        <p:txBody>
          <a:bodyPr>
            <a:noAutofit/>
          </a:bodyPr>
          <a:lstStyle/>
          <a:p>
            <a:r>
              <a:rPr lang="es-CR" sz="3200" dirty="0"/>
              <a:t>USO DE LA INTELIGENCIA ARTIFICIAL EN FAVOR DE LA INDIVIDUALIZACIÓN DE LA OFERTA EDUCATIVA</a:t>
            </a:r>
            <a:endParaRPr lang="es-CR" dirty="0"/>
          </a:p>
        </p:txBody>
      </p:sp>
    </p:spTree>
    <p:extLst>
      <p:ext uri="{BB962C8B-B14F-4D97-AF65-F5344CB8AC3E}">
        <p14:creationId xmlns:p14="http://schemas.microsoft.com/office/powerpoint/2010/main" val="182732740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729" y="1675018"/>
            <a:ext cx="8417858" cy="4351338"/>
          </a:xfrm>
        </p:spPr>
        <p:txBody>
          <a:bodyPr>
            <a:normAutofit/>
          </a:bodyPr>
          <a:lstStyle/>
          <a:p>
            <a:pPr algn="just"/>
            <a:r>
              <a:rPr lang="es-ES" sz="2400" dirty="0"/>
              <a:t>En las próximas décadas veremos el transporte escolar auto dirigido, sin chofer; el transporte de bienes para los Comedores escolares trasladados a los centros educativos en camiones sin conductor; los libros y otros materiales didácticos serán transportados en Drones; la seguridad en los centros educativos será por medio de video vigilancia interactiva en línea y con ultra-sensores para evitar armas, drogas, sustancias peligrosas.</a:t>
            </a:r>
          </a:p>
          <a:p>
            <a:pPr algn="just"/>
            <a:r>
              <a:rPr lang="es-ES" sz="2400" dirty="0"/>
              <a:t>Veremos los talleres y laboratorios usando realidad virtual interactiva y compartida; los laboratorios de idiomas con realidad virtual y </a:t>
            </a:r>
            <a:r>
              <a:rPr lang="es-ES" sz="2400" dirty="0" err="1"/>
              <a:t>hologramía</a:t>
            </a:r>
            <a:r>
              <a:rPr lang="es-ES" sz="2400" dirty="0"/>
              <a:t>, así como laboratorios de idiomas y de ciencias con simuladores (como los de enseñar a volar). </a:t>
            </a:r>
          </a:p>
          <a:p>
            <a:pPr algn="just"/>
            <a:r>
              <a:rPr lang="es-ES" sz="2400" dirty="0"/>
              <a:t>Veremos más apoyo para los profesores y estudiantes. </a:t>
            </a:r>
            <a:endParaRPr lang="es-CR" sz="2400" dirty="0"/>
          </a:p>
        </p:txBody>
      </p:sp>
      <p:sp>
        <p:nvSpPr>
          <p:cNvPr id="6" name="Title 1">
            <a:extLst>
              <a:ext uri="{FF2B5EF4-FFF2-40B4-BE49-F238E27FC236}">
                <a16:creationId xmlns:a16="http://schemas.microsoft.com/office/drawing/2014/main" id="{7ED37AF1-45D8-4CCC-ADF2-A8447DE1E35B}"/>
              </a:ext>
            </a:extLst>
          </p:cNvPr>
          <p:cNvSpPr>
            <a:spLocks noGrp="1"/>
          </p:cNvSpPr>
          <p:nvPr>
            <p:ph type="title"/>
          </p:nvPr>
        </p:nvSpPr>
        <p:spPr>
          <a:xfrm>
            <a:off x="322729" y="365126"/>
            <a:ext cx="8417859" cy="1011853"/>
          </a:xfrm>
          <a:solidFill>
            <a:srgbClr val="002060"/>
          </a:solidFill>
        </p:spPr>
        <p:txBody>
          <a:bodyPr>
            <a:noAutofit/>
          </a:bodyPr>
          <a:lstStyle/>
          <a:p>
            <a:r>
              <a:rPr lang="es-CR" sz="3200" dirty="0"/>
              <a:t>USO DE LA INTELIGENCIA ARTIFICIAL EN FAVOR DE LA INDIVIDUALIZACIÓN DE LA OFERTA EDUCATIVA</a:t>
            </a:r>
            <a:endParaRPr lang="es-CR" dirty="0"/>
          </a:p>
        </p:txBody>
      </p:sp>
    </p:spTree>
    <p:extLst>
      <p:ext uri="{BB962C8B-B14F-4D97-AF65-F5344CB8AC3E}">
        <p14:creationId xmlns:p14="http://schemas.microsoft.com/office/powerpoint/2010/main" val="20610373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047" y="1820246"/>
            <a:ext cx="8498541" cy="4351338"/>
          </a:xfrm>
        </p:spPr>
        <p:txBody>
          <a:bodyPr>
            <a:normAutofit/>
          </a:bodyPr>
          <a:lstStyle/>
          <a:p>
            <a:pPr algn="just"/>
            <a:r>
              <a:rPr lang="es-ES" sz="2400" dirty="0"/>
              <a:t>Las capacitaciones serán Individualizadas, hechas a la medida de las necesidades de cada profesor. Las bases de datos serán captadas en forma de múltiples sensores, tanto en cada aula como en cada espacio educativo y las bases de datos académicas, tanto de </a:t>
            </a:r>
            <a:r>
              <a:rPr lang="es-ES" sz="2400" dirty="0" err="1"/>
              <a:t>curriculum</a:t>
            </a:r>
            <a:r>
              <a:rPr lang="es-ES" sz="2400" dirty="0"/>
              <a:t>, de evaluación, de rendimiento, de avances en dominio cognitivo se irán tomando automáticamente de la información de lo que cada estudiante hace en su programa individualizado, con una base de datos inteligente que le irá ayudando a tomar las mejores decisiones, a resolver problemas, a formular mejores preguntas, a buscar y construir respuestas </a:t>
            </a:r>
            <a:r>
              <a:rPr lang="es-ES" sz="2400" dirty="0" err="1"/>
              <a:t>holísiticas</a:t>
            </a:r>
            <a:r>
              <a:rPr lang="es-ES" sz="2400" dirty="0"/>
              <a:t>. </a:t>
            </a:r>
            <a:endParaRPr lang="es-CR" sz="2400" dirty="0"/>
          </a:p>
        </p:txBody>
      </p:sp>
      <p:sp>
        <p:nvSpPr>
          <p:cNvPr id="6" name="Title 1">
            <a:extLst>
              <a:ext uri="{FF2B5EF4-FFF2-40B4-BE49-F238E27FC236}">
                <a16:creationId xmlns:a16="http://schemas.microsoft.com/office/drawing/2014/main" id="{7A92F846-C4E0-4CD8-946C-17E3ECBB8208}"/>
              </a:ext>
            </a:extLst>
          </p:cNvPr>
          <p:cNvSpPr>
            <a:spLocks noGrp="1"/>
          </p:cNvSpPr>
          <p:nvPr>
            <p:ph type="title"/>
          </p:nvPr>
        </p:nvSpPr>
        <p:spPr>
          <a:xfrm>
            <a:off x="322729" y="365126"/>
            <a:ext cx="8417859" cy="1011853"/>
          </a:xfrm>
          <a:solidFill>
            <a:srgbClr val="002060"/>
          </a:solidFill>
        </p:spPr>
        <p:txBody>
          <a:bodyPr>
            <a:noAutofit/>
          </a:bodyPr>
          <a:lstStyle/>
          <a:p>
            <a:r>
              <a:rPr lang="es-CR" sz="3200" dirty="0"/>
              <a:t>USO DE LA INTELIGENCIA ARTIFICIAL EN FAVOR DE LA INDIVIDUALIZACIÓN DE LA OFERTA EDUCATIVA</a:t>
            </a:r>
            <a:endParaRPr lang="es-CR" dirty="0"/>
          </a:p>
        </p:txBody>
      </p:sp>
    </p:spTree>
    <p:extLst>
      <p:ext uri="{BB962C8B-B14F-4D97-AF65-F5344CB8AC3E}">
        <p14:creationId xmlns:p14="http://schemas.microsoft.com/office/powerpoint/2010/main" val="28898433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638" y="1314635"/>
            <a:ext cx="8546949" cy="4819015"/>
          </a:xfrm>
        </p:spPr>
        <p:txBody>
          <a:bodyPr>
            <a:noAutofit/>
          </a:bodyPr>
          <a:lstStyle/>
          <a:p>
            <a:pPr marL="144000" indent="-144000" algn="just">
              <a:lnSpc>
                <a:spcPct val="100000"/>
              </a:lnSpc>
              <a:spcBef>
                <a:spcPts val="0"/>
              </a:spcBef>
            </a:pPr>
            <a:r>
              <a:rPr lang="es-ES" sz="2100" dirty="0"/>
              <a:t>Lo más importante: los planes de estudio serán para una escuela no graduada (adiós a la escuela graduada); los cursos serán diseñados y entregados para cada estudiante en forma individualizada, a la medida de las inteligencias múltiples que cada uno posee; el </a:t>
            </a:r>
            <a:r>
              <a:rPr lang="es-ES" sz="2100" dirty="0" err="1"/>
              <a:t>curriculum</a:t>
            </a:r>
            <a:r>
              <a:rPr lang="es-ES" sz="2100" dirty="0"/>
              <a:t> será renovado totalmente eliminando asignaturas que sólo tienen cabida en la historia del </a:t>
            </a:r>
            <a:r>
              <a:rPr lang="es-ES" sz="2100" dirty="0" err="1"/>
              <a:t>curriculum</a:t>
            </a:r>
            <a:r>
              <a:rPr lang="es-ES" sz="2100" dirty="0"/>
              <a:t>; será un </a:t>
            </a:r>
            <a:r>
              <a:rPr lang="es-ES" sz="2100" dirty="0" err="1"/>
              <a:t>curriculum</a:t>
            </a:r>
            <a:r>
              <a:rPr lang="es-ES" sz="2100" dirty="0"/>
              <a:t> reducido a sólo 5 a 8 grandes áreas cognitivas integradas (a manera de “</a:t>
            </a:r>
            <a:r>
              <a:rPr lang="es-ES" sz="2100" dirty="0" err="1"/>
              <a:t>core</a:t>
            </a:r>
            <a:r>
              <a:rPr lang="es-ES" sz="2100" dirty="0"/>
              <a:t> </a:t>
            </a:r>
            <a:r>
              <a:rPr lang="es-ES" sz="2100" dirty="0" err="1"/>
              <a:t>curriculum</a:t>
            </a:r>
            <a:r>
              <a:rPr lang="es-ES" sz="2100" dirty="0"/>
              <a:t> holístico”, una de ellas cambiándose continuamente pues responderá a los avances dela ciencia y la tecnología, otra estaría orientada a la inteligencia espiritual (no religiosa) o con orientaciones al Super Aprendizaje, la Super Memoria, el control de emociones y el Saber Vivir - Veremos y viviremos la transferencia cognitiva y reforzamiento de áreas donde el estudiante es débil por transferencia de cerebro a cerebro o de copia de habilidades por transferencia neuronal, a quienes se les dotará instantáneamente de materiales educativos multimediales, totalmente interactivos para cada necesidad. Es posible que la pedagogía se fortalezca en el cerebro con la Internet de la Mente. </a:t>
            </a:r>
            <a:endParaRPr lang="es-CR" sz="2100" dirty="0"/>
          </a:p>
        </p:txBody>
      </p:sp>
      <p:sp>
        <p:nvSpPr>
          <p:cNvPr id="6" name="Title 1">
            <a:extLst>
              <a:ext uri="{FF2B5EF4-FFF2-40B4-BE49-F238E27FC236}">
                <a16:creationId xmlns:a16="http://schemas.microsoft.com/office/drawing/2014/main" id="{F193CE4B-E42B-4F11-BF0B-D755938E1771}"/>
              </a:ext>
            </a:extLst>
          </p:cNvPr>
          <p:cNvSpPr>
            <a:spLocks noGrp="1"/>
          </p:cNvSpPr>
          <p:nvPr>
            <p:ph type="title"/>
          </p:nvPr>
        </p:nvSpPr>
        <p:spPr>
          <a:xfrm>
            <a:off x="322728" y="176867"/>
            <a:ext cx="8417859" cy="1011853"/>
          </a:xfrm>
          <a:solidFill>
            <a:srgbClr val="002060"/>
          </a:solidFill>
        </p:spPr>
        <p:txBody>
          <a:bodyPr>
            <a:noAutofit/>
          </a:bodyPr>
          <a:lstStyle/>
          <a:p>
            <a:r>
              <a:rPr lang="es-CR" sz="3200" dirty="0"/>
              <a:t>USO DE LA INTELIGENCIA ARTIFICIAL EN FAVOR DE LA INDIVIDUALIZACIÓN DE LA OFERTA EDUCATIVA</a:t>
            </a:r>
            <a:endParaRPr lang="es-CR" dirty="0"/>
          </a:p>
        </p:txBody>
      </p:sp>
    </p:spTree>
    <p:extLst>
      <p:ext uri="{BB962C8B-B14F-4D97-AF65-F5344CB8AC3E}">
        <p14:creationId xmlns:p14="http://schemas.microsoft.com/office/powerpoint/2010/main" val="221244797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81" y="365126"/>
            <a:ext cx="8498541" cy="1325563"/>
          </a:xfrm>
          <a:solidFill>
            <a:srgbClr val="002060"/>
          </a:solidFill>
        </p:spPr>
        <p:txBody>
          <a:bodyPr>
            <a:noAutofit/>
          </a:bodyPr>
          <a:lstStyle/>
          <a:p>
            <a:pPr algn="ctr"/>
            <a:r>
              <a:rPr lang="es-CR" sz="3200" dirty="0"/>
              <a:t>EL FUTURO DEL FUTURO. </a:t>
            </a:r>
            <a:br>
              <a:rPr lang="es-CR" sz="3200" dirty="0"/>
            </a:br>
            <a:r>
              <a:rPr lang="es-CR" sz="3200" dirty="0"/>
              <a:t>USO DE LA INTELIGENCIA ARTIFICIAL EN FAVOR DE LA INDIVIDUALIZACIÓN DE LA OFERTA EDUCATIVA</a:t>
            </a:r>
          </a:p>
        </p:txBody>
      </p:sp>
      <p:sp>
        <p:nvSpPr>
          <p:cNvPr id="3" name="Content Placeholder 2"/>
          <p:cNvSpPr>
            <a:spLocks noGrp="1"/>
          </p:cNvSpPr>
          <p:nvPr>
            <p:ph idx="1"/>
          </p:nvPr>
        </p:nvSpPr>
        <p:spPr>
          <a:xfrm>
            <a:off x="360381" y="1825625"/>
            <a:ext cx="8428617" cy="4351338"/>
          </a:xfrm>
        </p:spPr>
        <p:txBody>
          <a:bodyPr>
            <a:normAutofit/>
          </a:bodyPr>
          <a:lstStyle/>
          <a:p>
            <a:pPr algn="just"/>
            <a:r>
              <a:rPr lang="es-ES" sz="2400" dirty="0"/>
              <a:t>Veremos a los profesores contar con asistentes robots que se presentarán en forma de hologramas en al menos 7D, para apoyar en lo “informativo”, mientras los profesores humanos atenderán lo formativo. </a:t>
            </a:r>
            <a:endParaRPr lang="es-CR" sz="2400" dirty="0"/>
          </a:p>
          <a:p>
            <a:pPr algn="just"/>
            <a:r>
              <a:rPr lang="es-ES" sz="2400" dirty="0"/>
              <a:t>En ese futuro muchas cosas de la metodología y de los contenidos actuales serán parte de los museos de historia pedagógica. Y claro, esperamos una Escuela Pública de Calidad, con Equidad, sin distingos entre público y privado, entre rural y urbano. </a:t>
            </a:r>
            <a:endParaRPr lang="es-CR" sz="2400" dirty="0"/>
          </a:p>
        </p:txBody>
      </p:sp>
    </p:spTree>
    <p:extLst>
      <p:ext uri="{BB962C8B-B14F-4D97-AF65-F5344CB8AC3E}">
        <p14:creationId xmlns:p14="http://schemas.microsoft.com/office/powerpoint/2010/main" val="288342192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3"/>
          <p:cNvSpPr/>
          <p:nvPr/>
        </p:nvSpPr>
        <p:spPr>
          <a:xfrm>
            <a:off x="2872152" y="1266094"/>
            <a:ext cx="4396153" cy="3847207"/>
          </a:xfrm>
          <a:prstGeom prst="rect">
            <a:avLst/>
          </a:prstGeom>
        </p:spPr>
        <p:txBody>
          <a:bodyPr wrap="square">
            <a:spAutoFit/>
          </a:bodyPr>
          <a:lstStyle/>
          <a:p>
            <a:endParaRPr lang="es-CR" sz="3400" dirty="0"/>
          </a:p>
          <a:p>
            <a:r>
              <a:rPr lang="es-CR" sz="3400" b="1" dirty="0">
                <a:solidFill>
                  <a:schemeClr val="bg1"/>
                </a:solidFill>
              </a:rPr>
              <a:t>REFLEXIONES SOBRE INTERCONECTIVIDAD</a:t>
            </a:r>
            <a:br>
              <a:rPr lang="es-CR" sz="3400" b="1" dirty="0">
                <a:solidFill>
                  <a:schemeClr val="bg1"/>
                </a:solidFill>
              </a:rPr>
            </a:br>
            <a:r>
              <a:rPr lang="es-CR" sz="3400" b="1" dirty="0">
                <a:solidFill>
                  <a:schemeClr val="bg1"/>
                </a:solidFill>
              </a:rPr>
              <a:t>PARA ESCUELAS Y COLEGIOS PÚBLICOS</a:t>
            </a:r>
            <a:br>
              <a:rPr lang="es-CR" sz="3400" b="1" dirty="0">
                <a:solidFill>
                  <a:schemeClr val="bg1"/>
                </a:solidFill>
              </a:rPr>
            </a:br>
            <a:r>
              <a:rPr lang="es-CR" sz="3400" b="1" dirty="0">
                <a:solidFill>
                  <a:schemeClr val="bg1"/>
                </a:solidFill>
              </a:rPr>
              <a:t>COSTA RICA.  </a:t>
            </a:r>
            <a:br>
              <a:rPr lang="es-CR" sz="3400" b="1" dirty="0">
                <a:solidFill>
                  <a:schemeClr val="bg1"/>
                </a:solidFill>
              </a:rPr>
            </a:br>
            <a:endParaRPr lang="es-CR" sz="4000" b="1" dirty="0">
              <a:solidFill>
                <a:schemeClr val="bg1"/>
              </a:solidFill>
            </a:endParaRPr>
          </a:p>
        </p:txBody>
      </p:sp>
      <p:sp>
        <p:nvSpPr>
          <p:cNvPr id="5" name="TextBox 4"/>
          <p:cNvSpPr txBox="1"/>
          <p:nvPr/>
        </p:nvSpPr>
        <p:spPr>
          <a:xfrm>
            <a:off x="2579077" y="5978769"/>
            <a:ext cx="5908431" cy="646331"/>
          </a:xfrm>
          <a:prstGeom prst="rect">
            <a:avLst/>
          </a:prstGeom>
          <a:noFill/>
        </p:spPr>
        <p:txBody>
          <a:bodyPr wrap="square" rtlCol="0">
            <a:spAutoFit/>
          </a:bodyPr>
          <a:lstStyle/>
          <a:p>
            <a:r>
              <a:rPr lang="es-CR" sz="3600" b="1" dirty="0">
                <a:solidFill>
                  <a:srgbClr val="002060"/>
                </a:solidFill>
              </a:rPr>
              <a:t>REDES SIN CONTENIDOS?</a:t>
            </a:r>
            <a:endParaRPr lang="es-CR" sz="3600" dirty="0">
              <a:solidFill>
                <a:srgbClr val="002060"/>
              </a:solidFill>
            </a:endParaRPr>
          </a:p>
        </p:txBody>
      </p:sp>
    </p:spTree>
    <p:extLst>
      <p:ext uri="{BB962C8B-B14F-4D97-AF65-F5344CB8AC3E}">
        <p14:creationId xmlns:p14="http://schemas.microsoft.com/office/powerpoint/2010/main" val="4207388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18147"/>
          </a:xfrm>
          <a:solidFill>
            <a:srgbClr val="002060"/>
          </a:solidFill>
        </p:spPr>
        <p:txBody>
          <a:bodyPr>
            <a:noAutofit/>
          </a:bodyPr>
          <a:lstStyle/>
          <a:p>
            <a:r>
              <a:rPr lang="es-CR" sz="2800" b="1" dirty="0"/>
              <a:t>DURANTE MILENIOS NO EXISTIÓ  LA EDUCACIÓN FORMAL</a:t>
            </a:r>
            <a:endParaRPr lang="es-CR" sz="2800" dirty="0"/>
          </a:p>
        </p:txBody>
      </p:sp>
      <p:sp>
        <p:nvSpPr>
          <p:cNvPr id="6" name="Rectangle: Beveled 5"/>
          <p:cNvSpPr/>
          <p:nvPr/>
        </p:nvSpPr>
        <p:spPr>
          <a:xfrm>
            <a:off x="83820" y="818147"/>
            <a:ext cx="2895600" cy="5872213"/>
          </a:xfrm>
          <a:prstGeom prst="bevel">
            <a:avLst>
              <a:gd name="adj" fmla="val 6793"/>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3200" b="1" dirty="0">
                <a:solidFill>
                  <a:srgbClr val="000099"/>
                </a:solidFill>
                <a:highlight>
                  <a:srgbClr val="FFFF00"/>
                </a:highlight>
              </a:rPr>
              <a:t>1</a:t>
            </a:r>
            <a:r>
              <a:rPr lang="es-CR" sz="3200" dirty="0">
                <a:solidFill>
                  <a:srgbClr val="000099"/>
                </a:solidFill>
                <a:highlight>
                  <a:srgbClr val="FFFF00"/>
                </a:highlight>
              </a:rPr>
              <a:t>-</a:t>
            </a:r>
            <a:r>
              <a:rPr lang="es-CR" sz="2000" dirty="0">
                <a:solidFill>
                  <a:srgbClr val="000099"/>
                </a:solidFill>
              </a:rPr>
              <a:t> </a:t>
            </a:r>
            <a:r>
              <a:rPr lang="es-CR" sz="2000" b="1" dirty="0">
                <a:solidFill>
                  <a:srgbClr val="000099"/>
                </a:solidFill>
              </a:rPr>
              <a:t>APARECEN PRIMERO LAS UNIVERSIDADES SIGLO XII.</a:t>
            </a:r>
          </a:p>
          <a:p>
            <a:pPr algn="ctr"/>
            <a:r>
              <a:rPr lang="es-CR" b="1" dirty="0">
                <a:solidFill>
                  <a:srgbClr val="000099"/>
                </a:solidFill>
              </a:rPr>
              <a:t>___________________</a:t>
            </a:r>
          </a:p>
          <a:p>
            <a:pPr marL="285750" indent="-285750" algn="ctr">
              <a:buFont typeface="Arial" panose="020B0604020202020204" pitchFamily="34" charset="0"/>
              <a:buChar char="•"/>
            </a:pPr>
            <a:r>
              <a:rPr lang="es-CR" b="1" dirty="0">
                <a:solidFill>
                  <a:srgbClr val="000099"/>
                </a:solidFill>
              </a:rPr>
              <a:t>1088 BOLONIA</a:t>
            </a:r>
          </a:p>
          <a:p>
            <a:pPr marL="285750" indent="-285750" algn="ctr">
              <a:buFont typeface="Arial" panose="020B0604020202020204" pitchFamily="34" charset="0"/>
              <a:buChar char="•"/>
            </a:pPr>
            <a:r>
              <a:rPr lang="es-CR" b="1" dirty="0">
                <a:solidFill>
                  <a:srgbClr val="000099"/>
                </a:solidFill>
              </a:rPr>
              <a:t>1096 OXFORD</a:t>
            </a:r>
          </a:p>
          <a:p>
            <a:pPr marL="285750" indent="-285750" algn="ctr">
              <a:buFont typeface="Arial" panose="020B0604020202020204" pitchFamily="34" charset="0"/>
              <a:buChar char="•"/>
            </a:pPr>
            <a:r>
              <a:rPr lang="es-CR" b="1" dirty="0">
                <a:solidFill>
                  <a:srgbClr val="000099"/>
                </a:solidFill>
              </a:rPr>
              <a:t>1150 PARÍS</a:t>
            </a:r>
          </a:p>
          <a:p>
            <a:pPr marL="285750" indent="-285750" algn="ctr">
              <a:buFont typeface="Arial" panose="020B0604020202020204" pitchFamily="34" charset="0"/>
              <a:buChar char="•"/>
            </a:pPr>
            <a:r>
              <a:rPr lang="es-CR" b="1" dirty="0">
                <a:solidFill>
                  <a:srgbClr val="000099"/>
                </a:solidFill>
              </a:rPr>
              <a:t>1252 SALAMANCA</a:t>
            </a:r>
          </a:p>
          <a:p>
            <a:pPr algn="ctr"/>
            <a:endParaRPr lang="es-CR" b="1" dirty="0">
              <a:solidFill>
                <a:srgbClr val="000099"/>
              </a:solidFill>
            </a:endParaRPr>
          </a:p>
          <a:p>
            <a:pPr algn="ctr"/>
            <a:r>
              <a:rPr lang="es-CR" b="1" dirty="0">
                <a:solidFill>
                  <a:srgbClr val="0000CC"/>
                </a:solidFill>
                <a:highlight>
                  <a:srgbClr val="FFFF00"/>
                </a:highlight>
              </a:rPr>
              <a:t>EN AMERICA LATINA</a:t>
            </a:r>
          </a:p>
          <a:p>
            <a:pPr marL="285750" indent="-285750" algn="ctr">
              <a:buFont typeface="Arial" panose="020B0604020202020204" pitchFamily="34" charset="0"/>
              <a:buChar char="•"/>
            </a:pPr>
            <a:r>
              <a:rPr lang="es-CR" b="1" dirty="0">
                <a:solidFill>
                  <a:srgbClr val="000099"/>
                </a:solidFill>
              </a:rPr>
              <a:t>1538 EN REPÚBLICA DOMINICANA SE CREA UNIVERSIDAD SANTO TOMÁS DE AQUINO.</a:t>
            </a:r>
          </a:p>
          <a:p>
            <a:pPr marL="285750" indent="-285750" algn="ctr">
              <a:buFont typeface="Arial" panose="020B0604020202020204" pitchFamily="34" charset="0"/>
              <a:buChar char="•"/>
            </a:pPr>
            <a:r>
              <a:rPr lang="es-CR" b="1" dirty="0">
                <a:solidFill>
                  <a:srgbClr val="000099"/>
                </a:solidFill>
              </a:rPr>
              <a:t>1551 SAN MARCOS, LIMA</a:t>
            </a:r>
          </a:p>
          <a:p>
            <a:pPr marL="285750" indent="-285750" algn="ctr">
              <a:buFont typeface="Arial" panose="020B0604020202020204" pitchFamily="34" charset="0"/>
              <a:buChar char="•"/>
            </a:pPr>
            <a:r>
              <a:rPr lang="es-CR" b="1" dirty="0">
                <a:solidFill>
                  <a:srgbClr val="000099"/>
                </a:solidFill>
              </a:rPr>
              <a:t>1551 MÉXICO.</a:t>
            </a:r>
          </a:p>
          <a:p>
            <a:pPr marL="285750" indent="-285750" algn="ctr">
              <a:buFont typeface="Arial" panose="020B0604020202020204" pitchFamily="34" charset="0"/>
              <a:buChar char="•"/>
            </a:pPr>
            <a:r>
              <a:rPr lang="es-CR" b="1" dirty="0">
                <a:solidFill>
                  <a:srgbClr val="000099"/>
                </a:solidFill>
                <a:highlight>
                  <a:srgbClr val="FFFF00"/>
                </a:highlight>
              </a:rPr>
              <a:t>C.RICA 1814 </a:t>
            </a:r>
            <a:r>
              <a:rPr lang="es-CR" b="1" dirty="0">
                <a:solidFill>
                  <a:srgbClr val="000099"/>
                </a:solidFill>
              </a:rPr>
              <a:t>Casa Enseñanza Santo Tomás. </a:t>
            </a:r>
          </a:p>
        </p:txBody>
      </p:sp>
      <p:sp>
        <p:nvSpPr>
          <p:cNvPr id="7" name="Rectangle: Beveled 6"/>
          <p:cNvSpPr/>
          <p:nvPr/>
        </p:nvSpPr>
        <p:spPr>
          <a:xfrm>
            <a:off x="3124200" y="818147"/>
            <a:ext cx="2895600" cy="5872213"/>
          </a:xfrm>
          <a:prstGeom prst="bevel">
            <a:avLst>
              <a:gd name="adj" fmla="val 565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3200" b="1" dirty="0">
                <a:solidFill>
                  <a:srgbClr val="002060"/>
                </a:solidFill>
                <a:highlight>
                  <a:srgbClr val="FFFF00"/>
                </a:highlight>
              </a:rPr>
              <a:t>2-</a:t>
            </a:r>
            <a:r>
              <a:rPr lang="es-CR" sz="2000" b="1" dirty="0">
                <a:solidFill>
                  <a:srgbClr val="002060"/>
                </a:solidFill>
              </a:rPr>
              <a:t> </a:t>
            </a:r>
            <a:r>
              <a:rPr lang="es-CR" sz="2000" b="1" dirty="0">
                <a:solidFill>
                  <a:schemeClr val="bg1"/>
                </a:solidFill>
              </a:rPr>
              <a:t>APARECE DE SEGUNDO LA EDUCACIÓN PRIMARIA. SIGLO XVII y XVIII.</a:t>
            </a:r>
          </a:p>
          <a:p>
            <a:pPr algn="ctr"/>
            <a:r>
              <a:rPr lang="es-CR" b="1" dirty="0">
                <a:solidFill>
                  <a:schemeClr val="bg1"/>
                </a:solidFill>
              </a:rPr>
              <a:t>___________________</a:t>
            </a:r>
          </a:p>
          <a:p>
            <a:pPr marL="285750" indent="-285750" algn="ctr">
              <a:buFont typeface="Arial" panose="020B0604020202020204" pitchFamily="34" charset="0"/>
              <a:buChar char="•"/>
            </a:pPr>
            <a:r>
              <a:rPr lang="es-CR" b="1" dirty="0">
                <a:solidFill>
                  <a:schemeClr val="bg1"/>
                </a:solidFill>
              </a:rPr>
              <a:t>EN REPÚBLICA DOMINICANA EN 1844 DON MANUEL AYBAR ABRE PRIMERA ESCUELA. </a:t>
            </a:r>
          </a:p>
          <a:p>
            <a:pPr marL="285750" indent="-285750" algn="ctr">
              <a:buFont typeface="Arial" panose="020B0604020202020204" pitchFamily="34" charset="0"/>
              <a:buChar char="•"/>
            </a:pPr>
            <a:r>
              <a:rPr lang="es-CR" b="1" dirty="0">
                <a:solidFill>
                  <a:schemeClr val="bg1"/>
                </a:solidFill>
              </a:rPr>
              <a:t>La Corona Española en SXVII ordena crear escuelas en C/Provincia.</a:t>
            </a:r>
          </a:p>
          <a:p>
            <a:pPr marL="285750" indent="-285750" algn="ctr">
              <a:buFont typeface="Arial" panose="020B0604020202020204" pitchFamily="34" charset="0"/>
              <a:buChar char="•"/>
            </a:pPr>
            <a:r>
              <a:rPr lang="es-CR" b="1" dirty="0">
                <a:solidFill>
                  <a:schemeClr val="bg1"/>
                </a:solidFill>
              </a:rPr>
              <a:t>En CR hasta Siglo XVIII Municipios San José, Cartago y Heredia crean primeras escuelas </a:t>
            </a:r>
          </a:p>
        </p:txBody>
      </p:sp>
      <p:sp>
        <p:nvSpPr>
          <p:cNvPr id="8" name="Rectangle: Beveled 7"/>
          <p:cNvSpPr/>
          <p:nvPr/>
        </p:nvSpPr>
        <p:spPr>
          <a:xfrm>
            <a:off x="6309360" y="818147"/>
            <a:ext cx="2636520" cy="5872213"/>
          </a:xfrm>
          <a:prstGeom prst="bevel">
            <a:avLst>
              <a:gd name="adj" fmla="val 7253"/>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3200" b="1" dirty="0">
                <a:solidFill>
                  <a:srgbClr val="002060"/>
                </a:solidFill>
                <a:highlight>
                  <a:srgbClr val="FFFF00"/>
                </a:highlight>
              </a:rPr>
              <a:t>3- </a:t>
            </a:r>
            <a:r>
              <a:rPr lang="es-CR" sz="2000" b="1" dirty="0">
                <a:solidFill>
                  <a:schemeClr val="bg1"/>
                </a:solidFill>
              </a:rPr>
              <a:t>DE ÚLTIMO APARECE LA EDUCACIÓN SECUNDARIA, A PARTIR DE 1840 EN EUROPA.</a:t>
            </a:r>
            <a:endParaRPr lang="es-CR" b="1" dirty="0">
              <a:solidFill>
                <a:schemeClr val="bg1"/>
              </a:solidFill>
            </a:endParaRPr>
          </a:p>
          <a:p>
            <a:pPr algn="ctr"/>
            <a:r>
              <a:rPr lang="es-CR" b="1" dirty="0">
                <a:solidFill>
                  <a:srgbClr val="002060"/>
                </a:solidFill>
              </a:rPr>
              <a:t>______________</a:t>
            </a:r>
          </a:p>
          <a:p>
            <a:pPr algn="ctr"/>
            <a:r>
              <a:rPr lang="es-CR" sz="2000" b="1" dirty="0">
                <a:solidFill>
                  <a:srgbClr val="FFFF00"/>
                </a:solidFill>
              </a:rPr>
              <a:t>SE CREA COMO UN </a:t>
            </a:r>
            <a:r>
              <a:rPr lang="es-CR" b="1" dirty="0">
                <a:solidFill>
                  <a:srgbClr val="FFFF00"/>
                </a:solidFill>
              </a:rPr>
              <a:t>DESPRENDIMIENTO </a:t>
            </a:r>
            <a:r>
              <a:rPr lang="es-CR" sz="2000" b="1" dirty="0">
                <a:solidFill>
                  <a:srgbClr val="FFFF00"/>
                </a:solidFill>
              </a:rPr>
              <a:t>DE HUMANIDADES DE LA U. MEDIOEVAL.</a:t>
            </a:r>
          </a:p>
          <a:p>
            <a:pPr algn="ctr"/>
            <a:endParaRPr lang="es-CR" sz="2000" b="1" dirty="0">
              <a:solidFill>
                <a:srgbClr val="FFFF00"/>
              </a:solidFill>
            </a:endParaRPr>
          </a:p>
          <a:p>
            <a:pPr marL="342900" indent="-342900" algn="ctr">
              <a:buFont typeface="Arial" panose="020B0604020202020204" pitchFamily="34" charset="0"/>
              <a:buChar char="•"/>
            </a:pPr>
            <a:r>
              <a:rPr lang="es-CR" sz="2000" b="1" dirty="0">
                <a:solidFill>
                  <a:srgbClr val="FFFF00"/>
                </a:solidFill>
              </a:rPr>
              <a:t>EN Costa Rica  </a:t>
            </a:r>
          </a:p>
          <a:p>
            <a:pPr algn="ctr"/>
            <a:r>
              <a:rPr lang="es-CR" sz="2000" b="1" dirty="0">
                <a:solidFill>
                  <a:srgbClr val="FFFF00"/>
                </a:solidFill>
              </a:rPr>
              <a:t>ENTRE 1870 Y 1890</a:t>
            </a:r>
            <a:r>
              <a:rPr lang="es-CR" sz="2000" b="1" dirty="0">
                <a:solidFill>
                  <a:srgbClr val="002060"/>
                </a:solidFill>
              </a:rPr>
              <a:t>.</a:t>
            </a:r>
            <a:endParaRPr lang="es-CR" sz="2000" dirty="0"/>
          </a:p>
        </p:txBody>
      </p:sp>
    </p:spTree>
    <p:extLst>
      <p:ext uri="{BB962C8B-B14F-4D97-AF65-F5344CB8AC3E}">
        <p14:creationId xmlns:p14="http://schemas.microsoft.com/office/powerpoint/2010/main" val="6698793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righ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4496"/>
            <a:ext cx="7886700" cy="1325563"/>
          </a:xfrm>
          <a:solidFill>
            <a:schemeClr val="accent4">
              <a:lumMod val="95000"/>
              <a:lumOff val="5000"/>
            </a:schemeClr>
          </a:solidFill>
        </p:spPr>
        <p:txBody>
          <a:bodyPr>
            <a:normAutofit/>
          </a:bodyPr>
          <a:lstStyle/>
          <a:p>
            <a:r>
              <a:rPr lang="es-CR" sz="3600" b="1" dirty="0">
                <a:solidFill>
                  <a:srgbClr val="000099"/>
                </a:solidFill>
              </a:rPr>
              <a:t>PROYECTOS QUE PODRÍAN REALIZARSE</a:t>
            </a:r>
            <a:r>
              <a:rPr lang="es-CR" sz="3600" b="1" dirty="0">
                <a:solidFill>
                  <a:srgbClr val="FFFF00"/>
                </a:solidFill>
              </a:rPr>
              <a:t>. . </a:t>
            </a:r>
            <a:endParaRPr lang="en-US" sz="3600" b="1" dirty="0">
              <a:solidFill>
                <a:srgbClr val="FFFF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35133289"/>
              </p:ext>
            </p:extLst>
          </p:nvPr>
        </p:nvGraphicFramePr>
        <p:xfrm>
          <a:off x="381000" y="1371600"/>
          <a:ext cx="8610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4764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066800"/>
          </a:xfrm>
          <a:solidFill>
            <a:schemeClr val="bg2">
              <a:lumMod val="25000"/>
            </a:schemeClr>
          </a:solidFill>
        </p:spPr>
        <p:txBody>
          <a:bodyPr>
            <a:noAutofit/>
          </a:bodyPr>
          <a:lstStyle/>
          <a:p>
            <a:pPr lvl="0" algn="ctr"/>
            <a:br>
              <a:rPr lang="es-CR" sz="1800" b="1" dirty="0"/>
            </a:br>
            <a:r>
              <a:rPr lang="es-CR" sz="2000" b="1" dirty="0">
                <a:solidFill>
                  <a:srgbClr val="FFFF00"/>
                </a:solidFill>
              </a:rPr>
              <a:t>RED NACIONAL DE HIPER CONECTIVIDAD PARA  GRANDES CENTROS EDUCATIVOS. </a:t>
            </a:r>
            <a:br>
              <a:rPr lang="es-CR" sz="2000" b="1" dirty="0">
                <a:solidFill>
                  <a:srgbClr val="FFFF00"/>
                </a:solidFill>
              </a:rPr>
            </a:br>
            <a:r>
              <a:rPr lang="es-CR" sz="2000" b="1" dirty="0">
                <a:solidFill>
                  <a:srgbClr val="FFFF00"/>
                </a:solidFill>
              </a:rPr>
              <a:t>AMPLIACIÓN CONECTIVIDAD A CENTROS EDUCATIVOS GRANDES (VIDEO SEGURIDAD INCLUIDA)</a:t>
            </a:r>
            <a:br>
              <a:rPr lang="en-US" sz="2000" b="1" dirty="0">
                <a:solidFill>
                  <a:srgbClr val="FFFF00"/>
                </a:solidFill>
              </a:rPr>
            </a:br>
            <a:endParaRPr lang="en-US" sz="1400" b="1" dirty="0">
              <a:solidFill>
                <a:srgbClr val="FFFF00"/>
              </a:solidFill>
            </a:endParaRPr>
          </a:p>
        </p:txBody>
      </p:sp>
      <p:sp>
        <p:nvSpPr>
          <p:cNvPr id="3" name="Content Placeholder 2"/>
          <p:cNvSpPr>
            <a:spLocks noGrp="1"/>
          </p:cNvSpPr>
          <p:nvPr>
            <p:ph idx="1"/>
          </p:nvPr>
        </p:nvSpPr>
        <p:spPr>
          <a:xfrm>
            <a:off x="381000" y="1219200"/>
            <a:ext cx="8458200" cy="5390147"/>
          </a:xfrm>
        </p:spPr>
        <p:txBody>
          <a:bodyPr>
            <a:noAutofit/>
          </a:bodyPr>
          <a:lstStyle/>
          <a:p>
            <a:r>
              <a:rPr lang="es-CR" sz="2000" dirty="0"/>
              <a:t>Costa Rica , al año 2015, tenía 3,733 escuelas públicas y 19 subvencionadas para un total de 3,752 ) pagadas por el Estado, si se incluyen las escuelas privadas son 4,055 , con una matrícula de 436,539  estudiantes (público 430,946 y 5,593 subvencionados, sin contar la matrícula privada ).</a:t>
            </a:r>
          </a:p>
          <a:p>
            <a:r>
              <a:rPr lang="es-CR" sz="2000" dirty="0"/>
              <a:t>En el 2015 la suma de   645 colegios públicos de tercer ciclo y educación diversificada  públicos más 21 colegios subvencionados, para un total de 666 colegios. con una matrícula de 431,088 (de ellos 418,491públicos y 12,597 subvencionados). No se incluye la educación privada. </a:t>
            </a:r>
          </a:p>
          <a:p>
            <a:r>
              <a:rPr lang="es-CR" sz="2000" dirty="0"/>
              <a:t>Del total de escuelas, el 73%  son menores de 100 alumnos, el 95% son menores de 500 alumnos y el 5% son mayores de 500 alumnos.</a:t>
            </a:r>
          </a:p>
          <a:p>
            <a:r>
              <a:rPr lang="es-CR" sz="2000" dirty="0"/>
              <a:t>En el caso de los colegios públicos, el 60% tienen matrículas menores de 500 alumnos, Y EL 40 % son mayores de 500 alumnos. Es decir 400 colegios son menores de 500 y 266  son mayores de 501 alumnos. </a:t>
            </a:r>
          </a:p>
          <a:p>
            <a:r>
              <a:rPr lang="es-CR" sz="2000" dirty="0"/>
              <a:t>Es decir, en el tercer ciclo y la educación diversificada 6 de cada 10 centros educativos  son menores de 500  y 4 de cada 10 son mayores de 500 son mayores  de 500 alumnos . </a:t>
            </a:r>
          </a:p>
          <a:p>
            <a:pPr marL="0"/>
            <a:r>
              <a:rPr lang="es-CR" sz="2000" b="1" dirty="0"/>
              <a:t>(Información tabulada por </a:t>
            </a:r>
            <a:r>
              <a:rPr lang="es-CR" sz="2000" b="1" dirty="0" err="1"/>
              <a:t>L.Guadamuz</a:t>
            </a:r>
            <a:r>
              <a:rPr lang="es-CR" sz="2000" b="1" dirty="0"/>
              <a:t> con base en la información estadística oficial correspondiente al 2015). </a:t>
            </a:r>
            <a:endParaRPr lang="en-US" sz="2000" b="1" dirty="0"/>
          </a:p>
        </p:txBody>
      </p:sp>
    </p:spTree>
    <p:extLst>
      <p:ext uri="{BB962C8B-B14F-4D97-AF65-F5344CB8AC3E}">
        <p14:creationId xmlns:p14="http://schemas.microsoft.com/office/powerpoint/2010/main" val="2263633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8873"/>
            <a:ext cx="7886700" cy="1325563"/>
          </a:xfrm>
        </p:spPr>
        <p:txBody>
          <a:bodyPr>
            <a:normAutofit/>
          </a:bodyPr>
          <a:lstStyle/>
          <a:p>
            <a:r>
              <a:rPr lang="es-CR" sz="4000" dirty="0"/>
              <a:t>% TAMAÑOS CENTROS EDUCATIVOS </a:t>
            </a:r>
          </a:p>
        </p:txBody>
      </p:sp>
      <p:sp>
        <p:nvSpPr>
          <p:cNvPr id="4" name="Rectangle: Rounded Corners 3"/>
          <p:cNvSpPr/>
          <p:nvPr/>
        </p:nvSpPr>
        <p:spPr>
          <a:xfrm>
            <a:off x="625642" y="1716509"/>
            <a:ext cx="3657601" cy="141170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R" sz="3200" b="1" dirty="0"/>
              <a:t>ESCUELAS</a:t>
            </a:r>
          </a:p>
          <a:p>
            <a:pPr lvl="0" algn="ctr"/>
            <a:r>
              <a:rPr lang="es-CR" sz="3200" b="1" dirty="0"/>
              <a:t>ED. PRIMARIA</a:t>
            </a:r>
            <a:endParaRPr lang="en-US" sz="3200" dirty="0"/>
          </a:p>
        </p:txBody>
      </p:sp>
      <p:sp>
        <p:nvSpPr>
          <p:cNvPr id="6" name="Rectangle: Rounded Corners 5"/>
          <p:cNvSpPr/>
          <p:nvPr/>
        </p:nvSpPr>
        <p:spPr>
          <a:xfrm>
            <a:off x="609601" y="3288634"/>
            <a:ext cx="3657601" cy="141170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R" sz="2800" b="1" dirty="0"/>
              <a:t>95% de centros  MENOR DE 500 ALUMNOS</a:t>
            </a:r>
          </a:p>
        </p:txBody>
      </p:sp>
      <p:sp>
        <p:nvSpPr>
          <p:cNvPr id="7" name="Rectangle: Rounded Corners 6"/>
          <p:cNvSpPr/>
          <p:nvPr/>
        </p:nvSpPr>
        <p:spPr>
          <a:xfrm>
            <a:off x="625642" y="4860760"/>
            <a:ext cx="3657601" cy="141170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R" sz="2800" b="1" dirty="0">
                <a:solidFill>
                  <a:srgbClr val="002060"/>
                </a:solidFill>
              </a:rPr>
              <a:t>5% de centros  MAYOR DE 501 ALUMNOS</a:t>
            </a:r>
          </a:p>
        </p:txBody>
      </p:sp>
      <p:sp>
        <p:nvSpPr>
          <p:cNvPr id="8" name="Rectangle: Rounded Corners 7"/>
          <p:cNvSpPr/>
          <p:nvPr/>
        </p:nvSpPr>
        <p:spPr>
          <a:xfrm>
            <a:off x="4928937" y="4860761"/>
            <a:ext cx="3657601" cy="141170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CR" sz="2800" b="1" dirty="0">
                <a:solidFill>
                  <a:srgbClr val="002060"/>
                </a:solidFill>
              </a:rPr>
              <a:t>40% CENTROS más </a:t>
            </a:r>
          </a:p>
          <a:p>
            <a:pPr lvl="0"/>
            <a:r>
              <a:rPr lang="es-CR" sz="2800" b="1" dirty="0">
                <a:solidFill>
                  <a:srgbClr val="002060"/>
                </a:solidFill>
              </a:rPr>
              <a:t> DE 501 ALUMNOS </a:t>
            </a:r>
          </a:p>
          <a:p>
            <a:pPr lvl="0"/>
            <a:r>
              <a:rPr lang="es-CR" sz="2800" b="1" dirty="0">
                <a:solidFill>
                  <a:srgbClr val="002060"/>
                </a:solidFill>
              </a:rPr>
              <a:t>266 INSTITUCIONES </a:t>
            </a:r>
            <a:endParaRPr lang="en-US" sz="2800" b="1" dirty="0">
              <a:solidFill>
                <a:srgbClr val="002060"/>
              </a:solidFill>
            </a:endParaRPr>
          </a:p>
        </p:txBody>
      </p:sp>
      <p:sp>
        <p:nvSpPr>
          <p:cNvPr id="9" name="Rectangle: Rounded Corners 8"/>
          <p:cNvSpPr/>
          <p:nvPr/>
        </p:nvSpPr>
        <p:spPr>
          <a:xfrm>
            <a:off x="4892843" y="3280614"/>
            <a:ext cx="3657601" cy="141170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R" sz="2800" b="1" dirty="0"/>
              <a:t>60% centros  menos DE 500 ALUMNOS</a:t>
            </a:r>
          </a:p>
          <a:p>
            <a:pPr lvl="0" algn="ctr"/>
            <a:r>
              <a:rPr lang="es-CR" sz="2800" b="1" dirty="0"/>
              <a:t>400  INSTITUCIONES</a:t>
            </a:r>
            <a:endParaRPr lang="en-US" sz="2800" dirty="0"/>
          </a:p>
        </p:txBody>
      </p:sp>
      <p:sp>
        <p:nvSpPr>
          <p:cNvPr id="10" name="Rectangle: Rounded Corners 9"/>
          <p:cNvSpPr/>
          <p:nvPr/>
        </p:nvSpPr>
        <p:spPr>
          <a:xfrm>
            <a:off x="4892843" y="1696457"/>
            <a:ext cx="3657601" cy="141170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3200" b="1" dirty="0"/>
              <a:t>COLEGIOS DE EDUCACIÓN MEDIA </a:t>
            </a:r>
          </a:p>
        </p:txBody>
      </p:sp>
    </p:spTree>
    <p:extLst>
      <p:ext uri="{BB962C8B-B14F-4D97-AF65-F5344CB8AC3E}">
        <p14:creationId xmlns:p14="http://schemas.microsoft.com/office/powerpoint/2010/main" val="165922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371600"/>
          </a:xfrm>
          <a:solidFill>
            <a:schemeClr val="bg2">
              <a:lumMod val="25000"/>
            </a:schemeClr>
          </a:solidFill>
        </p:spPr>
        <p:txBody>
          <a:bodyPr>
            <a:noAutofit/>
          </a:bodyPr>
          <a:lstStyle/>
          <a:p>
            <a:pPr lvl="0" algn="ctr"/>
            <a:br>
              <a:rPr lang="es-CR" sz="1800" b="1" dirty="0"/>
            </a:br>
            <a:r>
              <a:rPr lang="es-CR" sz="2000" b="1" dirty="0">
                <a:solidFill>
                  <a:srgbClr val="FFFF00"/>
                </a:solidFill>
              </a:rPr>
              <a:t>RED NACIONAL DE HIPER CONECTIVIDAD PARA  GRANDES CENTROS EDUCATIVOS. </a:t>
            </a:r>
            <a:br>
              <a:rPr lang="es-CR" sz="2000" b="1" dirty="0">
                <a:solidFill>
                  <a:srgbClr val="FFFF00"/>
                </a:solidFill>
              </a:rPr>
            </a:br>
            <a:r>
              <a:rPr lang="es-CR" sz="2000" b="1" dirty="0">
                <a:solidFill>
                  <a:srgbClr val="FFFF00"/>
                </a:solidFill>
              </a:rPr>
              <a:t>AMPLIACIÓN CONECTIVIDAD A CENTROS EDUCATIVOS GRANDES (VIDEO SEGURIDAD INCLUIDA)</a:t>
            </a:r>
            <a:br>
              <a:rPr lang="en-US" sz="2000" b="1" dirty="0">
                <a:solidFill>
                  <a:srgbClr val="FFFF00"/>
                </a:solidFill>
              </a:rPr>
            </a:br>
            <a:endParaRPr lang="en-US" sz="1400" b="1" dirty="0">
              <a:solidFill>
                <a:srgbClr val="FFFF00"/>
              </a:solidFill>
            </a:endParaRPr>
          </a:p>
        </p:txBody>
      </p:sp>
      <p:sp>
        <p:nvSpPr>
          <p:cNvPr id="3" name="Content Placeholder 2"/>
          <p:cNvSpPr>
            <a:spLocks noGrp="1"/>
          </p:cNvSpPr>
          <p:nvPr>
            <p:ph idx="1"/>
          </p:nvPr>
        </p:nvSpPr>
        <p:spPr>
          <a:xfrm>
            <a:off x="192505" y="1371600"/>
            <a:ext cx="8646695" cy="5205663"/>
          </a:xfrm>
        </p:spPr>
        <p:txBody>
          <a:bodyPr>
            <a:normAutofit fontScale="55000" lnSpcReduction="20000"/>
          </a:bodyPr>
          <a:lstStyle/>
          <a:p>
            <a:r>
              <a:rPr lang="es-CR" sz="3200" dirty="0"/>
              <a:t>La conectividad existente en los centros educativos ha venido mejorando con los años, pero aún dista mucho de ser lo que se requiere para efectos de </a:t>
            </a:r>
            <a:r>
              <a:rPr lang="es-CR" sz="3200" b="1" dirty="0"/>
              <a:t>apoyar la calidad de la educación</a:t>
            </a:r>
            <a:r>
              <a:rPr lang="es-CR" sz="3200" dirty="0"/>
              <a:t> y especialmente el trabajo en el aula. </a:t>
            </a:r>
          </a:p>
          <a:p>
            <a:r>
              <a:rPr lang="es-CR" sz="3200" dirty="0"/>
              <a:t>Ello debido a que los esfuerzos de conectividad se han realizado con y para el funcionamiento de la Fundación Omar Dengo y su Programa de Informática Educativa (función de alfabetización informática y uso de herramientas informáticas)  , no para el uso de las otras funciones.</a:t>
            </a:r>
          </a:p>
          <a:p>
            <a:r>
              <a:rPr lang="es-CR" sz="3200" dirty="0"/>
              <a:t> Algunos esfuerzos también significativos se han realizado para conectividad del Software de Gestión educativa (función administrativa) .</a:t>
            </a:r>
          </a:p>
          <a:p>
            <a:r>
              <a:rPr lang="es-CR" sz="4500" b="1" dirty="0">
                <a:solidFill>
                  <a:srgbClr val="FFFF00"/>
                </a:solidFill>
              </a:rPr>
              <a:t>El gran ausente, el mayor problema y por ende el mayo reto es llevar plena conectividad para la función docente</a:t>
            </a:r>
            <a:r>
              <a:rPr lang="es-CR" sz="4500" dirty="0">
                <a:solidFill>
                  <a:srgbClr val="FFFF00"/>
                </a:solidFill>
              </a:rPr>
              <a:t>. </a:t>
            </a:r>
          </a:p>
          <a:p>
            <a:r>
              <a:rPr lang="es-CR" sz="4500" dirty="0"/>
              <a:t>Como los centros más grandes (los menos) son los que cubren la mayor cantidad de matrícula, además son los que están ubicados en poblaciones relativamente grandes, el acceso a internet es mucho más fácil de implementarlo, por lo que una opción inicial , de impacto, sería llevar conectividad plena a los centros mayores de 500 estudiantes, para la función docente. </a:t>
            </a:r>
            <a:endParaRPr lang="en-US" sz="4500" dirty="0"/>
          </a:p>
        </p:txBody>
      </p:sp>
    </p:spTree>
    <p:extLst>
      <p:ext uri="{BB962C8B-B14F-4D97-AF65-F5344CB8AC3E}">
        <p14:creationId xmlns:p14="http://schemas.microsoft.com/office/powerpoint/2010/main" val="15992810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219200"/>
          </a:xfrm>
        </p:spPr>
        <p:txBody>
          <a:bodyPr>
            <a:noAutofit/>
          </a:bodyPr>
          <a:lstStyle/>
          <a:p>
            <a:pPr algn="ctr"/>
            <a:br>
              <a:rPr lang="es-CR" sz="2700" b="1" dirty="0"/>
            </a:br>
            <a:br>
              <a:rPr lang="es-CR" sz="2700" b="1" dirty="0"/>
            </a:br>
            <a:br>
              <a:rPr lang="es-CR" sz="2700" b="1" dirty="0"/>
            </a:br>
            <a:r>
              <a:rPr lang="es-CR" sz="3200" dirty="0"/>
              <a:t>El sistema nacional de contenidos educativos serviría a tres grandes propósitos:</a:t>
            </a:r>
            <a:br>
              <a:rPr lang="es-CR" sz="3200" b="1" dirty="0"/>
            </a:br>
            <a:br>
              <a:rPr lang="es-CR" sz="2700" b="1" dirty="0"/>
            </a:br>
            <a:br>
              <a:rPr lang="en-US" sz="2700" b="1" dirty="0"/>
            </a:br>
            <a:endParaRPr lang="en-US" sz="27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4901285"/>
              </p:ext>
            </p:extLst>
          </p:nvPr>
        </p:nvGraphicFramePr>
        <p:xfrm>
          <a:off x="228600" y="1219201"/>
          <a:ext cx="8610600" cy="5747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93417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Autofit/>
          </a:bodyPr>
          <a:lstStyle/>
          <a:p>
            <a:pPr lvl="0" algn="ctr"/>
            <a:br>
              <a:rPr lang="es-CR" sz="2400" b="1" dirty="0"/>
            </a:br>
            <a:br>
              <a:rPr lang="es-CR" sz="2400" b="1" dirty="0"/>
            </a:br>
            <a:r>
              <a:rPr lang="es-CR" sz="2700" b="1" dirty="0">
                <a:solidFill>
                  <a:schemeClr val="bg1"/>
                </a:solidFill>
              </a:rPr>
              <a:t>RED NACIONAL DE SOPORTE AL TRABAJO DE AULA, especialmente de los centros educativos pequeños. </a:t>
            </a:r>
            <a:br>
              <a:rPr lang="es-CR" sz="2700" b="1" dirty="0">
                <a:solidFill>
                  <a:schemeClr val="bg1"/>
                </a:solidFill>
              </a:rPr>
            </a:br>
            <a:br>
              <a:rPr lang="en-US" sz="2700" b="1" dirty="0">
                <a:solidFill>
                  <a:schemeClr val="bg1"/>
                </a:solidFill>
              </a:rPr>
            </a:br>
            <a:endParaRPr lang="en-US" sz="2400" b="1" dirty="0">
              <a:solidFill>
                <a:schemeClr val="bg1"/>
              </a:solidFill>
            </a:endParaRPr>
          </a:p>
        </p:txBody>
      </p:sp>
      <p:sp>
        <p:nvSpPr>
          <p:cNvPr id="3" name="Content Placeholder 2"/>
          <p:cNvSpPr>
            <a:spLocks noGrp="1"/>
          </p:cNvSpPr>
          <p:nvPr>
            <p:ph idx="1"/>
          </p:nvPr>
        </p:nvSpPr>
        <p:spPr/>
        <p:txBody>
          <a:bodyPr>
            <a:normAutofit/>
          </a:bodyPr>
          <a:lstStyle/>
          <a:p>
            <a:r>
              <a:rPr lang="es-CR" dirty="0"/>
              <a:t>El compromiso de elevar la calidad de la educación , con equidad e igualdad de oportunidades en las zonas rurales, pasa por poder llevar CONTENIDOS DE CALIDAD, así como capacitación de calidad a los educadores de esas zonas. Los contenidos se llevan por medio de la infraestructura como la mencionada; pero faltaría lo más importante, contenidos.</a:t>
            </a:r>
          </a:p>
          <a:p>
            <a:r>
              <a:rPr lang="es-CR" dirty="0"/>
              <a:t>Acá la estrategia sería la siguiente: </a:t>
            </a:r>
            <a:endParaRPr lang="en-US" dirty="0"/>
          </a:p>
        </p:txBody>
      </p:sp>
    </p:spTree>
    <p:extLst>
      <p:ext uri="{BB962C8B-B14F-4D97-AF65-F5344CB8AC3E}">
        <p14:creationId xmlns:p14="http://schemas.microsoft.com/office/powerpoint/2010/main" val="25095795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47" y="208546"/>
            <a:ext cx="8935453" cy="737937"/>
          </a:xfrm>
          <a:solidFill>
            <a:srgbClr val="C00000"/>
          </a:solidFill>
        </p:spPr>
        <p:txBody>
          <a:bodyPr>
            <a:normAutofit/>
          </a:bodyPr>
          <a:lstStyle/>
          <a:p>
            <a:r>
              <a:rPr lang="es-CR" sz="3600" b="1" dirty="0">
                <a:solidFill>
                  <a:schemeClr val="bg1"/>
                </a:solidFill>
              </a:rPr>
              <a:t>Estrategia para las escuelas y colegios grandes</a:t>
            </a:r>
            <a:r>
              <a:rPr lang="es-CR" sz="3600" dirty="0"/>
              <a:t>.</a:t>
            </a:r>
            <a:endParaRPr lang="en-US" sz="3600" dirty="0"/>
          </a:p>
        </p:txBody>
      </p:sp>
      <p:graphicFrame>
        <p:nvGraphicFramePr>
          <p:cNvPr id="3" name="Diagram 2"/>
          <p:cNvGraphicFramePr/>
          <p:nvPr>
            <p:extLst/>
          </p:nvPr>
        </p:nvGraphicFramePr>
        <p:xfrm>
          <a:off x="850232" y="1048086"/>
          <a:ext cx="7133724" cy="5031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208547" y="6079960"/>
            <a:ext cx="8823158" cy="62177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t>PORTAL DE CONTENIDOS PARA AULAS VIRTUALES POR ÁREAS ,  UNIDADES Y TEMAS. PERSONALIZACIÓN E INDIVIDUALIZACIÓN </a:t>
            </a:r>
            <a:endParaRPr lang="en-US" dirty="0"/>
          </a:p>
        </p:txBody>
      </p:sp>
    </p:spTree>
    <p:extLst>
      <p:ext uri="{BB962C8B-B14F-4D97-AF65-F5344CB8AC3E}">
        <p14:creationId xmlns:p14="http://schemas.microsoft.com/office/powerpoint/2010/main" val="30441115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47" y="208546"/>
            <a:ext cx="8935453" cy="737937"/>
          </a:xfrm>
          <a:solidFill>
            <a:srgbClr val="C00000"/>
          </a:solidFill>
        </p:spPr>
        <p:txBody>
          <a:bodyPr>
            <a:normAutofit/>
          </a:bodyPr>
          <a:lstStyle/>
          <a:p>
            <a:r>
              <a:rPr lang="es-CR" sz="3600" b="1" dirty="0">
                <a:solidFill>
                  <a:schemeClr val="bg1"/>
                </a:solidFill>
              </a:rPr>
              <a:t>Estrategia para las escuelas y colegios pequeños</a:t>
            </a:r>
            <a:r>
              <a:rPr lang="es-CR" sz="3600" dirty="0"/>
              <a:t>.</a:t>
            </a:r>
            <a:endParaRPr lang="en-US" sz="3600" dirty="0"/>
          </a:p>
        </p:txBody>
      </p:sp>
      <p:graphicFrame>
        <p:nvGraphicFramePr>
          <p:cNvPr id="3" name="Diagram 2"/>
          <p:cNvGraphicFramePr/>
          <p:nvPr>
            <p:extLst>
              <p:ext uri="{D42A27DB-BD31-4B8C-83A1-F6EECF244321}">
                <p14:modId xmlns:p14="http://schemas.microsoft.com/office/powerpoint/2010/main" val="1070137439"/>
              </p:ext>
            </p:extLst>
          </p:nvPr>
        </p:nvGraphicFramePr>
        <p:xfrm>
          <a:off x="978568" y="1048086"/>
          <a:ext cx="7133724" cy="5031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208547" y="6079960"/>
            <a:ext cx="8823158" cy="621772"/>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t>PORTAL DE CONTENIDOS PARA AULAS VIRTUALES POR ÁREAS ,  UNIDADES Y TEMAS. PERSONALIZACIÓN E INDIVIDUALIZACIÓN </a:t>
            </a:r>
            <a:endParaRPr lang="en-US" dirty="0"/>
          </a:p>
        </p:txBody>
      </p:sp>
    </p:spTree>
    <p:extLst>
      <p:ext uri="{BB962C8B-B14F-4D97-AF65-F5344CB8AC3E}">
        <p14:creationId xmlns:p14="http://schemas.microsoft.com/office/powerpoint/2010/main" val="39558654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631" y="365126"/>
            <a:ext cx="8502315" cy="1325563"/>
          </a:xfrm>
          <a:solidFill>
            <a:srgbClr val="C00000"/>
          </a:solidFill>
        </p:spPr>
        <p:txBody>
          <a:bodyPr>
            <a:normAutofit fontScale="90000"/>
          </a:bodyPr>
          <a:lstStyle/>
          <a:p>
            <a:br>
              <a:rPr lang="es-CR" b="1" dirty="0"/>
            </a:br>
            <a:br>
              <a:rPr lang="es-CR" b="1" dirty="0"/>
            </a:br>
            <a:r>
              <a:rPr lang="es-CR" sz="3600" b="1" dirty="0">
                <a:solidFill>
                  <a:schemeClr val="bg1"/>
                </a:solidFill>
              </a:rPr>
              <a:t>RED NACIONAL DE SOPORTE AL TRABAJO DE AULA, especialmente de los centros educativos pequeños</a:t>
            </a:r>
            <a:r>
              <a:rPr lang="es-CR" sz="3600" b="1" dirty="0"/>
              <a:t>. </a:t>
            </a:r>
            <a:br>
              <a:rPr lang="es-CR" sz="3600" b="1" dirty="0"/>
            </a:br>
            <a:br>
              <a:rPr lang="en-US" b="1" dirty="0"/>
            </a:br>
            <a:endParaRPr lang="en-US" dirty="0"/>
          </a:p>
        </p:txBody>
      </p:sp>
      <p:sp>
        <p:nvSpPr>
          <p:cNvPr id="3" name="Rectangle 2"/>
          <p:cNvSpPr/>
          <p:nvPr/>
        </p:nvSpPr>
        <p:spPr>
          <a:xfrm>
            <a:off x="240632" y="1860885"/>
            <a:ext cx="8502315" cy="47645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800" b="1" dirty="0">
                <a:solidFill>
                  <a:srgbClr val="002060"/>
                </a:solidFill>
              </a:rPr>
              <a:t>Se desarrollarán para cada grado, para cada asignatura, para cada unidad de aprendizaje, para cada tema, para cada horario, según plan de estudios oficial, una planificación didáctica que con la tecnología de aulas virtuales entregue a las escuelas y colegios rurales los  contenidos, con los textos interactivos digitales, los videos, los juegos, las evaluaciones, tareas, </a:t>
            </a:r>
            <a:r>
              <a:rPr lang="es-CR" sz="2800" b="1" dirty="0" err="1">
                <a:solidFill>
                  <a:srgbClr val="002060"/>
                </a:solidFill>
              </a:rPr>
              <a:t>etc</a:t>
            </a:r>
            <a:r>
              <a:rPr lang="es-CR" sz="2800" b="1" dirty="0">
                <a:solidFill>
                  <a:srgbClr val="002060"/>
                </a:solidFill>
              </a:rPr>
              <a:t>, </a:t>
            </a:r>
            <a:r>
              <a:rPr lang="es-CR" sz="2800" b="1" dirty="0" err="1">
                <a:solidFill>
                  <a:srgbClr val="002060"/>
                </a:solidFill>
              </a:rPr>
              <a:t>Yy</a:t>
            </a:r>
            <a:r>
              <a:rPr lang="es-CR" sz="2800" b="1" dirty="0">
                <a:solidFill>
                  <a:srgbClr val="002060"/>
                </a:solidFill>
              </a:rPr>
              <a:t> en opciones diversas en respuesta a las inteligencias múltiples, de manera que el profesor sea sólo un gran mediador pedagógico</a:t>
            </a:r>
            <a:r>
              <a:rPr lang="es-CR" sz="1400" b="1" dirty="0">
                <a:solidFill>
                  <a:srgbClr val="002060"/>
                </a:solidFill>
              </a:rPr>
              <a:t>. </a:t>
            </a:r>
            <a:endParaRPr lang="en-US" sz="1400" b="1" dirty="0">
              <a:solidFill>
                <a:srgbClr val="002060"/>
              </a:solidFill>
            </a:endParaRPr>
          </a:p>
        </p:txBody>
      </p:sp>
    </p:spTree>
    <p:extLst>
      <p:ext uri="{BB962C8B-B14F-4D97-AF65-F5344CB8AC3E}">
        <p14:creationId xmlns:p14="http://schemas.microsoft.com/office/powerpoint/2010/main" val="1881122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53994"/>
            <a:ext cx="7886700" cy="2786511"/>
          </a:xfrm>
          <a:solidFill>
            <a:srgbClr val="002060"/>
          </a:solidFill>
        </p:spPr>
        <p:txBody>
          <a:bodyPr>
            <a:normAutofit/>
          </a:bodyPr>
          <a:lstStyle/>
          <a:p>
            <a:pPr algn="ctr"/>
            <a:r>
              <a:rPr lang="es-CR" sz="5400" b="1" dirty="0"/>
              <a:t>MUCHAS GRACIAS</a:t>
            </a:r>
            <a:br>
              <a:rPr lang="es-CR" sz="5400" b="1" dirty="0"/>
            </a:br>
            <a:r>
              <a:rPr lang="es-CR" sz="3200" b="1" dirty="0"/>
              <a:t>UN VERDADERO HONOR HABER PODIDO COMPARTIR CON USTEDES ALGUNAS IDEAS EN TORNO AL FUTURO DE LA EDUCACIÓN</a:t>
            </a:r>
            <a:endParaRPr lang="es-CR" b="1" dirty="0"/>
          </a:p>
        </p:txBody>
      </p:sp>
      <p:sp>
        <p:nvSpPr>
          <p:cNvPr id="5" name="Rectángulo 4">
            <a:extLst>
              <a:ext uri="{FF2B5EF4-FFF2-40B4-BE49-F238E27FC236}">
                <a16:creationId xmlns:a16="http://schemas.microsoft.com/office/drawing/2014/main" id="{F0E503F8-C09D-4CF7-824D-9D1462F2705C}"/>
              </a:ext>
            </a:extLst>
          </p:cNvPr>
          <p:cNvSpPr/>
          <p:nvPr/>
        </p:nvSpPr>
        <p:spPr>
          <a:xfrm>
            <a:off x="144379" y="3942525"/>
            <a:ext cx="8550442" cy="1692771"/>
          </a:xfrm>
          <a:prstGeom prst="rect">
            <a:avLst/>
          </a:prstGeom>
          <a:solidFill>
            <a:schemeClr val="accent2"/>
          </a:solidFill>
        </p:spPr>
        <p:txBody>
          <a:bodyPr wrap="square">
            <a:spAutoFit/>
          </a:bodyPr>
          <a:lstStyle/>
          <a:p>
            <a:pPr algn="ctr"/>
            <a:r>
              <a:rPr lang="es-CR" sz="3200" b="1" dirty="0">
                <a:solidFill>
                  <a:srgbClr val="000099"/>
                </a:solidFill>
              </a:rPr>
              <a:t>Dr. Lorenzo Guadamuz Sandoval, </a:t>
            </a:r>
            <a:r>
              <a:rPr lang="es-CR" sz="3200" b="1" dirty="0" err="1">
                <a:solidFill>
                  <a:srgbClr val="000099"/>
                </a:solidFill>
              </a:rPr>
              <a:t>Ph.D</a:t>
            </a:r>
            <a:r>
              <a:rPr lang="es-CR" sz="3200" b="1" dirty="0">
                <a:solidFill>
                  <a:srgbClr val="000099"/>
                </a:solidFill>
              </a:rPr>
              <a:t>.</a:t>
            </a:r>
          </a:p>
          <a:p>
            <a:pPr algn="ctr"/>
            <a:r>
              <a:rPr lang="es-CR" sz="4000" b="1" dirty="0">
                <a:solidFill>
                  <a:schemeClr val="bg1"/>
                </a:solidFill>
              </a:rPr>
              <a:t>Correo: </a:t>
            </a:r>
            <a:r>
              <a:rPr lang="es-CR" sz="4000" b="1" dirty="0">
                <a:solidFill>
                  <a:srgbClr val="FFFF00"/>
                </a:solidFill>
                <a:highlight>
                  <a:srgbClr val="FFFF00"/>
                </a:highlight>
                <a:hlinkClick r:id="rId2"/>
              </a:rPr>
              <a:t>Lguadamuz@educr.net</a:t>
            </a:r>
            <a:endParaRPr lang="es-CR" sz="4000" b="1" dirty="0">
              <a:solidFill>
                <a:srgbClr val="FFFF00"/>
              </a:solidFill>
              <a:highlight>
                <a:srgbClr val="FFFF00"/>
              </a:highlight>
            </a:endParaRPr>
          </a:p>
          <a:p>
            <a:pPr algn="ctr"/>
            <a:r>
              <a:rPr lang="es-CR" sz="3200" b="1" dirty="0">
                <a:solidFill>
                  <a:schemeClr val="bg1"/>
                </a:solidFill>
              </a:rPr>
              <a:t>FACEBOOK: Lorenzo  Guadamuz Sandoval </a:t>
            </a:r>
            <a:r>
              <a:rPr lang="es-CR" sz="3200" b="1" dirty="0"/>
              <a:t> </a:t>
            </a:r>
            <a:endParaRPr lang="es-ES_tradnl" sz="3200" dirty="0"/>
          </a:p>
        </p:txBody>
      </p:sp>
    </p:spTree>
    <p:extLst>
      <p:ext uri="{BB962C8B-B14F-4D97-AF65-F5344CB8AC3E}">
        <p14:creationId xmlns:p14="http://schemas.microsoft.com/office/powerpoint/2010/main" val="1600880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R" dirty="0"/>
              <a:t>INTELIGENCIAS MULTIPLES EN SENCILLO</a:t>
            </a:r>
          </a:p>
        </p:txBody>
      </p:sp>
      <p:sp>
        <p:nvSpPr>
          <p:cNvPr id="3" name="Subtitle 2"/>
          <p:cNvSpPr>
            <a:spLocks noGrp="1"/>
          </p:cNvSpPr>
          <p:nvPr>
            <p:ph type="subTitle" idx="1"/>
          </p:nvPr>
        </p:nvSpPr>
        <p:spPr/>
        <p:txBody>
          <a:bodyPr/>
          <a:lstStyle/>
          <a:p>
            <a:endParaRPr lang="es-C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057400"/>
            <a:ext cx="3657600" cy="2743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3"/>
          <p:cNvSpPr/>
          <p:nvPr/>
        </p:nvSpPr>
        <p:spPr>
          <a:xfrm>
            <a:off x="2286000" y="1511507"/>
            <a:ext cx="4572000" cy="3046988"/>
          </a:xfrm>
          <a:prstGeom prst="rect">
            <a:avLst/>
          </a:prstGeom>
        </p:spPr>
        <p:txBody>
          <a:bodyPr>
            <a:spAutoFit/>
          </a:bodyPr>
          <a:lstStyle/>
          <a:p>
            <a:r>
              <a:rPr lang="es-CR" sz="4800" b="1" dirty="0"/>
              <a:t>LAS GRANDES REFORMAS DE LOS ULTIMOS 70 AÑOS</a:t>
            </a:r>
            <a:endParaRPr lang="es-CR" sz="4800" dirty="0"/>
          </a:p>
        </p:txBody>
      </p:sp>
    </p:spTree>
    <p:extLst>
      <p:ext uri="{BB962C8B-B14F-4D97-AF65-F5344CB8AC3E}">
        <p14:creationId xmlns:p14="http://schemas.microsoft.com/office/powerpoint/2010/main" val="1260504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74" name="Grupo 70673">
            <a:extLst>
              <a:ext uri="{FF2B5EF4-FFF2-40B4-BE49-F238E27FC236}">
                <a16:creationId xmlns:a16="http://schemas.microsoft.com/office/drawing/2014/main" id="{290A8D37-ECD1-41DF-B91C-4694D58D1B67}"/>
              </a:ext>
            </a:extLst>
          </p:cNvPr>
          <p:cNvGrpSpPr/>
          <p:nvPr/>
        </p:nvGrpSpPr>
        <p:grpSpPr>
          <a:xfrm>
            <a:off x="-31816" y="125863"/>
            <a:ext cx="8004689" cy="6776884"/>
            <a:chOff x="-31816" y="125863"/>
            <a:chExt cx="8004689" cy="6776884"/>
          </a:xfrm>
        </p:grpSpPr>
        <p:sp>
          <p:nvSpPr>
            <p:cNvPr id="31" name="30 Circular"/>
            <p:cNvSpPr/>
            <p:nvPr/>
          </p:nvSpPr>
          <p:spPr>
            <a:xfrm rot="2131030" flipV="1">
              <a:off x="1423480" y="125863"/>
              <a:ext cx="6549393" cy="6776884"/>
            </a:xfrm>
            <a:prstGeom prst="pie">
              <a:avLst>
                <a:gd name="adj1" fmla="val 11862070"/>
                <a:gd name="adj2" fmla="val 16200000"/>
              </a:avLst>
            </a:prstGeom>
            <a:solidFill>
              <a:srgbClr val="00FFFF"/>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sz="1200" dirty="0">
                <a:solidFill>
                  <a:schemeClr val="bg1"/>
                </a:solidFill>
              </a:endParaRPr>
            </a:p>
          </p:txBody>
        </p:sp>
        <p:sp>
          <p:nvSpPr>
            <p:cNvPr id="47" name="46 CuadroTexto"/>
            <p:cNvSpPr txBox="1"/>
            <p:nvPr/>
          </p:nvSpPr>
          <p:spPr>
            <a:xfrm>
              <a:off x="-31816" y="3415553"/>
              <a:ext cx="1373760" cy="605406"/>
            </a:xfrm>
            <a:prstGeom prst="rect">
              <a:avLst/>
            </a:prstGeom>
            <a:noFill/>
          </p:spPr>
          <p:txBody>
            <a:bodyPr wrap="square">
              <a:spAutoFit/>
            </a:bodyPr>
            <a:lstStyle/>
            <a:p>
              <a:pPr algn="r" eaLnBrk="1" hangingPunct="1">
                <a:defRPr/>
              </a:pPr>
              <a:r>
                <a:rPr lang="es-ES_tradnl"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Los Grandes Énfasis</a:t>
              </a:r>
              <a:endParaRPr lang="en-US"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70673" name="Grupo 70672">
            <a:extLst>
              <a:ext uri="{FF2B5EF4-FFF2-40B4-BE49-F238E27FC236}">
                <a16:creationId xmlns:a16="http://schemas.microsoft.com/office/drawing/2014/main" id="{9596EA0C-635C-4504-B15F-0E6EB770D7C2}"/>
              </a:ext>
            </a:extLst>
          </p:cNvPr>
          <p:cNvGrpSpPr/>
          <p:nvPr/>
        </p:nvGrpSpPr>
        <p:grpSpPr>
          <a:xfrm>
            <a:off x="921943" y="290851"/>
            <a:ext cx="7164332" cy="6574037"/>
            <a:chOff x="921943" y="290851"/>
            <a:chExt cx="7164332" cy="6574037"/>
          </a:xfrm>
        </p:grpSpPr>
        <p:sp>
          <p:nvSpPr>
            <p:cNvPr id="32" name="31 Circular"/>
            <p:cNvSpPr/>
            <p:nvPr/>
          </p:nvSpPr>
          <p:spPr>
            <a:xfrm rot="19480455" flipV="1">
              <a:off x="1318875" y="290851"/>
              <a:ext cx="6767400" cy="6494469"/>
            </a:xfrm>
            <a:prstGeom prst="pie">
              <a:avLst>
                <a:gd name="adj1" fmla="val 11952466"/>
                <a:gd name="adj2" fmla="val 16200000"/>
              </a:avLst>
            </a:prstGeom>
            <a:solidFill>
              <a:srgbClr val="FFCCFF"/>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sz="1200" dirty="0">
                <a:solidFill>
                  <a:schemeClr val="bg1"/>
                </a:solidFill>
              </a:endParaRPr>
            </a:p>
          </p:txBody>
        </p:sp>
        <p:sp>
          <p:nvSpPr>
            <p:cNvPr id="58" name="57 CuadroTexto"/>
            <p:cNvSpPr txBox="1"/>
            <p:nvPr/>
          </p:nvSpPr>
          <p:spPr>
            <a:xfrm>
              <a:off x="921943" y="6501644"/>
              <a:ext cx="2227657" cy="363244"/>
            </a:xfrm>
            <a:prstGeom prst="rect">
              <a:avLst/>
            </a:prstGeom>
            <a:noFill/>
          </p:spPr>
          <p:txBody>
            <a:bodyPr>
              <a:spAutoFit/>
            </a:bodyPr>
            <a:lstStyle/>
            <a:p>
              <a:pPr algn="r" eaLnBrk="1" hangingPunct="1">
                <a:defRPr/>
              </a:pPr>
              <a:r>
                <a:rPr lang="es-ES_tradnl"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Las Grandes Reformas</a:t>
              </a:r>
              <a:endParaRPr lang="en-US"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70656" name="Grupo 70655">
            <a:extLst>
              <a:ext uri="{FF2B5EF4-FFF2-40B4-BE49-F238E27FC236}">
                <a16:creationId xmlns:a16="http://schemas.microsoft.com/office/drawing/2014/main" id="{E8277B86-5D53-4F88-8D54-0975DB34D131}"/>
              </a:ext>
            </a:extLst>
          </p:cNvPr>
          <p:cNvGrpSpPr/>
          <p:nvPr/>
        </p:nvGrpSpPr>
        <p:grpSpPr>
          <a:xfrm>
            <a:off x="4025768" y="4279134"/>
            <a:ext cx="1434497" cy="690214"/>
            <a:chOff x="4025768" y="4279134"/>
            <a:chExt cx="1434497" cy="690214"/>
          </a:xfrm>
        </p:grpSpPr>
        <p:sp>
          <p:nvSpPr>
            <p:cNvPr id="12" name="11 CuadroTexto"/>
            <p:cNvSpPr txBox="1"/>
            <p:nvPr/>
          </p:nvSpPr>
          <p:spPr>
            <a:xfrm>
              <a:off x="4025768" y="4507683"/>
              <a:ext cx="1434497" cy="461665"/>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Planes Integrales de Desarrollo Educativo (inicial, básica, diversificada) Educación Técnica 70´s y 80´s</a:t>
              </a:r>
              <a:endParaRPr lang="en-US" sz="600" b="1" dirty="0">
                <a:solidFill>
                  <a:srgbClr val="004274"/>
                </a:solidFill>
                <a:latin typeface="Arial" charset="0"/>
                <a:cs typeface="Arial" charset="0"/>
              </a:endParaRPr>
            </a:p>
          </p:txBody>
        </p:sp>
        <p:sp>
          <p:nvSpPr>
            <p:cNvPr id="55" name="54 Forma libre"/>
            <p:cNvSpPr/>
            <p:nvPr/>
          </p:nvSpPr>
          <p:spPr>
            <a:xfrm>
              <a:off x="4189278" y="4279134"/>
              <a:ext cx="1034145" cy="173569"/>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a:endParaRPr lang="en-US" sz="825">
                <a:solidFill>
                  <a:srgbClr val="004274"/>
                </a:solidFill>
              </a:endParaRPr>
            </a:p>
          </p:txBody>
        </p:sp>
      </p:grpSp>
      <p:grpSp>
        <p:nvGrpSpPr>
          <p:cNvPr id="70659" name="Grupo 70658">
            <a:extLst>
              <a:ext uri="{FF2B5EF4-FFF2-40B4-BE49-F238E27FC236}">
                <a16:creationId xmlns:a16="http://schemas.microsoft.com/office/drawing/2014/main" id="{BA55002C-59AE-4356-ADDB-9428B1C78ECA}"/>
              </a:ext>
            </a:extLst>
          </p:cNvPr>
          <p:cNvGrpSpPr/>
          <p:nvPr/>
        </p:nvGrpSpPr>
        <p:grpSpPr>
          <a:xfrm>
            <a:off x="3820300" y="4814040"/>
            <a:ext cx="1785609" cy="651098"/>
            <a:chOff x="3820300" y="4814040"/>
            <a:chExt cx="1785609" cy="651098"/>
          </a:xfrm>
        </p:grpSpPr>
        <p:sp>
          <p:nvSpPr>
            <p:cNvPr id="13" name="12 CuadroTexto"/>
            <p:cNvSpPr txBox="1"/>
            <p:nvPr/>
          </p:nvSpPr>
          <p:spPr>
            <a:xfrm>
              <a:off x="3847270" y="5188139"/>
              <a:ext cx="1733516" cy="276999"/>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Planes Decenales de Educación (formal y no formal, </a:t>
              </a:r>
              <a:r>
                <a:rPr lang="es-ES_tradnl" sz="600" b="1" dirty="0" err="1">
                  <a:solidFill>
                    <a:srgbClr val="004274"/>
                  </a:solidFill>
                  <a:latin typeface="Arial" charset="0"/>
                  <a:cs typeface="Arial" charset="0"/>
                </a:rPr>
                <a:t>TIC´s</a:t>
              </a:r>
              <a:r>
                <a:rPr lang="es-ES_tradnl" sz="600" b="1" dirty="0">
                  <a:solidFill>
                    <a:srgbClr val="004274"/>
                  </a:solidFill>
                  <a:latin typeface="Arial" charset="0"/>
                  <a:cs typeface="Arial" charset="0"/>
                </a:rPr>
                <a:t> (90´s)</a:t>
              </a:r>
              <a:endParaRPr lang="en-US" sz="600" b="1" dirty="0">
                <a:solidFill>
                  <a:srgbClr val="004274"/>
                </a:solidFill>
                <a:latin typeface="Arial" charset="0"/>
                <a:cs typeface="Arial" charset="0"/>
              </a:endParaRPr>
            </a:p>
          </p:txBody>
        </p:sp>
        <p:sp>
          <p:nvSpPr>
            <p:cNvPr id="56" name="55 Forma libre"/>
            <p:cNvSpPr/>
            <p:nvPr/>
          </p:nvSpPr>
          <p:spPr>
            <a:xfrm>
              <a:off x="3820300" y="4814040"/>
              <a:ext cx="1785609" cy="268126"/>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a:endParaRPr lang="en-US" sz="825">
                <a:solidFill>
                  <a:srgbClr val="004274"/>
                </a:solidFill>
              </a:endParaRPr>
            </a:p>
          </p:txBody>
        </p:sp>
      </p:grpSp>
      <p:grpSp>
        <p:nvGrpSpPr>
          <p:cNvPr id="70660" name="Grupo 70659">
            <a:extLst>
              <a:ext uri="{FF2B5EF4-FFF2-40B4-BE49-F238E27FC236}">
                <a16:creationId xmlns:a16="http://schemas.microsoft.com/office/drawing/2014/main" id="{562AA343-74E5-411F-9219-A155E20FC736}"/>
              </a:ext>
            </a:extLst>
          </p:cNvPr>
          <p:cNvGrpSpPr/>
          <p:nvPr/>
        </p:nvGrpSpPr>
        <p:grpSpPr>
          <a:xfrm>
            <a:off x="3429361" y="5328916"/>
            <a:ext cx="2530740" cy="778326"/>
            <a:chOff x="3429361" y="5328916"/>
            <a:chExt cx="2530740" cy="778326"/>
          </a:xfrm>
        </p:grpSpPr>
        <p:sp>
          <p:nvSpPr>
            <p:cNvPr id="14" name="13 CuadroTexto"/>
            <p:cNvSpPr txBox="1"/>
            <p:nvPr/>
          </p:nvSpPr>
          <p:spPr>
            <a:xfrm>
              <a:off x="3781082" y="5830243"/>
              <a:ext cx="1732523" cy="276999"/>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Planes Decenales de Educación Superior (2000)</a:t>
              </a:r>
              <a:endParaRPr lang="en-US" sz="600" b="1" dirty="0">
                <a:solidFill>
                  <a:srgbClr val="004274"/>
                </a:solidFill>
                <a:latin typeface="Arial" charset="0"/>
                <a:cs typeface="Arial" charset="0"/>
              </a:endParaRPr>
            </a:p>
          </p:txBody>
        </p:sp>
        <p:sp>
          <p:nvSpPr>
            <p:cNvPr id="57" name="56 Forma libre"/>
            <p:cNvSpPr/>
            <p:nvPr/>
          </p:nvSpPr>
          <p:spPr>
            <a:xfrm>
              <a:off x="3429361" y="5328916"/>
              <a:ext cx="2530740" cy="374200"/>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a:endParaRPr lang="en-US" sz="825">
                <a:solidFill>
                  <a:srgbClr val="004274"/>
                </a:solidFill>
              </a:endParaRPr>
            </a:p>
          </p:txBody>
        </p:sp>
      </p:grpSp>
      <p:grpSp>
        <p:nvGrpSpPr>
          <p:cNvPr id="70669" name="Grupo 70668">
            <a:extLst>
              <a:ext uri="{FF2B5EF4-FFF2-40B4-BE49-F238E27FC236}">
                <a16:creationId xmlns:a16="http://schemas.microsoft.com/office/drawing/2014/main" id="{6740755C-63F4-45A1-8C98-0FDE539A0C22}"/>
              </a:ext>
            </a:extLst>
          </p:cNvPr>
          <p:cNvGrpSpPr/>
          <p:nvPr/>
        </p:nvGrpSpPr>
        <p:grpSpPr>
          <a:xfrm>
            <a:off x="3315243" y="3255174"/>
            <a:ext cx="687789" cy="1038008"/>
            <a:chOff x="3315243" y="3255174"/>
            <a:chExt cx="687789" cy="1038008"/>
          </a:xfrm>
        </p:grpSpPr>
        <p:sp>
          <p:nvSpPr>
            <p:cNvPr id="20" name="19 CuadroTexto"/>
            <p:cNvSpPr txBox="1"/>
            <p:nvPr/>
          </p:nvSpPr>
          <p:spPr>
            <a:xfrm>
              <a:off x="3315243" y="3721550"/>
              <a:ext cx="458960" cy="184666"/>
            </a:xfrm>
            <a:prstGeom prst="rect">
              <a:avLst/>
            </a:prstGeom>
            <a:noFill/>
          </p:spPr>
          <p:txBody>
            <a:bodyPr>
              <a:spAutoFit/>
            </a:bodyPr>
            <a:lstStyle/>
            <a:p>
              <a:pPr algn="r" eaLnBrk="1" hangingPunct="1">
                <a:defRPr/>
              </a:pPr>
              <a:r>
                <a:rPr lang="es-ES_tradnl" sz="600" b="1" dirty="0">
                  <a:solidFill>
                    <a:srgbClr val="004274"/>
                  </a:solidFill>
                  <a:latin typeface="Arial" charset="0"/>
                  <a:cs typeface="Arial" charset="0"/>
                </a:rPr>
                <a:t>Calidad</a:t>
              </a:r>
              <a:endParaRPr lang="en-US" sz="600" b="1" dirty="0">
                <a:solidFill>
                  <a:srgbClr val="004274"/>
                </a:solidFill>
                <a:latin typeface="Arial" charset="0"/>
                <a:cs typeface="Arial" charset="0"/>
              </a:endParaRPr>
            </a:p>
          </p:txBody>
        </p:sp>
        <p:sp>
          <p:nvSpPr>
            <p:cNvPr id="59" name="58 Forma libre"/>
            <p:cNvSpPr/>
            <p:nvPr/>
          </p:nvSpPr>
          <p:spPr>
            <a:xfrm rot="4320000">
              <a:off x="3391620" y="3681769"/>
              <a:ext cx="1038008" cy="184817"/>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grpSp>
      <p:grpSp>
        <p:nvGrpSpPr>
          <p:cNvPr id="70671" name="Grupo 70670">
            <a:extLst>
              <a:ext uri="{FF2B5EF4-FFF2-40B4-BE49-F238E27FC236}">
                <a16:creationId xmlns:a16="http://schemas.microsoft.com/office/drawing/2014/main" id="{EBA51E50-77AD-48F7-B038-F3DBDF3F120C}"/>
              </a:ext>
            </a:extLst>
          </p:cNvPr>
          <p:cNvGrpSpPr/>
          <p:nvPr/>
        </p:nvGrpSpPr>
        <p:grpSpPr>
          <a:xfrm>
            <a:off x="1892214" y="2848488"/>
            <a:ext cx="1681566" cy="2600313"/>
            <a:chOff x="1892214" y="2848488"/>
            <a:chExt cx="1681566" cy="2600313"/>
          </a:xfrm>
        </p:grpSpPr>
        <p:sp>
          <p:nvSpPr>
            <p:cNvPr id="61" name="60 Forma libre"/>
            <p:cNvSpPr/>
            <p:nvPr/>
          </p:nvSpPr>
          <p:spPr>
            <a:xfrm rot="4320000">
              <a:off x="1525175" y="3966608"/>
              <a:ext cx="2600313" cy="364073"/>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23" name="22 CuadroTexto"/>
            <p:cNvSpPr txBox="1"/>
            <p:nvPr/>
          </p:nvSpPr>
          <p:spPr bwMode="auto">
            <a:xfrm>
              <a:off x="2214382" y="4630594"/>
              <a:ext cx="71327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Evaluación y Acreditación</a:t>
              </a:r>
              <a:endParaRPr lang="en-US" sz="600" b="1" dirty="0">
                <a:solidFill>
                  <a:srgbClr val="004274"/>
                </a:solidFill>
                <a:latin typeface="Arial" charset="0"/>
                <a:cs typeface="Arial" charset="0"/>
              </a:endParaRPr>
            </a:p>
          </p:txBody>
        </p:sp>
        <p:sp>
          <p:nvSpPr>
            <p:cNvPr id="22" name="21 CuadroTexto"/>
            <p:cNvSpPr txBox="1"/>
            <p:nvPr/>
          </p:nvSpPr>
          <p:spPr bwMode="auto">
            <a:xfrm>
              <a:off x="1970104" y="3983440"/>
              <a:ext cx="71327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Reformas Curriculares</a:t>
              </a:r>
              <a:endParaRPr lang="en-US" sz="600" b="1" dirty="0">
                <a:solidFill>
                  <a:srgbClr val="004274"/>
                </a:solidFill>
                <a:latin typeface="Arial" charset="0"/>
                <a:cs typeface="Arial" charset="0"/>
              </a:endParaRPr>
            </a:p>
          </p:txBody>
        </p:sp>
        <p:sp>
          <p:nvSpPr>
            <p:cNvPr id="18" name="17 CuadroTexto"/>
            <p:cNvSpPr txBox="1"/>
            <p:nvPr/>
          </p:nvSpPr>
          <p:spPr bwMode="auto">
            <a:xfrm>
              <a:off x="1892214" y="3217821"/>
              <a:ext cx="719598" cy="646331"/>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Por </a:t>
              </a:r>
            </a:p>
            <a:p>
              <a:pPr eaLnBrk="1" hangingPunct="1">
                <a:defRPr/>
              </a:pPr>
              <a:r>
                <a:rPr lang="es-ES_tradnl" sz="600" b="1" dirty="0">
                  <a:solidFill>
                    <a:srgbClr val="004274"/>
                  </a:solidFill>
                  <a:latin typeface="Arial" charset="0"/>
                  <a:cs typeface="Arial" charset="0"/>
                </a:rPr>
                <a:t> pertinencia respuesta a </a:t>
              </a:r>
            </a:p>
            <a:p>
              <a:pPr eaLnBrk="1" hangingPunct="1">
                <a:defRPr/>
              </a:pPr>
              <a:r>
                <a:rPr lang="es-ES_tradnl" sz="600" b="1" dirty="0">
                  <a:solidFill>
                    <a:srgbClr val="004274"/>
                  </a:solidFill>
                  <a:latin typeface="Arial" charset="0"/>
                  <a:cs typeface="Arial" charset="0"/>
                </a:rPr>
                <a:t>sociedad </a:t>
              </a:r>
            </a:p>
            <a:p>
              <a:pPr eaLnBrk="1" hangingPunct="1">
                <a:defRPr/>
              </a:pPr>
              <a:r>
                <a:rPr lang="es-ES_tradnl" sz="600" b="1" dirty="0">
                  <a:solidFill>
                    <a:srgbClr val="004274"/>
                  </a:solidFill>
                  <a:latin typeface="Arial" charset="0"/>
                  <a:cs typeface="Arial" charset="0"/>
                </a:rPr>
                <a:t>del conocimiento</a:t>
              </a:r>
              <a:endParaRPr lang="en-US" sz="600" b="1" dirty="0">
                <a:solidFill>
                  <a:srgbClr val="004274"/>
                </a:solidFill>
                <a:latin typeface="Arial" charset="0"/>
                <a:cs typeface="Arial" charset="0"/>
              </a:endParaRPr>
            </a:p>
          </p:txBody>
        </p:sp>
        <p:cxnSp>
          <p:nvCxnSpPr>
            <p:cNvPr id="34" name="33 Conector recto de flecha"/>
            <p:cNvCxnSpPr>
              <a:cxnSpLocks/>
            </p:cNvCxnSpPr>
            <p:nvPr/>
          </p:nvCxnSpPr>
          <p:spPr bwMode="auto">
            <a:xfrm flipH="1">
              <a:off x="2429698" y="4324712"/>
              <a:ext cx="1144082"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grpSp>
        <p:nvGrpSpPr>
          <p:cNvPr id="70670" name="Grupo 70669">
            <a:extLst>
              <a:ext uri="{FF2B5EF4-FFF2-40B4-BE49-F238E27FC236}">
                <a16:creationId xmlns:a16="http://schemas.microsoft.com/office/drawing/2014/main" id="{FD21D356-F2C7-4177-8BBE-F926D1C8EA05}"/>
              </a:ext>
            </a:extLst>
          </p:cNvPr>
          <p:cNvGrpSpPr/>
          <p:nvPr/>
        </p:nvGrpSpPr>
        <p:grpSpPr>
          <a:xfrm>
            <a:off x="2477345" y="3034445"/>
            <a:ext cx="1018598" cy="1843557"/>
            <a:chOff x="2477345" y="3034445"/>
            <a:chExt cx="1018598" cy="1843557"/>
          </a:xfrm>
        </p:grpSpPr>
        <p:sp>
          <p:nvSpPr>
            <p:cNvPr id="60" name="59 Forma libre"/>
            <p:cNvSpPr/>
            <p:nvPr/>
          </p:nvSpPr>
          <p:spPr>
            <a:xfrm rot="4320000">
              <a:off x="2447026" y="3829086"/>
              <a:ext cx="1843557" cy="254276"/>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19" name="18 CuadroTexto"/>
            <p:cNvSpPr txBox="1"/>
            <p:nvPr/>
          </p:nvSpPr>
          <p:spPr bwMode="auto">
            <a:xfrm>
              <a:off x="2477345" y="3230887"/>
              <a:ext cx="713275" cy="184666"/>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Equidad</a:t>
              </a:r>
              <a:endParaRPr lang="en-US" sz="600" b="1" dirty="0">
                <a:solidFill>
                  <a:srgbClr val="004274"/>
                </a:solidFill>
                <a:latin typeface="Arial" charset="0"/>
                <a:cs typeface="Arial" charset="0"/>
              </a:endParaRPr>
            </a:p>
          </p:txBody>
        </p:sp>
        <p:sp>
          <p:nvSpPr>
            <p:cNvPr id="33" name="32 CuadroTexto"/>
            <p:cNvSpPr txBox="1"/>
            <p:nvPr/>
          </p:nvSpPr>
          <p:spPr bwMode="auto">
            <a:xfrm>
              <a:off x="2513527" y="3769768"/>
              <a:ext cx="713275" cy="276999"/>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Participación</a:t>
              </a:r>
            </a:p>
            <a:p>
              <a:pPr algn="ctr" eaLnBrk="1" hangingPunct="1">
                <a:defRPr/>
              </a:pPr>
              <a:r>
                <a:rPr lang="es-ES_tradnl" sz="600" b="1" dirty="0">
                  <a:solidFill>
                    <a:srgbClr val="004274"/>
                  </a:solidFill>
                  <a:latin typeface="Arial" charset="0"/>
                  <a:cs typeface="Arial" charset="0"/>
                </a:rPr>
                <a:t>Consenso</a:t>
              </a:r>
              <a:endParaRPr lang="en-US" sz="600" b="1" dirty="0">
                <a:solidFill>
                  <a:srgbClr val="004274"/>
                </a:solidFill>
                <a:latin typeface="Arial" charset="0"/>
                <a:cs typeface="Arial" charset="0"/>
              </a:endParaRPr>
            </a:p>
          </p:txBody>
        </p:sp>
        <p:sp>
          <p:nvSpPr>
            <p:cNvPr id="25" name="24 CuadroTexto"/>
            <p:cNvSpPr txBox="1"/>
            <p:nvPr/>
          </p:nvSpPr>
          <p:spPr bwMode="auto">
            <a:xfrm>
              <a:off x="2768981" y="4374554"/>
              <a:ext cx="713275" cy="276999"/>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Pruebas </a:t>
              </a:r>
            </a:p>
            <a:p>
              <a:pPr algn="ctr" eaLnBrk="1" hangingPunct="1">
                <a:defRPr/>
              </a:pPr>
              <a:r>
                <a:rPr lang="es-ES_tradnl" sz="600" b="1" dirty="0">
                  <a:solidFill>
                    <a:srgbClr val="004274"/>
                  </a:solidFill>
                  <a:latin typeface="Arial" charset="0"/>
                  <a:cs typeface="Arial" charset="0"/>
                </a:rPr>
                <a:t>Nacionales</a:t>
              </a:r>
              <a:endParaRPr lang="en-US" sz="600" b="1" dirty="0">
                <a:solidFill>
                  <a:srgbClr val="004274"/>
                </a:solidFill>
                <a:latin typeface="Arial" charset="0"/>
                <a:cs typeface="Arial" charset="0"/>
              </a:endParaRPr>
            </a:p>
          </p:txBody>
        </p:sp>
      </p:grpSp>
      <p:sp>
        <p:nvSpPr>
          <p:cNvPr id="11" name="10 CuadroTexto"/>
          <p:cNvSpPr txBox="1"/>
          <p:nvPr/>
        </p:nvSpPr>
        <p:spPr>
          <a:xfrm>
            <a:off x="4125797" y="3912615"/>
            <a:ext cx="1172234" cy="369332"/>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Reforma</a:t>
            </a:r>
          </a:p>
          <a:p>
            <a:pPr algn="ctr" eaLnBrk="1" hangingPunct="1">
              <a:defRPr/>
            </a:pPr>
            <a:r>
              <a:rPr lang="es-ES_tradnl" sz="600" b="1" dirty="0">
                <a:solidFill>
                  <a:srgbClr val="004274"/>
                </a:solidFill>
                <a:latin typeface="Arial" charset="0"/>
                <a:cs typeface="Arial" charset="0"/>
              </a:rPr>
              <a:t>Educación </a:t>
            </a:r>
          </a:p>
          <a:p>
            <a:pPr algn="ctr" eaLnBrk="1" hangingPunct="1">
              <a:defRPr/>
            </a:pPr>
            <a:r>
              <a:rPr lang="es-ES_tradnl" sz="600" b="1" dirty="0">
                <a:solidFill>
                  <a:srgbClr val="004274"/>
                </a:solidFill>
                <a:latin typeface="Arial" charset="0"/>
                <a:cs typeface="Arial" charset="0"/>
              </a:rPr>
              <a:t>Secundaria (60´s)</a:t>
            </a:r>
            <a:endParaRPr lang="en-US" sz="600" b="1" dirty="0">
              <a:solidFill>
                <a:srgbClr val="004274"/>
              </a:solidFill>
              <a:latin typeface="Arial" charset="0"/>
              <a:cs typeface="Arial" charset="0"/>
            </a:endParaRPr>
          </a:p>
        </p:txBody>
      </p:sp>
      <p:sp>
        <p:nvSpPr>
          <p:cNvPr id="21" name="20 CuadroTexto"/>
          <p:cNvSpPr txBox="1"/>
          <p:nvPr/>
        </p:nvSpPr>
        <p:spPr>
          <a:xfrm>
            <a:off x="3872854" y="3565326"/>
            <a:ext cx="560288" cy="184666"/>
          </a:xfrm>
          <a:prstGeom prst="rect">
            <a:avLst/>
          </a:prstGeom>
          <a:noFill/>
        </p:spPr>
        <p:txBody>
          <a:bodyPr wrap="square">
            <a:spAutoFit/>
          </a:bodyPr>
          <a:lstStyle/>
          <a:p>
            <a:pPr algn="r" eaLnBrk="1" hangingPunct="1">
              <a:defRPr/>
            </a:pPr>
            <a:r>
              <a:rPr lang="es-ES_tradnl" sz="600" b="1" dirty="0">
                <a:solidFill>
                  <a:srgbClr val="004274"/>
                </a:solidFill>
                <a:latin typeface="Arial" charset="0"/>
                <a:cs typeface="Arial" charset="0"/>
              </a:rPr>
              <a:t>Cobertura</a:t>
            </a:r>
            <a:endParaRPr lang="en-US" sz="600" b="1" dirty="0">
              <a:solidFill>
                <a:srgbClr val="004274"/>
              </a:solidFill>
              <a:latin typeface="Arial" charset="0"/>
              <a:cs typeface="Arial" charset="0"/>
            </a:endParaRPr>
          </a:p>
        </p:txBody>
      </p:sp>
      <p:grpSp>
        <p:nvGrpSpPr>
          <p:cNvPr id="70675" name="Grupo 70674">
            <a:extLst>
              <a:ext uri="{FF2B5EF4-FFF2-40B4-BE49-F238E27FC236}">
                <a16:creationId xmlns:a16="http://schemas.microsoft.com/office/drawing/2014/main" id="{EC856803-41A2-41AF-98F3-EF8F19E99A02}"/>
              </a:ext>
            </a:extLst>
          </p:cNvPr>
          <p:cNvGrpSpPr/>
          <p:nvPr/>
        </p:nvGrpSpPr>
        <p:grpSpPr>
          <a:xfrm>
            <a:off x="930446" y="125760"/>
            <a:ext cx="7016669" cy="6723901"/>
            <a:chOff x="930446" y="125760"/>
            <a:chExt cx="7016669" cy="6723901"/>
          </a:xfrm>
        </p:grpSpPr>
        <p:sp>
          <p:nvSpPr>
            <p:cNvPr id="27" name="26 Circular"/>
            <p:cNvSpPr/>
            <p:nvPr/>
          </p:nvSpPr>
          <p:spPr>
            <a:xfrm>
              <a:off x="1424686" y="125760"/>
              <a:ext cx="6522429" cy="6723901"/>
            </a:xfrm>
            <a:prstGeom prst="pie">
              <a:avLst>
                <a:gd name="adj1" fmla="val 11862070"/>
                <a:gd name="adj2" fmla="val 16200000"/>
              </a:avLst>
            </a:prstGeom>
            <a:solidFill>
              <a:srgbClr val="FFFF00"/>
            </a:solidFill>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endParaRPr lang="en-US" sz="788">
                <a:solidFill>
                  <a:schemeClr val="bg1"/>
                </a:solidFill>
              </a:endParaRPr>
            </a:p>
          </p:txBody>
        </p:sp>
        <p:sp>
          <p:nvSpPr>
            <p:cNvPr id="48" name="47 CuadroTexto"/>
            <p:cNvSpPr txBox="1"/>
            <p:nvPr/>
          </p:nvSpPr>
          <p:spPr>
            <a:xfrm>
              <a:off x="930446" y="499196"/>
              <a:ext cx="1524186" cy="605406"/>
            </a:xfrm>
            <a:prstGeom prst="rect">
              <a:avLst/>
            </a:prstGeom>
            <a:noFill/>
          </p:spPr>
          <p:txBody>
            <a:bodyPr>
              <a:spAutoFit/>
            </a:bodyPr>
            <a:lstStyle/>
            <a:p>
              <a:pPr algn="r" eaLnBrk="1" hangingPunct="1">
                <a:defRPr/>
              </a:pPr>
              <a:r>
                <a:rPr lang="es-ES_tradnl"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Las Grandes Conferencias</a:t>
              </a:r>
              <a:endParaRPr lang="en-US"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99" name="Grupo 98">
            <a:extLst>
              <a:ext uri="{FF2B5EF4-FFF2-40B4-BE49-F238E27FC236}">
                <a16:creationId xmlns:a16="http://schemas.microsoft.com/office/drawing/2014/main" id="{C9C4C43D-EB8C-43AD-B43B-12032E3DC1FB}"/>
              </a:ext>
            </a:extLst>
          </p:cNvPr>
          <p:cNvGrpSpPr/>
          <p:nvPr/>
        </p:nvGrpSpPr>
        <p:grpSpPr>
          <a:xfrm>
            <a:off x="1231118" y="269277"/>
            <a:ext cx="7934261" cy="6491261"/>
            <a:chOff x="1231118" y="269277"/>
            <a:chExt cx="7934261" cy="6491261"/>
          </a:xfrm>
        </p:grpSpPr>
        <p:sp>
          <p:nvSpPr>
            <p:cNvPr id="30" name="29 Circular"/>
            <p:cNvSpPr/>
            <p:nvPr/>
          </p:nvSpPr>
          <p:spPr>
            <a:xfrm rot="19468970" flipH="1" flipV="1">
              <a:off x="1231118" y="269277"/>
              <a:ext cx="6955335" cy="6491261"/>
            </a:xfrm>
            <a:prstGeom prst="pie">
              <a:avLst>
                <a:gd name="adj1" fmla="val 11862070"/>
                <a:gd name="adj2" fmla="val 16200000"/>
              </a:avLst>
            </a:prstGeom>
            <a:solidFill>
              <a:srgbClr val="99FF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sz="1200" dirty="0">
                <a:solidFill>
                  <a:schemeClr val="bg1"/>
                </a:solidFill>
              </a:endParaRPr>
            </a:p>
          </p:txBody>
        </p:sp>
        <p:sp>
          <p:nvSpPr>
            <p:cNvPr id="46" name="45 CuadroTexto"/>
            <p:cNvSpPr txBox="1"/>
            <p:nvPr/>
          </p:nvSpPr>
          <p:spPr>
            <a:xfrm>
              <a:off x="7750797" y="4805442"/>
              <a:ext cx="1414582" cy="605406"/>
            </a:xfrm>
            <a:prstGeom prst="rect">
              <a:avLst/>
            </a:prstGeom>
            <a:noFill/>
          </p:spPr>
          <p:txBody>
            <a:bodyPr wrap="square">
              <a:spAutoFit/>
            </a:bodyPr>
            <a:lstStyle/>
            <a:p>
              <a:pPr eaLnBrk="1" hangingPunct="1">
                <a:defRPr/>
              </a:pPr>
              <a:r>
                <a:rPr lang="es-ES_tradnl"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Énfasis Transversales</a:t>
              </a:r>
              <a:endParaRPr lang="en-US"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70684" name="Grupo 70683">
            <a:extLst>
              <a:ext uri="{FF2B5EF4-FFF2-40B4-BE49-F238E27FC236}">
                <a16:creationId xmlns:a16="http://schemas.microsoft.com/office/drawing/2014/main" id="{ACCC83F5-B737-4DF8-9F83-36E5C7AB7EE4}"/>
              </a:ext>
            </a:extLst>
          </p:cNvPr>
          <p:cNvGrpSpPr/>
          <p:nvPr/>
        </p:nvGrpSpPr>
        <p:grpSpPr>
          <a:xfrm>
            <a:off x="1285335" y="125760"/>
            <a:ext cx="7353661" cy="6707513"/>
            <a:chOff x="1285335" y="125760"/>
            <a:chExt cx="7353661" cy="6707513"/>
          </a:xfrm>
        </p:grpSpPr>
        <p:sp>
          <p:nvSpPr>
            <p:cNvPr id="29" name="28 Circular"/>
            <p:cNvSpPr/>
            <p:nvPr/>
          </p:nvSpPr>
          <p:spPr>
            <a:xfrm flipH="1">
              <a:off x="1285335" y="125760"/>
              <a:ext cx="6865561" cy="6707513"/>
            </a:xfrm>
            <a:prstGeom prst="pie">
              <a:avLst>
                <a:gd name="adj1" fmla="val 11862070"/>
                <a:gd name="adj2" fmla="val 16200000"/>
              </a:avLst>
            </a:prstGeom>
            <a:solidFill>
              <a:schemeClr val="bg1"/>
            </a:solidFill>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endParaRPr lang="en-US" sz="788" dirty="0">
                <a:solidFill>
                  <a:schemeClr val="bg1"/>
                </a:solidFill>
              </a:endParaRPr>
            </a:p>
          </p:txBody>
        </p:sp>
        <p:sp>
          <p:nvSpPr>
            <p:cNvPr id="49" name="48 CuadroTexto"/>
            <p:cNvSpPr txBox="1"/>
            <p:nvPr/>
          </p:nvSpPr>
          <p:spPr>
            <a:xfrm>
              <a:off x="7264465" y="520858"/>
              <a:ext cx="1374531" cy="605406"/>
            </a:xfrm>
            <a:prstGeom prst="rect">
              <a:avLst/>
            </a:prstGeom>
            <a:noFill/>
          </p:spPr>
          <p:txBody>
            <a:bodyPr wrap="square">
              <a:spAutoFit/>
            </a:bodyPr>
            <a:lstStyle/>
            <a:p>
              <a:pPr eaLnBrk="1" hangingPunct="1">
                <a:defRPr/>
              </a:pPr>
              <a:r>
                <a:rPr lang="es-ES_tradnl"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Los Grandes Pensadores</a:t>
              </a:r>
              <a:endParaRPr lang="en-US" sz="12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101" name="Grupo 100">
            <a:extLst>
              <a:ext uri="{FF2B5EF4-FFF2-40B4-BE49-F238E27FC236}">
                <a16:creationId xmlns:a16="http://schemas.microsoft.com/office/drawing/2014/main" id="{0BB8301C-755C-4962-A070-DDBD36502AF0}"/>
              </a:ext>
            </a:extLst>
          </p:cNvPr>
          <p:cNvGrpSpPr/>
          <p:nvPr/>
        </p:nvGrpSpPr>
        <p:grpSpPr>
          <a:xfrm>
            <a:off x="6382101" y="2854422"/>
            <a:ext cx="1069831" cy="2588730"/>
            <a:chOff x="6382101" y="2854422"/>
            <a:chExt cx="1069831" cy="2588730"/>
          </a:xfrm>
        </p:grpSpPr>
        <p:sp>
          <p:nvSpPr>
            <p:cNvPr id="43" name="42 CuadroTexto"/>
            <p:cNvSpPr txBox="1"/>
            <p:nvPr/>
          </p:nvSpPr>
          <p:spPr>
            <a:xfrm>
              <a:off x="6826078" y="3902671"/>
              <a:ext cx="625854" cy="738664"/>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a:t>
              </a:r>
              <a:r>
                <a:rPr lang="es-ES_tradnl" sz="600" b="1" dirty="0" err="1">
                  <a:solidFill>
                    <a:srgbClr val="004274"/>
                  </a:solidFill>
                  <a:latin typeface="Arial" charset="0"/>
                  <a:cs typeface="Arial" charset="0"/>
                </a:rPr>
                <a:t>Internacio</a:t>
              </a:r>
              <a:r>
                <a:rPr lang="es-ES_tradnl" sz="600" b="1" dirty="0">
                  <a:solidFill>
                    <a:srgbClr val="004274"/>
                  </a:solidFill>
                  <a:latin typeface="Arial" charset="0"/>
                  <a:cs typeface="Arial" charset="0"/>
                </a:rPr>
                <a:t>- </a:t>
              </a:r>
            </a:p>
            <a:p>
              <a:pPr eaLnBrk="1" hangingPunct="1">
                <a:defRPr/>
              </a:pPr>
              <a:r>
                <a:rPr lang="es-ES_tradnl" sz="600" b="1" dirty="0">
                  <a:solidFill>
                    <a:srgbClr val="004274"/>
                  </a:solidFill>
                  <a:latin typeface="Arial" charset="0"/>
                  <a:cs typeface="Arial" charset="0"/>
                </a:rPr>
                <a:t> </a:t>
              </a:r>
              <a:r>
                <a:rPr lang="es-ES_tradnl" sz="600" b="1" dirty="0" err="1">
                  <a:solidFill>
                    <a:srgbClr val="004274"/>
                  </a:solidFill>
                  <a:latin typeface="Arial" charset="0"/>
                  <a:cs typeface="Arial" charset="0"/>
                </a:rPr>
                <a:t>nalización</a:t>
              </a:r>
              <a:endParaRPr lang="es-ES_tradnl" sz="600" b="1" dirty="0">
                <a:solidFill>
                  <a:srgbClr val="004274"/>
                </a:solidFill>
                <a:latin typeface="Arial" charset="0"/>
                <a:cs typeface="Arial" charset="0"/>
              </a:endParaRPr>
            </a:p>
            <a:p>
              <a:pPr eaLnBrk="1" hangingPunct="1">
                <a:defRPr/>
              </a:pPr>
              <a:r>
                <a:rPr lang="es-ES_tradnl" sz="600" b="1" dirty="0">
                  <a:solidFill>
                    <a:srgbClr val="004274"/>
                  </a:solidFill>
                  <a:latin typeface="Arial" charset="0"/>
                  <a:cs typeface="Arial" charset="0"/>
                </a:rPr>
                <a:t> </a:t>
              </a:r>
            </a:p>
            <a:p>
              <a:pPr eaLnBrk="1" hangingPunct="1">
                <a:defRPr/>
              </a:pPr>
              <a:r>
                <a:rPr lang="es-ES_tradnl" sz="600" b="1" dirty="0">
                  <a:solidFill>
                    <a:srgbClr val="004274"/>
                  </a:solidFill>
                  <a:latin typeface="Arial" charset="0"/>
                  <a:cs typeface="Arial" charset="0"/>
                </a:rPr>
                <a:t> Educación</a:t>
              </a:r>
            </a:p>
            <a:p>
              <a:pPr eaLnBrk="1" hangingPunct="1">
                <a:defRPr/>
              </a:pPr>
              <a:r>
                <a:rPr lang="es-ES_tradnl" sz="600" b="1" dirty="0">
                  <a:solidFill>
                    <a:srgbClr val="004274"/>
                  </a:solidFill>
                  <a:latin typeface="Arial" charset="0"/>
                  <a:cs typeface="Arial" charset="0"/>
                </a:rPr>
                <a:t> Virtual en </a:t>
              </a:r>
            </a:p>
            <a:p>
              <a:pPr eaLnBrk="1" hangingPunct="1">
                <a:defRPr/>
              </a:pPr>
              <a:r>
                <a:rPr lang="es-ES_tradnl" sz="600" b="1" dirty="0">
                  <a:solidFill>
                    <a:srgbClr val="004274"/>
                  </a:solidFill>
                  <a:latin typeface="Arial" charset="0"/>
                  <a:cs typeface="Arial" charset="0"/>
                </a:rPr>
                <a:t> Educación </a:t>
              </a:r>
            </a:p>
            <a:p>
              <a:pPr eaLnBrk="1" hangingPunct="1">
                <a:defRPr/>
              </a:pPr>
              <a:r>
                <a:rPr lang="es-ES_tradnl" sz="600" b="1" dirty="0">
                  <a:solidFill>
                    <a:srgbClr val="004274"/>
                  </a:solidFill>
                  <a:latin typeface="Arial" charset="0"/>
                  <a:cs typeface="Arial" charset="0"/>
                </a:rPr>
                <a:t> Superior</a:t>
              </a:r>
              <a:endParaRPr lang="en-US" sz="600" b="1" dirty="0">
                <a:solidFill>
                  <a:srgbClr val="004274"/>
                </a:solidFill>
                <a:latin typeface="Arial" charset="0"/>
                <a:cs typeface="Arial" charset="0"/>
              </a:endParaRPr>
            </a:p>
          </p:txBody>
        </p:sp>
        <p:sp>
          <p:nvSpPr>
            <p:cNvPr id="65" name="64 Forma libre"/>
            <p:cNvSpPr/>
            <p:nvPr/>
          </p:nvSpPr>
          <p:spPr>
            <a:xfrm rot="17285594">
              <a:off x="5327434" y="3909089"/>
              <a:ext cx="2588730" cy="479395"/>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grpSp>
      <p:grpSp>
        <p:nvGrpSpPr>
          <p:cNvPr id="100" name="Grupo 99">
            <a:extLst>
              <a:ext uri="{FF2B5EF4-FFF2-40B4-BE49-F238E27FC236}">
                <a16:creationId xmlns:a16="http://schemas.microsoft.com/office/drawing/2014/main" id="{9ACC17E7-1C10-4254-BADB-E83724D268C3}"/>
              </a:ext>
            </a:extLst>
          </p:cNvPr>
          <p:cNvGrpSpPr/>
          <p:nvPr/>
        </p:nvGrpSpPr>
        <p:grpSpPr>
          <a:xfrm>
            <a:off x="5415022" y="3041508"/>
            <a:ext cx="1424387" cy="1855093"/>
            <a:chOff x="5415022" y="3041508"/>
            <a:chExt cx="1424387" cy="1855093"/>
          </a:xfrm>
        </p:grpSpPr>
        <p:sp>
          <p:nvSpPr>
            <p:cNvPr id="64" name="63 Forma libre"/>
            <p:cNvSpPr/>
            <p:nvPr/>
          </p:nvSpPr>
          <p:spPr>
            <a:xfrm rot="17285594">
              <a:off x="5183465" y="3778652"/>
              <a:ext cx="1855093" cy="380805"/>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63" name="62 Forma libre"/>
            <p:cNvSpPr/>
            <p:nvPr/>
          </p:nvSpPr>
          <p:spPr>
            <a:xfrm rot="17285594">
              <a:off x="4975174" y="3677257"/>
              <a:ext cx="1077841" cy="198145"/>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41" name="40 CuadroTexto"/>
            <p:cNvSpPr txBox="1"/>
            <p:nvPr/>
          </p:nvSpPr>
          <p:spPr bwMode="auto">
            <a:xfrm>
              <a:off x="5722303" y="3251705"/>
              <a:ext cx="458959" cy="184666"/>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Calidad</a:t>
              </a:r>
              <a:endParaRPr lang="en-US" sz="600" b="1" dirty="0">
                <a:solidFill>
                  <a:srgbClr val="004274"/>
                </a:solidFill>
                <a:latin typeface="Arial" charset="0"/>
                <a:cs typeface="Arial" charset="0"/>
              </a:endParaRPr>
            </a:p>
          </p:txBody>
        </p:sp>
        <p:sp>
          <p:nvSpPr>
            <p:cNvPr id="42" name="41 Rectángulo"/>
            <p:cNvSpPr/>
            <p:nvPr/>
          </p:nvSpPr>
          <p:spPr bwMode="auto">
            <a:xfrm>
              <a:off x="5421039" y="4186187"/>
              <a:ext cx="1399227" cy="553998"/>
            </a:xfrm>
            <a:prstGeom prst="rect">
              <a:avLst/>
            </a:prstGeom>
          </p:spPr>
          <p:txBody>
            <a:bodyPr wrap="square">
              <a:spAutoFit/>
            </a:bodyPr>
            <a:lstStyle/>
            <a:p>
              <a:pPr algn="ctr" eaLnBrk="1" hangingPunct="1">
                <a:defRPr/>
              </a:pPr>
              <a:r>
                <a:rPr lang="es-ES_tradnl" sz="600" b="1" dirty="0">
                  <a:solidFill>
                    <a:srgbClr val="004274"/>
                  </a:solidFill>
                  <a:latin typeface="Arial" charset="0"/>
                  <a:cs typeface="Arial" charset="0"/>
                </a:rPr>
                <a:t>Reformas curriculares, supervisión escolar, descentralización, regionalización, </a:t>
              </a:r>
            </a:p>
            <a:p>
              <a:pPr algn="ctr" eaLnBrk="1" hangingPunct="1">
                <a:defRPr/>
              </a:pPr>
              <a:r>
                <a:rPr lang="es-ES_tradnl" sz="600" b="1" dirty="0">
                  <a:solidFill>
                    <a:srgbClr val="004274"/>
                  </a:solidFill>
                  <a:latin typeface="Arial" charset="0"/>
                  <a:cs typeface="Arial" charset="0"/>
                </a:rPr>
                <a:t>gestión</a:t>
              </a:r>
              <a:endParaRPr lang="en-US" sz="600" b="1" dirty="0">
                <a:solidFill>
                  <a:srgbClr val="004274"/>
                </a:solidFill>
                <a:latin typeface="Arial" charset="0"/>
                <a:cs typeface="Arial" charset="0"/>
              </a:endParaRPr>
            </a:p>
          </p:txBody>
        </p:sp>
        <p:sp>
          <p:nvSpPr>
            <p:cNvPr id="15" name="14 CuadroTexto"/>
            <p:cNvSpPr txBox="1"/>
            <p:nvPr/>
          </p:nvSpPr>
          <p:spPr bwMode="auto">
            <a:xfrm>
              <a:off x="5567463" y="3460606"/>
              <a:ext cx="1271946" cy="646331"/>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Cobertura, calidad,</a:t>
              </a:r>
            </a:p>
            <a:p>
              <a:pPr algn="ctr" eaLnBrk="1" hangingPunct="1">
                <a:defRPr/>
              </a:pPr>
              <a:r>
                <a:rPr lang="es-ES_tradnl" sz="600" b="1" dirty="0">
                  <a:solidFill>
                    <a:srgbClr val="004274"/>
                  </a:solidFill>
                  <a:latin typeface="Arial" charset="0"/>
                  <a:cs typeface="Arial" charset="0"/>
                </a:rPr>
                <a:t>formación y capacitación maestros, infraestructura física, textos, </a:t>
              </a:r>
              <a:r>
                <a:rPr lang="es-ES_tradnl" sz="600" b="1" dirty="0" err="1">
                  <a:solidFill>
                    <a:srgbClr val="004274"/>
                  </a:solidFill>
                  <a:latin typeface="Arial" charset="0"/>
                  <a:cs typeface="Arial" charset="0"/>
                </a:rPr>
                <a:t>TIC´s</a:t>
              </a:r>
              <a:r>
                <a:rPr lang="es-ES_tradnl" sz="600" b="1" dirty="0">
                  <a:solidFill>
                    <a:srgbClr val="004274"/>
                  </a:solidFill>
                  <a:latin typeface="Arial" charset="0"/>
                  <a:cs typeface="Arial" charset="0"/>
                </a:rPr>
                <a:t>, redes, transporte escolar, desayunos, </a:t>
              </a:r>
              <a:endParaRPr lang="en-US" sz="600" b="1" dirty="0">
                <a:solidFill>
                  <a:srgbClr val="004274"/>
                </a:solidFill>
                <a:latin typeface="Arial" charset="0"/>
                <a:cs typeface="Arial" charset="0"/>
              </a:endParaRPr>
            </a:p>
          </p:txBody>
        </p:sp>
      </p:grpSp>
      <p:sp>
        <p:nvSpPr>
          <p:cNvPr id="40" name="39 CuadroTexto"/>
          <p:cNvSpPr txBox="1"/>
          <p:nvPr/>
        </p:nvSpPr>
        <p:spPr>
          <a:xfrm>
            <a:off x="5021997" y="3471386"/>
            <a:ext cx="739418" cy="461665"/>
          </a:xfrm>
          <a:prstGeom prst="rect">
            <a:avLst/>
          </a:prstGeom>
          <a:noFill/>
        </p:spPr>
        <p:txBody>
          <a:bodyPr wrap="square" lIns="0" tIns="0" rIns="0" bIns="0">
            <a:spAutoFit/>
          </a:bodyPr>
          <a:lstStyle/>
          <a:p>
            <a:pPr algn="ctr" eaLnBrk="1" hangingPunct="1">
              <a:defRPr/>
            </a:pPr>
            <a:r>
              <a:rPr lang="es-ES_tradnl" sz="600" b="1" dirty="0">
                <a:solidFill>
                  <a:srgbClr val="004274"/>
                </a:solidFill>
                <a:latin typeface="Arial" charset="0"/>
                <a:cs typeface="Arial" charset="0"/>
              </a:rPr>
              <a:t>Planeamiento Educativo</a:t>
            </a:r>
          </a:p>
          <a:p>
            <a:pPr algn="ctr" eaLnBrk="1" hangingPunct="1">
              <a:defRPr/>
            </a:pPr>
            <a:endParaRPr lang="es-ES_tradnl" sz="600" b="1" dirty="0">
              <a:solidFill>
                <a:srgbClr val="004274"/>
              </a:solidFill>
              <a:latin typeface="Arial" charset="0"/>
              <a:cs typeface="Arial" charset="0"/>
            </a:endParaRPr>
          </a:p>
          <a:p>
            <a:pPr eaLnBrk="1" hangingPunct="1">
              <a:defRPr/>
            </a:pPr>
            <a:r>
              <a:rPr lang="es-ES_tradnl" sz="600" b="1" dirty="0">
                <a:solidFill>
                  <a:srgbClr val="004274"/>
                </a:solidFill>
                <a:latin typeface="Arial" charset="0"/>
                <a:cs typeface="Arial" charset="0"/>
              </a:rPr>
              <a:t>Cobertura</a:t>
            </a:r>
          </a:p>
          <a:p>
            <a:pPr eaLnBrk="1" hangingPunct="1">
              <a:defRPr/>
            </a:pPr>
            <a:r>
              <a:rPr lang="es-ES_tradnl" sz="600" b="1" dirty="0">
                <a:solidFill>
                  <a:srgbClr val="004274"/>
                </a:solidFill>
                <a:latin typeface="Arial" charset="0"/>
                <a:cs typeface="Arial" charset="0"/>
              </a:rPr>
              <a:t>Nuclearización</a:t>
            </a:r>
          </a:p>
        </p:txBody>
      </p:sp>
      <p:grpSp>
        <p:nvGrpSpPr>
          <p:cNvPr id="70686" name="Grupo 70685">
            <a:extLst>
              <a:ext uri="{FF2B5EF4-FFF2-40B4-BE49-F238E27FC236}">
                <a16:creationId xmlns:a16="http://schemas.microsoft.com/office/drawing/2014/main" id="{2999C8C0-3F8A-4694-AA46-07CF9CF5EE57}"/>
              </a:ext>
            </a:extLst>
          </p:cNvPr>
          <p:cNvGrpSpPr/>
          <p:nvPr/>
        </p:nvGrpSpPr>
        <p:grpSpPr>
          <a:xfrm>
            <a:off x="4672502" y="2286467"/>
            <a:ext cx="1182169" cy="626438"/>
            <a:chOff x="4672502" y="2286467"/>
            <a:chExt cx="1182169" cy="626438"/>
          </a:xfrm>
        </p:grpSpPr>
        <p:sp>
          <p:nvSpPr>
            <p:cNvPr id="71" name="70 Forma libre"/>
            <p:cNvSpPr/>
            <p:nvPr/>
          </p:nvSpPr>
          <p:spPr>
            <a:xfrm rot="12935371">
              <a:off x="4672502" y="2736061"/>
              <a:ext cx="1059783" cy="176844"/>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16" name="15 CuadroTexto"/>
            <p:cNvSpPr txBox="1"/>
            <p:nvPr/>
          </p:nvSpPr>
          <p:spPr bwMode="auto">
            <a:xfrm>
              <a:off x="4790109" y="2286467"/>
              <a:ext cx="740986" cy="276999"/>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Aprender a Ser</a:t>
              </a:r>
            </a:p>
            <a:p>
              <a:pPr algn="ctr" eaLnBrk="1" hangingPunct="1">
                <a:defRPr/>
              </a:pPr>
              <a:r>
                <a:rPr lang="es-ES_tradnl" sz="600" b="1" dirty="0">
                  <a:solidFill>
                    <a:srgbClr val="004274"/>
                  </a:solidFill>
                  <a:latin typeface="Arial" charset="0"/>
                  <a:cs typeface="Arial" charset="0"/>
                </a:rPr>
                <a:t>“</a:t>
              </a:r>
              <a:r>
                <a:rPr lang="es-ES_tradnl" sz="600" b="1" dirty="0" err="1">
                  <a:solidFill>
                    <a:srgbClr val="004274"/>
                  </a:solidFill>
                  <a:latin typeface="Arial" charset="0"/>
                  <a:cs typeface="Arial" charset="0"/>
                </a:rPr>
                <a:t>Faure</a:t>
              </a:r>
              <a:r>
                <a:rPr lang="es-ES_tradnl" sz="600" b="1" dirty="0">
                  <a:solidFill>
                    <a:srgbClr val="004274"/>
                  </a:solidFill>
                  <a:latin typeface="Arial" charset="0"/>
                  <a:cs typeface="Arial" charset="0"/>
                </a:rPr>
                <a:t>”</a:t>
              </a:r>
              <a:endParaRPr lang="en-US" sz="600" b="1" dirty="0">
                <a:solidFill>
                  <a:srgbClr val="004274"/>
                </a:solidFill>
                <a:latin typeface="Arial" charset="0"/>
                <a:cs typeface="Arial" charset="0"/>
              </a:endParaRPr>
            </a:p>
          </p:txBody>
        </p:sp>
        <p:sp>
          <p:nvSpPr>
            <p:cNvPr id="79" name="78 CuadroTexto"/>
            <p:cNvSpPr txBox="1"/>
            <p:nvPr/>
          </p:nvSpPr>
          <p:spPr bwMode="auto">
            <a:xfrm>
              <a:off x="5417936" y="2607473"/>
              <a:ext cx="436735" cy="276999"/>
            </a:xfrm>
            <a:prstGeom prst="rect">
              <a:avLst/>
            </a:prstGeom>
            <a:noFill/>
          </p:spPr>
          <p:txBody>
            <a:bodyPr wrap="square">
              <a:spAutoFit/>
            </a:bodyPr>
            <a:lstStyle/>
            <a:p>
              <a:pPr algn="ctr" eaLnBrk="1" hangingPunct="1">
                <a:defRPr/>
              </a:pPr>
              <a:r>
                <a:rPr lang="es-ES_tradnl" sz="600" b="1" dirty="0" err="1">
                  <a:solidFill>
                    <a:srgbClr val="004274"/>
                  </a:solidFill>
                  <a:latin typeface="Arial" charset="0"/>
                  <a:cs typeface="Arial" charset="0"/>
                </a:rPr>
                <a:t>Piaget</a:t>
              </a:r>
              <a:endParaRPr lang="es-ES_tradnl" sz="600" b="1" dirty="0">
                <a:solidFill>
                  <a:srgbClr val="004274"/>
                </a:solidFill>
                <a:latin typeface="Arial" charset="0"/>
                <a:cs typeface="Arial" charset="0"/>
              </a:endParaRPr>
            </a:p>
            <a:p>
              <a:pPr algn="ctr" eaLnBrk="1" hangingPunct="1">
                <a:defRPr/>
              </a:pPr>
              <a:r>
                <a:rPr lang="es-ES_tradnl" sz="600" b="1" dirty="0">
                  <a:solidFill>
                    <a:srgbClr val="004274"/>
                  </a:solidFill>
                  <a:latin typeface="Arial" charset="0"/>
                  <a:cs typeface="Arial" charset="0"/>
                </a:rPr>
                <a:t>Freire</a:t>
              </a:r>
              <a:endParaRPr lang="en-US" sz="600" b="1" dirty="0">
                <a:solidFill>
                  <a:srgbClr val="004274"/>
                </a:solidFill>
                <a:latin typeface="Arial" charset="0"/>
                <a:cs typeface="Arial" charset="0"/>
              </a:endParaRPr>
            </a:p>
          </p:txBody>
        </p:sp>
      </p:grpSp>
      <p:grpSp>
        <p:nvGrpSpPr>
          <p:cNvPr id="70687" name="Grupo 70686">
            <a:extLst>
              <a:ext uri="{FF2B5EF4-FFF2-40B4-BE49-F238E27FC236}">
                <a16:creationId xmlns:a16="http://schemas.microsoft.com/office/drawing/2014/main" id="{7A78BCE8-A550-4DD0-AB38-C944B04C6EA7}"/>
              </a:ext>
            </a:extLst>
          </p:cNvPr>
          <p:cNvGrpSpPr/>
          <p:nvPr/>
        </p:nvGrpSpPr>
        <p:grpSpPr>
          <a:xfrm>
            <a:off x="4629535" y="1457568"/>
            <a:ext cx="2096324" cy="1368948"/>
            <a:chOff x="4629535" y="1457568"/>
            <a:chExt cx="2096324" cy="1368948"/>
          </a:xfrm>
        </p:grpSpPr>
        <p:sp>
          <p:nvSpPr>
            <p:cNvPr id="72" name="71 Forma libre"/>
            <p:cNvSpPr/>
            <p:nvPr/>
          </p:nvSpPr>
          <p:spPr>
            <a:xfrm rot="12935371">
              <a:off x="4629535" y="2195010"/>
              <a:ext cx="1844381" cy="290111"/>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45" name="44 CuadroTexto"/>
            <p:cNvSpPr txBox="1"/>
            <p:nvPr/>
          </p:nvSpPr>
          <p:spPr bwMode="auto">
            <a:xfrm>
              <a:off x="5865198" y="2059952"/>
              <a:ext cx="740985" cy="461665"/>
            </a:xfrm>
            <a:prstGeom prst="rect">
              <a:avLst/>
            </a:prstGeom>
            <a:noFill/>
          </p:spPr>
          <p:txBody>
            <a:bodyPr wrap="square">
              <a:spAutoFit/>
            </a:bodyPr>
            <a:lstStyle/>
            <a:p>
              <a:pPr eaLnBrk="1" hangingPunct="1">
                <a:defRPr/>
              </a:pPr>
              <a:r>
                <a:rPr lang="es-ES_tradnl" sz="600" b="1" dirty="0" err="1">
                  <a:solidFill>
                    <a:srgbClr val="004274"/>
                  </a:solidFill>
                  <a:latin typeface="Arial" charset="0"/>
                  <a:cs typeface="Arial" charset="0"/>
                </a:rPr>
                <a:t>Morin</a:t>
              </a:r>
              <a:endParaRPr lang="es-ES_tradnl" sz="600" b="1" dirty="0">
                <a:solidFill>
                  <a:srgbClr val="004274"/>
                </a:solidFill>
                <a:latin typeface="Arial" charset="0"/>
                <a:cs typeface="Arial" charset="0"/>
              </a:endParaRPr>
            </a:p>
            <a:p>
              <a:pPr eaLnBrk="1" hangingPunct="1">
                <a:defRPr/>
              </a:pPr>
              <a:r>
                <a:rPr lang="es-ES_tradnl" sz="600" b="1" dirty="0">
                  <a:solidFill>
                    <a:srgbClr val="004274"/>
                  </a:solidFill>
                  <a:latin typeface="Arial" charset="0"/>
                  <a:cs typeface="Arial" charset="0"/>
                </a:rPr>
                <a:t>Horizontes </a:t>
              </a:r>
            </a:p>
            <a:p>
              <a:pPr eaLnBrk="1" hangingPunct="1">
                <a:defRPr/>
              </a:pPr>
              <a:r>
                <a:rPr lang="es-ES_tradnl" sz="600" b="1" dirty="0">
                  <a:solidFill>
                    <a:srgbClr val="004274"/>
                  </a:solidFill>
                  <a:latin typeface="Arial" charset="0"/>
                  <a:cs typeface="Arial" charset="0"/>
                </a:rPr>
                <a:t>sin límites</a:t>
              </a:r>
            </a:p>
            <a:p>
              <a:pPr eaLnBrk="1" hangingPunct="1">
                <a:defRPr/>
              </a:pPr>
              <a:r>
                <a:rPr lang="es-ES_tradnl" sz="600" b="1" dirty="0">
                  <a:solidFill>
                    <a:srgbClr val="004274"/>
                  </a:solidFill>
                  <a:latin typeface="Arial" charset="0"/>
                  <a:cs typeface="Arial" charset="0"/>
                </a:rPr>
                <a:t>Club de Roma</a:t>
              </a:r>
              <a:endParaRPr lang="en-US" sz="600" b="1" dirty="0">
                <a:solidFill>
                  <a:srgbClr val="004274"/>
                </a:solidFill>
                <a:latin typeface="Arial" charset="0"/>
                <a:cs typeface="Arial" charset="0"/>
              </a:endParaRPr>
            </a:p>
          </p:txBody>
        </p:sp>
        <p:sp>
          <p:nvSpPr>
            <p:cNvPr id="81" name="80 CuadroTexto"/>
            <p:cNvSpPr txBox="1"/>
            <p:nvPr/>
          </p:nvSpPr>
          <p:spPr bwMode="auto">
            <a:xfrm>
              <a:off x="6100005" y="2641850"/>
              <a:ext cx="625854" cy="184666"/>
            </a:xfrm>
            <a:prstGeom prst="rect">
              <a:avLst/>
            </a:prstGeom>
            <a:noFill/>
          </p:spPr>
          <p:txBody>
            <a:bodyPr>
              <a:spAutoFit/>
            </a:bodyPr>
            <a:lstStyle/>
            <a:p>
              <a:pPr algn="ctr" eaLnBrk="1" hangingPunct="1">
                <a:defRPr/>
              </a:pPr>
              <a:r>
                <a:rPr lang="es-ES_tradnl" sz="600" b="1" dirty="0" err="1">
                  <a:solidFill>
                    <a:srgbClr val="004274"/>
                  </a:solidFill>
                  <a:latin typeface="Arial" charset="0"/>
                  <a:cs typeface="Arial" charset="0"/>
                </a:rPr>
                <a:t>Chonsky</a:t>
              </a:r>
              <a:endParaRPr lang="en-US" sz="600" b="1" dirty="0">
                <a:solidFill>
                  <a:srgbClr val="004274"/>
                </a:solidFill>
                <a:latin typeface="Arial" charset="0"/>
                <a:cs typeface="Arial" charset="0"/>
              </a:endParaRPr>
            </a:p>
          </p:txBody>
        </p:sp>
        <p:sp>
          <p:nvSpPr>
            <p:cNvPr id="82" name="81 CuadroTexto"/>
            <p:cNvSpPr txBox="1"/>
            <p:nvPr/>
          </p:nvSpPr>
          <p:spPr bwMode="auto">
            <a:xfrm>
              <a:off x="5313286" y="1666439"/>
              <a:ext cx="851928" cy="369332"/>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Los siete saberes</a:t>
              </a:r>
            </a:p>
            <a:p>
              <a:pPr eaLnBrk="1" hangingPunct="1">
                <a:defRPr/>
              </a:pPr>
              <a:r>
                <a:rPr lang="es-ES_tradnl" sz="600" b="1" dirty="0">
                  <a:solidFill>
                    <a:srgbClr val="004274"/>
                  </a:solidFill>
                  <a:latin typeface="Arial" charset="0"/>
                  <a:cs typeface="Arial" charset="0"/>
                </a:rPr>
                <a:t> Educación del futuro </a:t>
              </a:r>
              <a:endParaRPr lang="en-US" sz="600" b="1" dirty="0">
                <a:solidFill>
                  <a:srgbClr val="004274"/>
                </a:solidFill>
                <a:latin typeface="Arial" charset="0"/>
                <a:cs typeface="Arial" charset="0"/>
              </a:endParaRPr>
            </a:p>
          </p:txBody>
        </p:sp>
        <p:sp>
          <p:nvSpPr>
            <p:cNvPr id="44" name="43 CuadroTexto"/>
            <p:cNvSpPr txBox="1"/>
            <p:nvPr/>
          </p:nvSpPr>
          <p:spPr bwMode="auto">
            <a:xfrm>
              <a:off x="4695203" y="1457568"/>
              <a:ext cx="740986" cy="369332"/>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La educación encierra un tesoro (Delors)</a:t>
              </a:r>
              <a:endParaRPr lang="en-US" sz="600" b="1" dirty="0">
                <a:solidFill>
                  <a:srgbClr val="004274"/>
                </a:solidFill>
                <a:latin typeface="Arial" charset="0"/>
                <a:cs typeface="Arial" charset="0"/>
              </a:endParaRPr>
            </a:p>
          </p:txBody>
        </p:sp>
      </p:grpSp>
      <p:grpSp>
        <p:nvGrpSpPr>
          <p:cNvPr id="97" name="Grupo 96">
            <a:extLst>
              <a:ext uri="{FF2B5EF4-FFF2-40B4-BE49-F238E27FC236}">
                <a16:creationId xmlns:a16="http://schemas.microsoft.com/office/drawing/2014/main" id="{54C4B24E-AB51-4316-A61E-F9847F38A19C}"/>
              </a:ext>
            </a:extLst>
          </p:cNvPr>
          <p:cNvGrpSpPr/>
          <p:nvPr/>
        </p:nvGrpSpPr>
        <p:grpSpPr>
          <a:xfrm>
            <a:off x="4607481" y="1207993"/>
            <a:ext cx="2570586" cy="877963"/>
            <a:chOff x="4607481" y="1207993"/>
            <a:chExt cx="2570586" cy="877963"/>
          </a:xfrm>
        </p:grpSpPr>
        <p:sp>
          <p:nvSpPr>
            <p:cNvPr id="73" name="72 Forma libre"/>
            <p:cNvSpPr/>
            <p:nvPr/>
          </p:nvSpPr>
          <p:spPr>
            <a:xfrm rot="12935371">
              <a:off x="4607481" y="1637280"/>
              <a:ext cx="2570586" cy="448676"/>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50" name="49 CuadroTexto"/>
            <p:cNvSpPr txBox="1"/>
            <p:nvPr/>
          </p:nvSpPr>
          <p:spPr bwMode="auto">
            <a:xfrm>
              <a:off x="5715530" y="1207993"/>
              <a:ext cx="684492" cy="276999"/>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Pensamiento</a:t>
              </a:r>
            </a:p>
            <a:p>
              <a:pPr algn="ctr" eaLnBrk="1" hangingPunct="1">
                <a:defRPr/>
              </a:pPr>
              <a:r>
                <a:rPr lang="es-ES_tradnl" sz="600" b="1" dirty="0">
                  <a:solidFill>
                    <a:srgbClr val="004274"/>
                  </a:solidFill>
                  <a:latin typeface="Arial" charset="0"/>
                  <a:cs typeface="Arial" charset="0"/>
                </a:rPr>
                <a:t>Holístico</a:t>
              </a:r>
              <a:endParaRPr lang="en-US" sz="600" b="1" dirty="0">
                <a:solidFill>
                  <a:srgbClr val="004274"/>
                </a:solidFill>
                <a:latin typeface="Arial" charset="0"/>
                <a:cs typeface="Arial" charset="0"/>
              </a:endParaRPr>
            </a:p>
          </p:txBody>
        </p:sp>
        <p:sp>
          <p:nvSpPr>
            <p:cNvPr id="83" name="82 CuadroTexto"/>
            <p:cNvSpPr txBox="1"/>
            <p:nvPr/>
          </p:nvSpPr>
          <p:spPr bwMode="auto">
            <a:xfrm>
              <a:off x="6299948" y="1746698"/>
              <a:ext cx="75996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Redes de</a:t>
              </a:r>
            </a:p>
            <a:p>
              <a:pPr eaLnBrk="1" hangingPunct="1">
                <a:defRPr/>
              </a:pPr>
              <a:r>
                <a:rPr lang="es-ES_tradnl" sz="600" b="1" dirty="0">
                  <a:solidFill>
                    <a:srgbClr val="004274"/>
                  </a:solidFill>
                  <a:latin typeface="Arial" charset="0"/>
                  <a:cs typeface="Arial" charset="0"/>
                </a:rPr>
                <a:t> Pensamiento</a:t>
              </a:r>
              <a:endParaRPr lang="en-US" sz="600" b="1" dirty="0">
                <a:solidFill>
                  <a:srgbClr val="004274"/>
                </a:solidFill>
                <a:latin typeface="Arial" charset="0"/>
                <a:cs typeface="Arial" charset="0"/>
              </a:endParaRPr>
            </a:p>
          </p:txBody>
        </p:sp>
      </p:grpSp>
      <p:grpSp>
        <p:nvGrpSpPr>
          <p:cNvPr id="70682" name="Grupo 70681">
            <a:extLst>
              <a:ext uri="{FF2B5EF4-FFF2-40B4-BE49-F238E27FC236}">
                <a16:creationId xmlns:a16="http://schemas.microsoft.com/office/drawing/2014/main" id="{F18175F4-00C0-447D-9591-AE05F272626B}"/>
              </a:ext>
            </a:extLst>
          </p:cNvPr>
          <p:cNvGrpSpPr/>
          <p:nvPr/>
        </p:nvGrpSpPr>
        <p:grpSpPr>
          <a:xfrm>
            <a:off x="2239910" y="807399"/>
            <a:ext cx="2561622" cy="1621591"/>
            <a:chOff x="2239910" y="807399"/>
            <a:chExt cx="2561622" cy="1621591"/>
          </a:xfrm>
        </p:grpSpPr>
        <p:sp>
          <p:nvSpPr>
            <p:cNvPr id="69" name="68 Forma libre"/>
            <p:cNvSpPr/>
            <p:nvPr/>
          </p:nvSpPr>
          <p:spPr>
            <a:xfrm rot="8606147">
              <a:off x="2239910" y="1677748"/>
              <a:ext cx="2561622" cy="429061"/>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900">
                <a:solidFill>
                  <a:srgbClr val="004274"/>
                </a:solidFill>
              </a:endParaRPr>
            </a:p>
          </p:txBody>
        </p:sp>
        <p:sp>
          <p:nvSpPr>
            <p:cNvPr id="78" name="77 Rectángulo"/>
            <p:cNvSpPr/>
            <p:nvPr/>
          </p:nvSpPr>
          <p:spPr bwMode="auto">
            <a:xfrm>
              <a:off x="2327922" y="1874992"/>
              <a:ext cx="685355" cy="553998"/>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Europea de</a:t>
              </a:r>
            </a:p>
            <a:p>
              <a:pPr eaLnBrk="1" hangingPunct="1">
                <a:defRPr/>
              </a:pPr>
              <a:r>
                <a:rPr lang="es-ES_tradnl" sz="600" b="1" dirty="0">
                  <a:solidFill>
                    <a:srgbClr val="004274"/>
                  </a:solidFill>
                  <a:latin typeface="Arial" charset="0"/>
                  <a:cs typeface="Arial" charset="0"/>
                </a:rPr>
                <a:t> Ministros de Educación</a:t>
              </a:r>
            </a:p>
            <a:p>
              <a:pPr eaLnBrk="1" hangingPunct="1">
                <a:defRPr/>
              </a:pPr>
              <a:r>
                <a:rPr lang="es-ES_tradnl" sz="600" b="1" dirty="0">
                  <a:solidFill>
                    <a:srgbClr val="004274"/>
                  </a:solidFill>
                  <a:latin typeface="Arial" charset="0"/>
                  <a:cs typeface="Arial" charset="0"/>
                </a:rPr>
                <a:t>Superior</a:t>
              </a:r>
              <a:endParaRPr lang="en-US" sz="600" b="1" dirty="0">
                <a:solidFill>
                  <a:srgbClr val="004274"/>
                </a:solidFill>
                <a:latin typeface="Arial" charset="0"/>
                <a:cs typeface="Arial" charset="0"/>
              </a:endParaRPr>
            </a:p>
          </p:txBody>
        </p:sp>
        <p:sp>
          <p:nvSpPr>
            <p:cNvPr id="92" name="91 CuadroTexto"/>
            <p:cNvSpPr txBox="1"/>
            <p:nvPr/>
          </p:nvSpPr>
          <p:spPr bwMode="auto">
            <a:xfrm>
              <a:off x="3654085" y="807399"/>
              <a:ext cx="970072" cy="461665"/>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 Encuentro</a:t>
              </a:r>
            </a:p>
            <a:p>
              <a:pPr algn="ctr" eaLnBrk="1" hangingPunct="1">
                <a:defRPr/>
              </a:pPr>
              <a:r>
                <a:rPr lang="es-ES_tradnl" sz="600" b="1" dirty="0">
                  <a:solidFill>
                    <a:srgbClr val="004274"/>
                  </a:solidFill>
                  <a:latin typeface="Arial" charset="0"/>
                  <a:cs typeface="Arial" charset="0"/>
                </a:rPr>
                <a:t> Europeo de Educación Superior - </a:t>
              </a:r>
              <a:r>
                <a:rPr lang="es-ES_tradnl" sz="600" b="1" dirty="0" err="1">
                  <a:solidFill>
                    <a:srgbClr val="004274"/>
                  </a:solidFill>
                  <a:latin typeface="Arial" charset="0"/>
                  <a:cs typeface="Arial" charset="0"/>
                </a:rPr>
                <a:t>Bologna</a:t>
              </a:r>
              <a:endParaRPr lang="en-US" sz="600" b="1" dirty="0">
                <a:solidFill>
                  <a:srgbClr val="004274"/>
                </a:solidFill>
                <a:latin typeface="Arial" charset="0"/>
                <a:cs typeface="Arial" charset="0"/>
              </a:endParaRPr>
            </a:p>
          </p:txBody>
        </p:sp>
        <p:sp>
          <p:nvSpPr>
            <p:cNvPr id="17" name="16 CuadroTexto"/>
            <p:cNvSpPr txBox="1"/>
            <p:nvPr/>
          </p:nvSpPr>
          <p:spPr bwMode="auto">
            <a:xfrm>
              <a:off x="2925097" y="1230816"/>
              <a:ext cx="944095" cy="646331"/>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Mundial Educación </a:t>
              </a:r>
            </a:p>
            <a:p>
              <a:pPr eaLnBrk="1" hangingPunct="1">
                <a:defRPr/>
              </a:pPr>
              <a:r>
                <a:rPr lang="es-ES_tradnl" sz="600" b="1" dirty="0">
                  <a:solidFill>
                    <a:srgbClr val="004274"/>
                  </a:solidFill>
                  <a:latin typeface="Arial" charset="0"/>
                  <a:cs typeface="Arial" charset="0"/>
                </a:rPr>
                <a:t>Superior de UNESCO </a:t>
              </a:r>
            </a:p>
            <a:p>
              <a:pPr eaLnBrk="1" hangingPunct="1">
                <a:defRPr/>
              </a:pPr>
              <a:r>
                <a:rPr lang="es-ES_tradnl" sz="600" b="1" dirty="0">
                  <a:solidFill>
                    <a:srgbClr val="004274"/>
                  </a:solidFill>
                  <a:latin typeface="Arial" charset="0"/>
                  <a:cs typeface="Arial" charset="0"/>
                </a:rPr>
                <a:t>98 y 2009 </a:t>
              </a:r>
            </a:p>
            <a:p>
              <a:pPr eaLnBrk="1" hangingPunct="1">
                <a:defRPr/>
              </a:pPr>
              <a:r>
                <a:rPr lang="es-ES_tradnl" sz="600" b="1" dirty="0">
                  <a:solidFill>
                    <a:srgbClr val="004274"/>
                  </a:solidFill>
                  <a:latin typeface="Arial" charset="0"/>
                  <a:cs typeface="Arial" charset="0"/>
                </a:rPr>
                <a:t> </a:t>
              </a:r>
            </a:p>
          </p:txBody>
        </p:sp>
      </p:grpSp>
      <p:grpSp>
        <p:nvGrpSpPr>
          <p:cNvPr id="70679" name="Grupo 70678">
            <a:extLst>
              <a:ext uri="{FF2B5EF4-FFF2-40B4-BE49-F238E27FC236}">
                <a16:creationId xmlns:a16="http://schemas.microsoft.com/office/drawing/2014/main" id="{EEA934B5-4633-4304-A407-03032B9ECD30}"/>
              </a:ext>
            </a:extLst>
          </p:cNvPr>
          <p:cNvGrpSpPr/>
          <p:nvPr/>
        </p:nvGrpSpPr>
        <p:grpSpPr>
          <a:xfrm>
            <a:off x="2717378" y="1347636"/>
            <a:ext cx="2045094" cy="1529036"/>
            <a:chOff x="2717378" y="1347636"/>
            <a:chExt cx="2045094" cy="1529036"/>
          </a:xfrm>
        </p:grpSpPr>
        <p:sp>
          <p:nvSpPr>
            <p:cNvPr id="84" name="83 CuadroTexto"/>
            <p:cNvSpPr txBox="1"/>
            <p:nvPr/>
          </p:nvSpPr>
          <p:spPr bwMode="auto">
            <a:xfrm>
              <a:off x="2920558" y="2171513"/>
              <a:ext cx="71327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 Foro Dakar 2000)</a:t>
              </a:r>
              <a:endParaRPr lang="en-US" sz="600" b="1" dirty="0">
                <a:solidFill>
                  <a:srgbClr val="004274"/>
                </a:solidFill>
                <a:latin typeface="Arial" charset="0"/>
                <a:cs typeface="Arial" charset="0"/>
              </a:endParaRPr>
            </a:p>
          </p:txBody>
        </p:sp>
        <p:sp>
          <p:nvSpPr>
            <p:cNvPr id="85" name="84 CuadroTexto"/>
            <p:cNvSpPr txBox="1"/>
            <p:nvPr/>
          </p:nvSpPr>
          <p:spPr bwMode="auto">
            <a:xfrm>
              <a:off x="2717378" y="2415007"/>
              <a:ext cx="713275" cy="461665"/>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Seúl – Congreso </a:t>
              </a:r>
            </a:p>
            <a:p>
              <a:pPr eaLnBrk="1" hangingPunct="1">
                <a:defRPr/>
              </a:pPr>
              <a:r>
                <a:rPr lang="es-ES_tradnl" sz="600" b="1" dirty="0">
                  <a:solidFill>
                    <a:srgbClr val="004274"/>
                  </a:solidFill>
                  <a:latin typeface="Arial" charset="0"/>
                  <a:cs typeface="Arial" charset="0"/>
                </a:rPr>
                <a:t>de enseñanza técnica (99)</a:t>
              </a:r>
              <a:endParaRPr lang="en-US" sz="600" b="1" dirty="0">
                <a:solidFill>
                  <a:srgbClr val="004274"/>
                </a:solidFill>
                <a:latin typeface="Arial" charset="0"/>
                <a:cs typeface="Arial" charset="0"/>
              </a:endParaRPr>
            </a:p>
          </p:txBody>
        </p:sp>
        <p:sp>
          <p:nvSpPr>
            <p:cNvPr id="90" name="89 Rectángulo"/>
            <p:cNvSpPr/>
            <p:nvPr/>
          </p:nvSpPr>
          <p:spPr bwMode="auto">
            <a:xfrm>
              <a:off x="3457921" y="1553135"/>
              <a:ext cx="670557" cy="461665"/>
            </a:xfrm>
            <a:prstGeom prst="rect">
              <a:avLst/>
            </a:prstGeom>
          </p:spPr>
          <p:txBody>
            <a:bodyPr>
              <a:spAutoFit/>
            </a:bodyPr>
            <a:lstStyle/>
            <a:p>
              <a:pPr eaLnBrk="1" hangingPunct="1">
                <a:defRPr/>
              </a:pPr>
              <a:r>
                <a:rPr lang="es-ES_tradnl" sz="600" b="1" dirty="0">
                  <a:solidFill>
                    <a:srgbClr val="004274"/>
                  </a:solidFill>
                  <a:latin typeface="Arial" charset="0"/>
                  <a:cs typeface="Arial" charset="0"/>
                </a:rPr>
                <a:t> Conferencia </a:t>
              </a:r>
            </a:p>
            <a:p>
              <a:pPr eaLnBrk="1" hangingPunct="1">
                <a:defRPr/>
              </a:pPr>
              <a:r>
                <a:rPr lang="es-ES_tradnl" sz="600" b="1" dirty="0">
                  <a:solidFill>
                    <a:srgbClr val="004274"/>
                  </a:solidFill>
                  <a:latin typeface="Arial" charset="0"/>
                  <a:cs typeface="Arial" charset="0"/>
                </a:rPr>
                <a:t> sobre objetivos del Milenio</a:t>
              </a:r>
              <a:endParaRPr lang="en-US" sz="600" b="1" dirty="0">
                <a:solidFill>
                  <a:srgbClr val="004274"/>
                </a:solidFill>
                <a:latin typeface="Arial" charset="0"/>
                <a:cs typeface="Arial" charset="0"/>
              </a:endParaRPr>
            </a:p>
          </p:txBody>
        </p:sp>
        <p:sp>
          <p:nvSpPr>
            <p:cNvPr id="51" name="50 CuadroTexto"/>
            <p:cNvSpPr txBox="1"/>
            <p:nvPr/>
          </p:nvSpPr>
          <p:spPr bwMode="auto">
            <a:xfrm>
              <a:off x="3092885" y="1940376"/>
              <a:ext cx="688197" cy="276999"/>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Reunión de</a:t>
              </a:r>
            </a:p>
            <a:p>
              <a:pPr eaLnBrk="1" hangingPunct="1">
                <a:defRPr/>
              </a:pPr>
              <a:r>
                <a:rPr lang="es-ES_tradnl" sz="600" b="1" dirty="0">
                  <a:solidFill>
                    <a:srgbClr val="004274"/>
                  </a:solidFill>
                  <a:latin typeface="Arial" charset="0"/>
                  <a:cs typeface="Arial" charset="0"/>
                </a:rPr>
                <a:t> </a:t>
              </a:r>
              <a:r>
                <a:rPr lang="es-ES_tradnl" sz="600" b="1" dirty="0" err="1">
                  <a:solidFill>
                    <a:srgbClr val="004274"/>
                  </a:solidFill>
                  <a:latin typeface="Arial" charset="0"/>
                  <a:cs typeface="Arial" charset="0"/>
                </a:rPr>
                <a:t>Jomtiem</a:t>
              </a:r>
              <a:r>
                <a:rPr lang="es-ES_tradnl" sz="600" b="1" dirty="0">
                  <a:solidFill>
                    <a:srgbClr val="004274"/>
                  </a:solidFill>
                  <a:latin typeface="Arial" charset="0"/>
                  <a:cs typeface="Arial" charset="0"/>
                </a:rPr>
                <a:t> (90)</a:t>
              </a:r>
            </a:p>
          </p:txBody>
        </p:sp>
        <p:sp>
          <p:nvSpPr>
            <p:cNvPr id="88" name="87 Rectángulo"/>
            <p:cNvSpPr/>
            <p:nvPr/>
          </p:nvSpPr>
          <p:spPr bwMode="auto">
            <a:xfrm>
              <a:off x="3995157" y="1347636"/>
              <a:ext cx="700163" cy="369332"/>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 94 Educación </a:t>
              </a:r>
            </a:p>
            <a:p>
              <a:pPr eaLnBrk="1" hangingPunct="1">
                <a:defRPr/>
              </a:pPr>
              <a:r>
                <a:rPr lang="es-ES_tradnl" sz="600" b="1" dirty="0">
                  <a:solidFill>
                    <a:srgbClr val="004274"/>
                  </a:solidFill>
                  <a:latin typeface="Arial" charset="0"/>
                  <a:cs typeface="Arial" charset="0"/>
                </a:rPr>
                <a:t> Especial - España</a:t>
              </a:r>
              <a:endParaRPr lang="en-US" sz="600" b="1" dirty="0">
                <a:solidFill>
                  <a:srgbClr val="004274"/>
                </a:solidFill>
                <a:latin typeface="Arial" charset="0"/>
                <a:cs typeface="Arial" charset="0"/>
              </a:endParaRPr>
            </a:p>
          </p:txBody>
        </p:sp>
        <p:sp>
          <p:nvSpPr>
            <p:cNvPr id="89" name="88 Rectángulo"/>
            <p:cNvSpPr/>
            <p:nvPr/>
          </p:nvSpPr>
          <p:spPr bwMode="auto">
            <a:xfrm>
              <a:off x="4003460" y="1656671"/>
              <a:ext cx="698775" cy="276999"/>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93 Educación Inicial </a:t>
              </a:r>
              <a:endParaRPr lang="en-US" sz="600" b="1" dirty="0">
                <a:solidFill>
                  <a:srgbClr val="004274"/>
                </a:solidFill>
                <a:latin typeface="Arial" charset="0"/>
                <a:cs typeface="Arial" charset="0"/>
              </a:endParaRPr>
            </a:p>
          </p:txBody>
        </p:sp>
        <p:sp>
          <p:nvSpPr>
            <p:cNvPr id="68" name="67 Forma libre"/>
            <p:cNvSpPr/>
            <p:nvPr/>
          </p:nvSpPr>
          <p:spPr>
            <a:xfrm rot="8606147">
              <a:off x="2920993" y="2152489"/>
              <a:ext cx="1841479" cy="347420"/>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900">
                <a:solidFill>
                  <a:srgbClr val="004274"/>
                </a:solidFill>
              </a:endParaRPr>
            </a:p>
          </p:txBody>
        </p:sp>
      </p:grpSp>
      <p:grpSp>
        <p:nvGrpSpPr>
          <p:cNvPr id="70677" name="Grupo 70676">
            <a:extLst>
              <a:ext uri="{FF2B5EF4-FFF2-40B4-BE49-F238E27FC236}">
                <a16:creationId xmlns:a16="http://schemas.microsoft.com/office/drawing/2014/main" id="{B9EF921D-DD65-4269-BE6D-6D121A5A32E5}"/>
              </a:ext>
            </a:extLst>
          </p:cNvPr>
          <p:cNvGrpSpPr/>
          <p:nvPr/>
        </p:nvGrpSpPr>
        <p:grpSpPr>
          <a:xfrm>
            <a:off x="3429360" y="2117194"/>
            <a:ext cx="1285605" cy="1056579"/>
            <a:chOff x="3429360" y="2117194"/>
            <a:chExt cx="1285605" cy="1056579"/>
          </a:xfrm>
        </p:grpSpPr>
        <p:sp>
          <p:nvSpPr>
            <p:cNvPr id="67" name="66 Forma libre"/>
            <p:cNvSpPr/>
            <p:nvPr/>
          </p:nvSpPr>
          <p:spPr>
            <a:xfrm rot="8606147">
              <a:off x="3671649" y="2698375"/>
              <a:ext cx="1043316" cy="213865"/>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900">
                <a:solidFill>
                  <a:srgbClr val="004274"/>
                </a:solidFill>
              </a:endParaRPr>
            </a:p>
          </p:txBody>
        </p:sp>
        <p:sp>
          <p:nvSpPr>
            <p:cNvPr id="87" name="86 Rectángulo"/>
            <p:cNvSpPr/>
            <p:nvPr/>
          </p:nvSpPr>
          <p:spPr bwMode="auto">
            <a:xfrm>
              <a:off x="3968260" y="2117194"/>
              <a:ext cx="629157" cy="553998"/>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Proyectos </a:t>
              </a:r>
            </a:p>
            <a:p>
              <a:pPr eaLnBrk="1" hangingPunct="1">
                <a:defRPr/>
              </a:pPr>
              <a:r>
                <a:rPr lang="es-ES_tradnl" sz="600" b="1" dirty="0">
                  <a:solidFill>
                    <a:srgbClr val="004274"/>
                  </a:solidFill>
                  <a:latin typeface="Arial" charset="0"/>
                  <a:cs typeface="Arial" charset="0"/>
                </a:rPr>
                <a:t>principales </a:t>
              </a:r>
            </a:p>
            <a:p>
              <a:pPr eaLnBrk="1" hangingPunct="1">
                <a:defRPr/>
              </a:pPr>
              <a:r>
                <a:rPr lang="es-ES_tradnl" sz="600" b="1" dirty="0">
                  <a:solidFill>
                    <a:srgbClr val="004274"/>
                  </a:solidFill>
                  <a:latin typeface="Arial" charset="0"/>
                  <a:cs typeface="Arial" charset="0"/>
                </a:rPr>
                <a:t>Educación </a:t>
              </a:r>
            </a:p>
            <a:p>
              <a:pPr eaLnBrk="1" hangingPunct="1">
                <a:defRPr/>
              </a:pPr>
              <a:r>
                <a:rPr lang="es-ES_tradnl" sz="600" b="1" dirty="0">
                  <a:solidFill>
                    <a:srgbClr val="004274"/>
                  </a:solidFill>
                  <a:latin typeface="Arial" charset="0"/>
                  <a:cs typeface="Arial" charset="0"/>
                </a:rPr>
                <a:t>para Todos </a:t>
              </a:r>
            </a:p>
            <a:p>
              <a:pPr eaLnBrk="1" hangingPunct="1">
                <a:defRPr/>
              </a:pPr>
              <a:r>
                <a:rPr lang="es-ES_tradnl" sz="600" b="1" dirty="0">
                  <a:solidFill>
                    <a:srgbClr val="004274"/>
                  </a:solidFill>
                  <a:latin typeface="Arial" charset="0"/>
                  <a:cs typeface="Arial" charset="0"/>
                </a:rPr>
                <a:t>UNESCO</a:t>
              </a:r>
              <a:endParaRPr lang="en-US" sz="600" b="1" dirty="0">
                <a:solidFill>
                  <a:srgbClr val="004274"/>
                </a:solidFill>
                <a:latin typeface="Arial" charset="0"/>
                <a:cs typeface="Arial" charset="0"/>
              </a:endParaRPr>
            </a:p>
          </p:txBody>
        </p:sp>
        <p:sp>
          <p:nvSpPr>
            <p:cNvPr id="52" name="51 CuadroTexto"/>
            <p:cNvSpPr txBox="1"/>
            <p:nvPr/>
          </p:nvSpPr>
          <p:spPr bwMode="auto">
            <a:xfrm>
              <a:off x="3429360" y="2342776"/>
              <a:ext cx="753279" cy="830997"/>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Ministros de</a:t>
              </a:r>
            </a:p>
            <a:p>
              <a:pPr eaLnBrk="1" hangingPunct="1">
                <a:defRPr/>
              </a:pPr>
              <a:r>
                <a:rPr lang="es-ES_tradnl" sz="600" b="1" dirty="0">
                  <a:solidFill>
                    <a:srgbClr val="004274"/>
                  </a:solidFill>
                  <a:latin typeface="Arial" charset="0"/>
                  <a:cs typeface="Arial" charset="0"/>
                </a:rPr>
                <a:t> Educación</a:t>
              </a:r>
            </a:p>
            <a:p>
              <a:pPr eaLnBrk="1" hangingPunct="1">
                <a:defRPr/>
              </a:pPr>
              <a:r>
                <a:rPr lang="es-ES_tradnl" sz="600" b="1" dirty="0">
                  <a:solidFill>
                    <a:srgbClr val="004274"/>
                  </a:solidFill>
                  <a:latin typeface="Arial" charset="0"/>
                  <a:cs typeface="Arial" charset="0"/>
                </a:rPr>
                <a:t> (USAID/OEA/</a:t>
              </a:r>
            </a:p>
            <a:p>
              <a:pPr eaLnBrk="1" hangingPunct="1">
                <a:defRPr/>
              </a:pPr>
              <a:r>
                <a:rPr lang="es-ES_tradnl" sz="600" b="1" dirty="0">
                  <a:solidFill>
                    <a:srgbClr val="004274"/>
                  </a:solidFill>
                  <a:latin typeface="Arial" charset="0"/>
                  <a:cs typeface="Arial" charset="0"/>
                </a:rPr>
                <a:t> UNESCO /</a:t>
              </a:r>
            </a:p>
            <a:p>
              <a:pPr eaLnBrk="1" hangingPunct="1">
                <a:defRPr/>
              </a:pPr>
              <a:r>
                <a:rPr lang="es-ES_tradnl" sz="600" b="1" dirty="0">
                  <a:solidFill>
                    <a:srgbClr val="004274"/>
                  </a:solidFill>
                  <a:latin typeface="Arial" charset="0"/>
                  <a:cs typeface="Arial" charset="0"/>
                </a:rPr>
                <a:t> Banco Mundial/</a:t>
              </a:r>
            </a:p>
            <a:p>
              <a:pPr eaLnBrk="1" hangingPunct="1">
                <a:defRPr/>
              </a:pPr>
              <a:r>
                <a:rPr lang="es-ES_tradnl" sz="600" b="1" dirty="0">
                  <a:solidFill>
                    <a:srgbClr val="004274"/>
                  </a:solidFill>
                  <a:latin typeface="Arial" charset="0"/>
                  <a:cs typeface="Arial" charset="0"/>
                </a:rPr>
                <a:t>OIT</a:t>
              </a:r>
              <a:endParaRPr lang="en-US" sz="600" b="1" dirty="0">
                <a:solidFill>
                  <a:srgbClr val="004274"/>
                </a:solidFill>
                <a:latin typeface="Arial" charset="0"/>
                <a:cs typeface="Arial" charset="0"/>
              </a:endParaRPr>
            </a:p>
          </p:txBody>
        </p:sp>
      </p:grpSp>
      <p:grpSp>
        <p:nvGrpSpPr>
          <p:cNvPr id="70668" name="Grupo 70667">
            <a:extLst>
              <a:ext uri="{FF2B5EF4-FFF2-40B4-BE49-F238E27FC236}">
                <a16:creationId xmlns:a16="http://schemas.microsoft.com/office/drawing/2014/main" id="{F229D6AD-33D5-4728-940E-A1F51BB3E65D}"/>
              </a:ext>
            </a:extLst>
          </p:cNvPr>
          <p:cNvGrpSpPr/>
          <p:nvPr/>
        </p:nvGrpSpPr>
        <p:grpSpPr>
          <a:xfrm>
            <a:off x="3149600" y="5729472"/>
            <a:ext cx="3089007" cy="983753"/>
            <a:chOff x="3149600" y="5729472"/>
            <a:chExt cx="3089007" cy="983753"/>
          </a:xfrm>
        </p:grpSpPr>
        <p:sp>
          <p:nvSpPr>
            <p:cNvPr id="96" name="56 Forma libre">
              <a:extLst>
                <a:ext uri="{FF2B5EF4-FFF2-40B4-BE49-F238E27FC236}">
                  <a16:creationId xmlns:a16="http://schemas.microsoft.com/office/drawing/2014/main" id="{C8D8EEF0-0D43-4EB5-BE27-928B154F89DD}"/>
                </a:ext>
              </a:extLst>
            </p:cNvPr>
            <p:cNvSpPr/>
            <p:nvPr/>
          </p:nvSpPr>
          <p:spPr>
            <a:xfrm>
              <a:off x="3149600" y="5729472"/>
              <a:ext cx="3089007" cy="525422"/>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dirty="0">
                <a:solidFill>
                  <a:srgbClr val="004274"/>
                </a:solidFill>
              </a:endParaRPr>
            </a:p>
          </p:txBody>
        </p:sp>
        <p:sp>
          <p:nvSpPr>
            <p:cNvPr id="4" name="Rectángulo 3">
              <a:extLst>
                <a:ext uri="{FF2B5EF4-FFF2-40B4-BE49-F238E27FC236}">
                  <a16:creationId xmlns:a16="http://schemas.microsoft.com/office/drawing/2014/main" id="{59308880-E82C-45E9-B826-EAE93E92859D}"/>
                </a:ext>
              </a:extLst>
            </p:cNvPr>
            <p:cNvSpPr/>
            <p:nvPr/>
          </p:nvSpPr>
          <p:spPr>
            <a:xfrm>
              <a:off x="4361015" y="6436226"/>
              <a:ext cx="683120" cy="276999"/>
            </a:xfrm>
            <a:prstGeom prst="rect">
              <a:avLst/>
            </a:prstGeom>
            <a:noFill/>
          </p:spPr>
          <p:txBody>
            <a:bodyPr>
              <a:spAutoFit/>
            </a:bodyPr>
            <a:lstStyle/>
            <a:p>
              <a:pPr algn="ctr"/>
              <a:r>
                <a:rPr lang="es-CR" sz="600" b="1" dirty="0">
                  <a:solidFill>
                    <a:srgbClr val="004274"/>
                  </a:solidFill>
                  <a:latin typeface="Arial" charset="0"/>
                  <a:cs typeface="Arial" charset="0"/>
                </a:rPr>
                <a:t>Planes Milenio 2030</a:t>
              </a:r>
              <a:endParaRPr lang="es-ES_tradnl" sz="600" b="1" dirty="0">
                <a:solidFill>
                  <a:srgbClr val="004274"/>
                </a:solidFill>
                <a:latin typeface="Arial" charset="0"/>
                <a:cs typeface="Arial" charset="0"/>
              </a:endParaRPr>
            </a:p>
          </p:txBody>
        </p:sp>
      </p:grpSp>
      <p:grpSp>
        <p:nvGrpSpPr>
          <p:cNvPr id="70672" name="Grupo 70671">
            <a:extLst>
              <a:ext uri="{FF2B5EF4-FFF2-40B4-BE49-F238E27FC236}">
                <a16:creationId xmlns:a16="http://schemas.microsoft.com/office/drawing/2014/main" id="{DCF5B7A2-F2E8-4251-A3FE-72E987862D22}"/>
              </a:ext>
            </a:extLst>
          </p:cNvPr>
          <p:cNvGrpSpPr/>
          <p:nvPr/>
        </p:nvGrpSpPr>
        <p:grpSpPr>
          <a:xfrm>
            <a:off x="1366388" y="2680076"/>
            <a:ext cx="1237842" cy="3226647"/>
            <a:chOff x="1366388" y="2680076"/>
            <a:chExt cx="1237842" cy="3226647"/>
          </a:xfrm>
        </p:grpSpPr>
        <p:sp>
          <p:nvSpPr>
            <p:cNvPr id="86" name="60 Forma libre">
              <a:extLst>
                <a:ext uri="{FF2B5EF4-FFF2-40B4-BE49-F238E27FC236}">
                  <a16:creationId xmlns:a16="http://schemas.microsoft.com/office/drawing/2014/main" id="{1BFEBD5B-21FB-4DA5-9194-7687EBB764CD}"/>
                </a:ext>
              </a:extLst>
            </p:cNvPr>
            <p:cNvSpPr/>
            <p:nvPr/>
          </p:nvSpPr>
          <p:spPr>
            <a:xfrm rot="4320000">
              <a:off x="703659" y="4006152"/>
              <a:ext cx="3226647" cy="574495"/>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37" name="Rectángulo 36">
              <a:extLst>
                <a:ext uri="{FF2B5EF4-FFF2-40B4-BE49-F238E27FC236}">
                  <a16:creationId xmlns:a16="http://schemas.microsoft.com/office/drawing/2014/main" id="{85D8B580-1C5F-49BE-9543-1763E5880F4D}"/>
                </a:ext>
              </a:extLst>
            </p:cNvPr>
            <p:cNvSpPr/>
            <p:nvPr/>
          </p:nvSpPr>
          <p:spPr>
            <a:xfrm>
              <a:off x="1366388" y="3283285"/>
              <a:ext cx="757075" cy="1107996"/>
            </a:xfrm>
            <a:prstGeom prst="rect">
              <a:avLst/>
            </a:prstGeom>
            <a:noFill/>
          </p:spPr>
          <p:txBody>
            <a:bodyPr wrap="square">
              <a:spAutoFit/>
            </a:bodyPr>
            <a:lstStyle/>
            <a:p>
              <a:r>
                <a:rPr lang="es-CR" sz="600" b="1" dirty="0">
                  <a:solidFill>
                    <a:srgbClr val="004274"/>
                  </a:solidFill>
                  <a:latin typeface="Arial" charset="0"/>
                  <a:cs typeface="Arial" charset="0"/>
                </a:rPr>
                <a:t>Aumento </a:t>
              </a:r>
              <a:br>
                <a:rPr lang="es-CR" sz="600" b="1" dirty="0">
                  <a:solidFill>
                    <a:srgbClr val="004274"/>
                  </a:solidFill>
                  <a:latin typeface="Arial" charset="0"/>
                  <a:cs typeface="Arial" charset="0"/>
                </a:rPr>
              </a:br>
              <a:r>
                <a:rPr lang="es-CR" sz="600" b="1" dirty="0">
                  <a:solidFill>
                    <a:srgbClr val="004274"/>
                  </a:solidFill>
                  <a:latin typeface="Arial" charset="0"/>
                  <a:cs typeface="Arial" charset="0"/>
                </a:rPr>
                <a:t>de horas lectivas, Pruebas </a:t>
              </a:r>
            </a:p>
            <a:p>
              <a:r>
                <a:rPr lang="es-CR" sz="600" b="1" dirty="0">
                  <a:solidFill>
                    <a:srgbClr val="004274"/>
                  </a:solidFill>
                  <a:latin typeface="Arial" charset="0"/>
                  <a:cs typeface="Arial" charset="0"/>
                </a:rPr>
                <a:t>PISA, </a:t>
              </a:r>
            </a:p>
            <a:p>
              <a:r>
                <a:rPr lang="es-CR" sz="600" b="1" dirty="0">
                  <a:solidFill>
                    <a:srgbClr val="004274"/>
                  </a:solidFill>
                  <a:latin typeface="Arial" charset="0"/>
                  <a:cs typeface="Arial" charset="0"/>
                </a:rPr>
                <a:t>Reformas </a:t>
              </a:r>
            </a:p>
            <a:p>
              <a:r>
                <a:rPr lang="es-CR" sz="600" b="1" dirty="0">
                  <a:solidFill>
                    <a:srgbClr val="004274"/>
                  </a:solidFill>
                  <a:latin typeface="Arial" charset="0"/>
                  <a:cs typeface="Arial" charset="0"/>
                </a:rPr>
                <a:t>de Formación Docente </a:t>
              </a:r>
              <a:br>
                <a:rPr lang="es-CR" sz="600" b="1" dirty="0">
                  <a:solidFill>
                    <a:srgbClr val="004274"/>
                  </a:solidFill>
                  <a:latin typeface="Arial" charset="0"/>
                  <a:cs typeface="Arial" charset="0"/>
                </a:rPr>
              </a:br>
              <a:r>
                <a:rPr lang="es-CR" sz="600" b="1" dirty="0">
                  <a:solidFill>
                    <a:srgbClr val="004274"/>
                  </a:solidFill>
                  <a:latin typeface="Arial" charset="0"/>
                  <a:cs typeface="Arial" charset="0"/>
                </a:rPr>
                <a:t>y Más Tecnologías </a:t>
              </a:r>
            </a:p>
            <a:p>
              <a:r>
                <a:rPr lang="es-CR" sz="600" b="1" dirty="0">
                  <a:solidFill>
                    <a:srgbClr val="004274"/>
                  </a:solidFill>
                  <a:latin typeface="Arial" charset="0"/>
                  <a:cs typeface="Arial" charset="0"/>
                </a:rPr>
                <a:t>en Escuelas</a:t>
              </a:r>
              <a:endParaRPr lang="es-ES_tradnl" sz="600" b="1" dirty="0">
                <a:solidFill>
                  <a:srgbClr val="004274"/>
                </a:solidFill>
                <a:latin typeface="Arial" charset="0"/>
                <a:cs typeface="Arial" charset="0"/>
              </a:endParaRPr>
            </a:p>
          </p:txBody>
        </p:sp>
      </p:grpSp>
      <p:grpSp>
        <p:nvGrpSpPr>
          <p:cNvPr id="70683" name="Grupo 70682">
            <a:extLst>
              <a:ext uri="{FF2B5EF4-FFF2-40B4-BE49-F238E27FC236}">
                <a16:creationId xmlns:a16="http://schemas.microsoft.com/office/drawing/2014/main" id="{EEDB6ABC-7E82-44BA-AB78-52C8CB5ACE23}"/>
              </a:ext>
            </a:extLst>
          </p:cNvPr>
          <p:cNvGrpSpPr/>
          <p:nvPr/>
        </p:nvGrpSpPr>
        <p:grpSpPr>
          <a:xfrm>
            <a:off x="1609058" y="938386"/>
            <a:ext cx="3232386" cy="797021"/>
            <a:chOff x="1609058" y="938386"/>
            <a:chExt cx="3232386" cy="797021"/>
          </a:xfrm>
        </p:grpSpPr>
        <p:sp>
          <p:nvSpPr>
            <p:cNvPr id="91" name="68 Forma libre">
              <a:extLst>
                <a:ext uri="{FF2B5EF4-FFF2-40B4-BE49-F238E27FC236}">
                  <a16:creationId xmlns:a16="http://schemas.microsoft.com/office/drawing/2014/main" id="{58B3DC67-2A3E-4974-9FAB-3A0DD146F1C7}"/>
                </a:ext>
              </a:extLst>
            </p:cNvPr>
            <p:cNvSpPr/>
            <p:nvPr/>
          </p:nvSpPr>
          <p:spPr>
            <a:xfrm rot="8606147">
              <a:off x="1609058" y="1181703"/>
              <a:ext cx="3232386" cy="553704"/>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38" name="Rectángulo 37">
              <a:extLst>
                <a:ext uri="{FF2B5EF4-FFF2-40B4-BE49-F238E27FC236}">
                  <a16:creationId xmlns:a16="http://schemas.microsoft.com/office/drawing/2014/main" id="{D5242687-D73C-43F0-AA23-7A6F6F70CF57}"/>
                </a:ext>
              </a:extLst>
            </p:cNvPr>
            <p:cNvSpPr/>
            <p:nvPr/>
          </p:nvSpPr>
          <p:spPr>
            <a:xfrm>
              <a:off x="2410445" y="938386"/>
              <a:ext cx="918836" cy="553998"/>
            </a:xfrm>
            <a:prstGeom prst="rect">
              <a:avLst/>
            </a:prstGeom>
          </p:spPr>
          <p:txBody>
            <a:bodyPr wrap="square">
              <a:spAutoFit/>
            </a:bodyPr>
            <a:lstStyle/>
            <a:p>
              <a:r>
                <a:rPr lang="es-CR" sz="600" b="1" dirty="0">
                  <a:solidFill>
                    <a:srgbClr val="004274"/>
                  </a:solidFill>
                  <a:latin typeface="Arial" charset="0"/>
                  <a:cs typeface="Arial" charset="0"/>
                </a:rPr>
                <a:t>Asamblea General ONU Agenda 2010 Conferencia Desarrollo Sostenible</a:t>
              </a:r>
              <a:endParaRPr lang="es-ES_tradnl" sz="600" b="1" dirty="0">
                <a:solidFill>
                  <a:srgbClr val="004274"/>
                </a:solidFill>
                <a:latin typeface="Arial" charset="0"/>
                <a:cs typeface="Arial" charset="0"/>
              </a:endParaRPr>
            </a:p>
          </p:txBody>
        </p:sp>
      </p:grpSp>
      <p:grpSp>
        <p:nvGrpSpPr>
          <p:cNvPr id="98" name="Grupo 97">
            <a:extLst>
              <a:ext uri="{FF2B5EF4-FFF2-40B4-BE49-F238E27FC236}">
                <a16:creationId xmlns:a16="http://schemas.microsoft.com/office/drawing/2014/main" id="{EA9B1AB4-EBF1-467C-9CBD-76A8AAA881DD}"/>
              </a:ext>
            </a:extLst>
          </p:cNvPr>
          <p:cNvGrpSpPr/>
          <p:nvPr/>
        </p:nvGrpSpPr>
        <p:grpSpPr>
          <a:xfrm>
            <a:off x="4573077" y="823561"/>
            <a:ext cx="3258500" cy="902017"/>
            <a:chOff x="4573077" y="823561"/>
            <a:chExt cx="3258500" cy="902017"/>
          </a:xfrm>
        </p:grpSpPr>
        <p:sp>
          <p:nvSpPr>
            <p:cNvPr id="93" name="72 Forma libre">
              <a:extLst>
                <a:ext uri="{FF2B5EF4-FFF2-40B4-BE49-F238E27FC236}">
                  <a16:creationId xmlns:a16="http://schemas.microsoft.com/office/drawing/2014/main" id="{E01626DF-E715-449E-B1F7-74EFC50887B5}"/>
                </a:ext>
              </a:extLst>
            </p:cNvPr>
            <p:cNvSpPr/>
            <p:nvPr/>
          </p:nvSpPr>
          <p:spPr>
            <a:xfrm rot="12935371">
              <a:off x="4573077" y="1183696"/>
              <a:ext cx="3258500" cy="541882"/>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39" name="Rectángulo 38">
              <a:extLst>
                <a:ext uri="{FF2B5EF4-FFF2-40B4-BE49-F238E27FC236}">
                  <a16:creationId xmlns:a16="http://schemas.microsoft.com/office/drawing/2014/main" id="{C1CEFB25-5FB2-4005-A71A-3315E607C121}"/>
                </a:ext>
              </a:extLst>
            </p:cNvPr>
            <p:cNvSpPr/>
            <p:nvPr/>
          </p:nvSpPr>
          <p:spPr>
            <a:xfrm>
              <a:off x="6211208" y="823561"/>
              <a:ext cx="783528" cy="461665"/>
            </a:xfrm>
            <a:prstGeom prst="rect">
              <a:avLst/>
            </a:prstGeom>
            <a:noFill/>
          </p:spPr>
          <p:txBody>
            <a:bodyPr wrap="square">
              <a:spAutoFit/>
            </a:bodyPr>
            <a:lstStyle/>
            <a:p>
              <a:pPr algn="ctr"/>
              <a:r>
                <a:rPr lang="es-CR" sz="600" b="1" dirty="0">
                  <a:solidFill>
                    <a:srgbClr val="004274"/>
                  </a:solidFill>
                  <a:latin typeface="Arial" charset="0"/>
                  <a:cs typeface="Arial" charset="0"/>
                </a:rPr>
                <a:t>Jeremy </a:t>
              </a:r>
              <a:r>
                <a:rPr lang="es-CR" sz="600" b="1" dirty="0" err="1">
                  <a:solidFill>
                    <a:srgbClr val="004274"/>
                  </a:solidFill>
                  <a:latin typeface="Arial" charset="0"/>
                  <a:cs typeface="Arial" charset="0"/>
                </a:rPr>
                <a:t>Rifkin</a:t>
              </a:r>
              <a:r>
                <a:rPr lang="es-CR" sz="600" b="1" dirty="0">
                  <a:solidFill>
                    <a:srgbClr val="004274"/>
                  </a:solidFill>
                  <a:latin typeface="Arial" charset="0"/>
                  <a:cs typeface="Arial" charset="0"/>
                </a:rPr>
                <a:t>, </a:t>
              </a:r>
              <a:r>
                <a:rPr lang="es-CR" sz="600" b="1" dirty="0" err="1">
                  <a:solidFill>
                    <a:srgbClr val="004274"/>
                  </a:solidFill>
                  <a:latin typeface="Arial" charset="0"/>
                  <a:cs typeface="Arial" charset="0"/>
                </a:rPr>
                <a:t>Michio</a:t>
              </a:r>
              <a:r>
                <a:rPr lang="es-CR" sz="600" b="1" dirty="0">
                  <a:solidFill>
                    <a:srgbClr val="004274"/>
                  </a:solidFill>
                  <a:latin typeface="Arial" charset="0"/>
                  <a:cs typeface="Arial" charset="0"/>
                </a:rPr>
                <a:t> </a:t>
              </a:r>
              <a:r>
                <a:rPr lang="es-CR" sz="600" b="1" dirty="0" err="1">
                  <a:solidFill>
                    <a:srgbClr val="004274"/>
                  </a:solidFill>
                  <a:latin typeface="Arial" charset="0"/>
                  <a:cs typeface="Arial" charset="0"/>
                </a:rPr>
                <a:t>Kaku</a:t>
              </a:r>
              <a:r>
                <a:rPr lang="es-CR" sz="600" b="1" dirty="0">
                  <a:solidFill>
                    <a:srgbClr val="004274"/>
                  </a:solidFill>
                  <a:latin typeface="Arial" charset="0"/>
                  <a:cs typeface="Arial" charset="0"/>
                </a:rPr>
                <a:t> y Raymond </a:t>
              </a:r>
              <a:br>
                <a:rPr lang="es-CR" sz="600" b="1" dirty="0">
                  <a:solidFill>
                    <a:srgbClr val="004274"/>
                  </a:solidFill>
                  <a:latin typeface="Arial" charset="0"/>
                  <a:cs typeface="Arial" charset="0"/>
                </a:rPr>
              </a:br>
              <a:r>
                <a:rPr lang="es-CR" sz="600" b="1" dirty="0" err="1">
                  <a:solidFill>
                    <a:srgbClr val="004274"/>
                  </a:solidFill>
                  <a:latin typeface="Arial" charset="0"/>
                  <a:cs typeface="Arial" charset="0"/>
                </a:rPr>
                <a:t>Kurzweill</a:t>
              </a:r>
              <a:endParaRPr lang="es-ES_tradnl" sz="600" b="1" dirty="0">
                <a:solidFill>
                  <a:srgbClr val="004274"/>
                </a:solidFill>
                <a:latin typeface="Arial" charset="0"/>
                <a:cs typeface="Arial" charset="0"/>
              </a:endParaRPr>
            </a:p>
          </p:txBody>
        </p:sp>
      </p:grpSp>
      <p:grpSp>
        <p:nvGrpSpPr>
          <p:cNvPr id="102" name="Grupo 101">
            <a:extLst>
              <a:ext uri="{FF2B5EF4-FFF2-40B4-BE49-F238E27FC236}">
                <a16:creationId xmlns:a16="http://schemas.microsoft.com/office/drawing/2014/main" id="{FD6C8231-9094-44E5-ABEF-E31AF84F35B3}"/>
              </a:ext>
            </a:extLst>
          </p:cNvPr>
          <p:cNvGrpSpPr/>
          <p:nvPr/>
        </p:nvGrpSpPr>
        <p:grpSpPr>
          <a:xfrm>
            <a:off x="6801460" y="2659283"/>
            <a:ext cx="1303730" cy="3254269"/>
            <a:chOff x="6801460" y="2659283"/>
            <a:chExt cx="1303730" cy="3254269"/>
          </a:xfrm>
        </p:grpSpPr>
        <p:sp>
          <p:nvSpPr>
            <p:cNvPr id="95" name="64 Forma libre">
              <a:extLst>
                <a:ext uri="{FF2B5EF4-FFF2-40B4-BE49-F238E27FC236}">
                  <a16:creationId xmlns:a16="http://schemas.microsoft.com/office/drawing/2014/main" id="{BA31D285-2E30-4F01-897F-8E30AF0BDA45}"/>
                </a:ext>
              </a:extLst>
            </p:cNvPr>
            <p:cNvSpPr/>
            <p:nvPr/>
          </p:nvSpPr>
          <p:spPr>
            <a:xfrm rot="17443293">
              <a:off x="5471465" y="3989278"/>
              <a:ext cx="3254269" cy="594280"/>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54" name="Rectángulo 53">
              <a:extLst>
                <a:ext uri="{FF2B5EF4-FFF2-40B4-BE49-F238E27FC236}">
                  <a16:creationId xmlns:a16="http://schemas.microsoft.com/office/drawing/2014/main" id="{4C1F7A21-5D25-49B8-B475-23F7A5F109B4}"/>
                </a:ext>
              </a:extLst>
            </p:cNvPr>
            <p:cNvSpPr/>
            <p:nvPr/>
          </p:nvSpPr>
          <p:spPr>
            <a:xfrm>
              <a:off x="7396404" y="4122856"/>
              <a:ext cx="708786" cy="646331"/>
            </a:xfrm>
            <a:prstGeom prst="rect">
              <a:avLst/>
            </a:prstGeom>
            <a:noFill/>
          </p:spPr>
          <p:txBody>
            <a:bodyPr wrap="square">
              <a:spAutoFit/>
            </a:bodyPr>
            <a:lstStyle/>
            <a:p>
              <a:r>
                <a:rPr lang="es-CR" sz="600" b="1" dirty="0" err="1">
                  <a:solidFill>
                    <a:srgbClr val="004274"/>
                  </a:solidFill>
                  <a:latin typeface="Arial" charset="0"/>
                  <a:cs typeface="Arial" charset="0"/>
                </a:rPr>
                <a:t>MOOCs</a:t>
              </a:r>
              <a:r>
                <a:rPr lang="es-CR" sz="600" b="1" dirty="0">
                  <a:solidFill>
                    <a:srgbClr val="004274"/>
                  </a:solidFill>
                  <a:latin typeface="Arial" charset="0"/>
                  <a:cs typeface="Arial" charset="0"/>
                </a:rPr>
                <a:t>, Educación </a:t>
              </a:r>
            </a:p>
            <a:p>
              <a:r>
                <a:rPr lang="es-CR" sz="600" b="1" dirty="0" err="1">
                  <a:solidFill>
                    <a:srgbClr val="004274"/>
                  </a:solidFill>
                  <a:latin typeface="Arial" charset="0"/>
                  <a:cs typeface="Arial" charset="0"/>
                </a:rPr>
                <a:t>On</a:t>
              </a:r>
              <a:r>
                <a:rPr lang="es-CR" sz="600" b="1" dirty="0">
                  <a:solidFill>
                    <a:srgbClr val="004274"/>
                  </a:solidFill>
                  <a:latin typeface="Arial" charset="0"/>
                  <a:cs typeface="Arial" charset="0"/>
                </a:rPr>
                <a:t> line, Nuevas </a:t>
              </a:r>
              <a:r>
                <a:rPr lang="es-CR" sz="600" b="1" dirty="0" err="1">
                  <a:solidFill>
                    <a:srgbClr val="004274"/>
                  </a:solidFill>
                  <a:latin typeface="Arial" charset="0"/>
                  <a:cs typeface="Arial" charset="0"/>
                </a:rPr>
                <a:t>Metodo</a:t>
              </a:r>
              <a:r>
                <a:rPr lang="es-CR" sz="600" b="1" dirty="0">
                  <a:solidFill>
                    <a:srgbClr val="004274"/>
                  </a:solidFill>
                  <a:latin typeface="Arial" charset="0"/>
                  <a:cs typeface="Arial" charset="0"/>
                </a:rPr>
                <a:t>-</a:t>
              </a:r>
            </a:p>
            <a:p>
              <a:r>
                <a:rPr lang="es-CR" sz="600" b="1" dirty="0" err="1">
                  <a:solidFill>
                    <a:srgbClr val="004274"/>
                  </a:solidFill>
                  <a:latin typeface="Arial" charset="0"/>
                  <a:cs typeface="Arial" charset="0"/>
                </a:rPr>
                <a:t>logías</a:t>
              </a:r>
              <a:endParaRPr lang="es-ES_tradnl" sz="600" b="1" dirty="0">
                <a:solidFill>
                  <a:srgbClr val="004274"/>
                </a:solidFill>
                <a:latin typeface="Arial" charset="0"/>
                <a:cs typeface="Arial" charset="0"/>
              </a:endParaRPr>
            </a:p>
          </p:txBody>
        </p:sp>
      </p:grpSp>
      <p:grpSp>
        <p:nvGrpSpPr>
          <p:cNvPr id="94" name="Grupo 93">
            <a:extLst>
              <a:ext uri="{FF2B5EF4-FFF2-40B4-BE49-F238E27FC236}">
                <a16:creationId xmlns:a16="http://schemas.microsoft.com/office/drawing/2014/main" id="{B61F2F78-55B6-488F-A04C-95F2D5CAFD3B}"/>
              </a:ext>
            </a:extLst>
          </p:cNvPr>
          <p:cNvGrpSpPr/>
          <p:nvPr/>
        </p:nvGrpSpPr>
        <p:grpSpPr>
          <a:xfrm>
            <a:off x="4354260" y="3075694"/>
            <a:ext cx="833000" cy="780738"/>
            <a:chOff x="4354260" y="3075694"/>
            <a:chExt cx="833000" cy="780738"/>
          </a:xfrm>
        </p:grpSpPr>
        <p:sp>
          <p:nvSpPr>
            <p:cNvPr id="35" name="34 Elipse"/>
            <p:cNvSpPr/>
            <p:nvPr/>
          </p:nvSpPr>
          <p:spPr bwMode="auto">
            <a:xfrm>
              <a:off x="4384505" y="3075694"/>
              <a:ext cx="774248" cy="780738"/>
            </a:xfrm>
            <a:prstGeom prst="ellipse">
              <a:avLst/>
            </a:prstGeom>
            <a:solidFill>
              <a:srgbClr val="C000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sz="800" dirty="0">
                <a:solidFill>
                  <a:schemeClr val="bg1"/>
                </a:solidFill>
              </a:endParaRPr>
            </a:p>
          </p:txBody>
        </p:sp>
        <p:sp>
          <p:nvSpPr>
            <p:cNvPr id="36" name="35 CuadroTexto"/>
            <p:cNvSpPr txBox="1"/>
            <p:nvPr/>
          </p:nvSpPr>
          <p:spPr bwMode="auto">
            <a:xfrm>
              <a:off x="4354260" y="3103291"/>
              <a:ext cx="833000" cy="707886"/>
            </a:xfrm>
            <a:prstGeom prst="rect">
              <a:avLst/>
            </a:prstGeom>
            <a:noFill/>
          </p:spPr>
          <p:txBody>
            <a:bodyPr wrap="square">
              <a:spAutoFit/>
            </a:bodyPr>
            <a:lstStyle/>
            <a:p>
              <a:pPr algn="ctr" eaLnBrk="1" hangingPunct="1">
                <a:defRPr/>
              </a:pPr>
              <a:endParaRPr lang="es-ES_tradnl" sz="400" b="1" dirty="0">
                <a:solidFill>
                  <a:srgbClr val="004274"/>
                </a:solidFill>
                <a:latin typeface="Arial" charset="0"/>
                <a:cs typeface="Arial" charset="0"/>
              </a:endParaRPr>
            </a:p>
            <a:p>
              <a:pPr algn="ctr" eaLnBrk="1" hangingPunct="1">
                <a:defRPr/>
              </a:pPr>
              <a:r>
                <a:rPr lang="es-ES_tradnl" sz="900" b="1" dirty="0">
                  <a:solidFill>
                    <a:schemeClr val="bg1"/>
                  </a:solidFill>
                  <a:latin typeface="Arial" charset="0"/>
                  <a:cs typeface="Arial" charset="0"/>
                </a:rPr>
                <a:t>Reforma Educación Primaria en los 50´s</a:t>
              </a:r>
              <a:endParaRPr lang="en-US" sz="900" b="1" dirty="0">
                <a:solidFill>
                  <a:schemeClr val="bg1"/>
                </a:solidFill>
                <a:latin typeface="Arial" charset="0"/>
                <a:cs typeface="Arial" charset="0"/>
              </a:endParaRPr>
            </a:p>
          </p:txBody>
        </p:sp>
      </p:grpSp>
      <p:grpSp>
        <p:nvGrpSpPr>
          <p:cNvPr id="70685" name="Grupo 70684">
            <a:extLst>
              <a:ext uri="{FF2B5EF4-FFF2-40B4-BE49-F238E27FC236}">
                <a16:creationId xmlns:a16="http://schemas.microsoft.com/office/drawing/2014/main" id="{F1A98CF0-4A16-42E9-9B5A-8139936A43D1}"/>
              </a:ext>
            </a:extLst>
          </p:cNvPr>
          <p:cNvGrpSpPr/>
          <p:nvPr/>
        </p:nvGrpSpPr>
        <p:grpSpPr>
          <a:xfrm>
            <a:off x="4682165" y="2684732"/>
            <a:ext cx="749791" cy="546280"/>
            <a:chOff x="4682165" y="2684732"/>
            <a:chExt cx="749791" cy="546280"/>
          </a:xfrm>
        </p:grpSpPr>
        <p:sp>
          <p:nvSpPr>
            <p:cNvPr id="62" name="61 Rectángulo"/>
            <p:cNvSpPr/>
            <p:nvPr/>
          </p:nvSpPr>
          <p:spPr bwMode="auto">
            <a:xfrm>
              <a:off x="4682165" y="2684732"/>
              <a:ext cx="615873" cy="415498"/>
            </a:xfrm>
            <a:prstGeom prst="rect">
              <a:avLst/>
            </a:prstGeom>
          </p:spPr>
          <p:txBody>
            <a:bodyPr wrap="none">
              <a:spAutoFit/>
            </a:bodyPr>
            <a:lstStyle/>
            <a:p>
              <a:pPr algn="ctr" eaLnBrk="1" hangingPunct="1">
                <a:defRPr/>
              </a:pPr>
              <a:r>
                <a:rPr lang="es-ES_tradnl" sz="600" b="1" dirty="0">
                  <a:solidFill>
                    <a:srgbClr val="004274"/>
                  </a:solidFill>
                  <a:latin typeface="Arial" charset="0"/>
                  <a:cs typeface="Arial" charset="0"/>
                </a:rPr>
                <a:t>Crisis de la </a:t>
              </a:r>
            </a:p>
            <a:p>
              <a:pPr algn="ctr" eaLnBrk="1" hangingPunct="1">
                <a:defRPr/>
              </a:pPr>
              <a:r>
                <a:rPr lang="es-ES_tradnl" sz="600" b="1" dirty="0">
                  <a:solidFill>
                    <a:srgbClr val="004274"/>
                  </a:solidFill>
                  <a:latin typeface="Arial" charset="0"/>
                  <a:cs typeface="Arial" charset="0"/>
                </a:rPr>
                <a:t>Educación</a:t>
              </a:r>
            </a:p>
            <a:p>
              <a:pPr algn="ctr" eaLnBrk="1" hangingPunct="1">
                <a:defRPr/>
              </a:pPr>
              <a:endParaRPr lang="es-ES_tradnl" sz="300" b="1" dirty="0">
                <a:solidFill>
                  <a:srgbClr val="004274"/>
                </a:solidFill>
                <a:latin typeface="Arial" charset="0"/>
                <a:cs typeface="Arial" charset="0"/>
              </a:endParaRPr>
            </a:p>
            <a:p>
              <a:pPr algn="ctr" eaLnBrk="1" hangingPunct="1">
                <a:defRPr/>
              </a:pPr>
              <a:r>
                <a:rPr lang="es-ES_tradnl" sz="600" b="1" dirty="0" err="1">
                  <a:solidFill>
                    <a:srgbClr val="004274"/>
                  </a:solidFill>
                  <a:latin typeface="Arial" charset="0"/>
                  <a:cs typeface="Arial" charset="0"/>
                </a:rPr>
                <a:t>Coombs</a:t>
              </a:r>
              <a:r>
                <a:rPr lang="es-ES_tradnl" sz="600" b="1" dirty="0">
                  <a:solidFill>
                    <a:srgbClr val="004274"/>
                  </a:solidFill>
                  <a:latin typeface="Arial" charset="0"/>
                  <a:cs typeface="Arial" charset="0"/>
                </a:rPr>
                <a:t> </a:t>
              </a:r>
              <a:endParaRPr lang="en-US" sz="600" b="1" dirty="0">
                <a:solidFill>
                  <a:srgbClr val="004274"/>
                </a:solidFill>
                <a:latin typeface="Arial" charset="0"/>
                <a:cs typeface="Arial" charset="0"/>
              </a:endParaRPr>
            </a:p>
          </p:txBody>
        </p:sp>
        <p:sp>
          <p:nvSpPr>
            <p:cNvPr id="75" name="74 Rectángulo"/>
            <p:cNvSpPr/>
            <p:nvPr/>
          </p:nvSpPr>
          <p:spPr bwMode="auto">
            <a:xfrm>
              <a:off x="5074166" y="3046346"/>
              <a:ext cx="357790" cy="184666"/>
            </a:xfrm>
            <a:prstGeom prst="rect">
              <a:avLst/>
            </a:prstGeom>
          </p:spPr>
          <p:txBody>
            <a:bodyPr wrap="none">
              <a:spAutoFit/>
            </a:bodyPr>
            <a:lstStyle/>
            <a:p>
              <a:pPr algn="ctr" eaLnBrk="1" hangingPunct="1">
                <a:defRPr/>
              </a:pPr>
              <a:r>
                <a:rPr lang="es-ES_tradnl" sz="600" b="1" dirty="0" err="1">
                  <a:solidFill>
                    <a:srgbClr val="004274"/>
                  </a:solidFill>
                  <a:latin typeface="Arial" charset="0"/>
                  <a:cs typeface="Arial" charset="0"/>
                </a:rPr>
                <a:t>Illich</a:t>
              </a:r>
              <a:endParaRPr lang="en-US" sz="600" b="1" dirty="0">
                <a:solidFill>
                  <a:srgbClr val="004274"/>
                </a:solidFill>
                <a:latin typeface="Arial" charset="0"/>
                <a:cs typeface="Arial" charset="0"/>
              </a:endParaRPr>
            </a:p>
          </p:txBody>
        </p:sp>
        <p:cxnSp>
          <p:nvCxnSpPr>
            <p:cNvPr id="66" name="65 Conector recto de flecha"/>
            <p:cNvCxnSpPr>
              <a:cxnSpLocks/>
            </p:cNvCxnSpPr>
            <p:nvPr/>
          </p:nvCxnSpPr>
          <p:spPr bwMode="auto">
            <a:xfrm flipH="1">
              <a:off x="4773540" y="3081113"/>
              <a:ext cx="319386" cy="13509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sp>
        <p:nvSpPr>
          <p:cNvPr id="53" name="52 CuadroTexto"/>
          <p:cNvSpPr txBox="1"/>
          <p:nvPr/>
        </p:nvSpPr>
        <p:spPr>
          <a:xfrm>
            <a:off x="3962734" y="2691375"/>
            <a:ext cx="853901" cy="553998"/>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de la OEA</a:t>
            </a:r>
          </a:p>
          <a:p>
            <a:pPr eaLnBrk="1" hangingPunct="1">
              <a:defRPr/>
            </a:pPr>
            <a:r>
              <a:rPr lang="es-ES_tradnl" sz="600" b="1" dirty="0">
                <a:solidFill>
                  <a:srgbClr val="004274"/>
                </a:solidFill>
                <a:latin typeface="Arial" charset="0"/>
                <a:cs typeface="Arial" charset="0"/>
              </a:rPr>
              <a:t> sobre Educación</a:t>
            </a:r>
          </a:p>
          <a:p>
            <a:pPr eaLnBrk="1" hangingPunct="1">
              <a:defRPr/>
            </a:pPr>
            <a:r>
              <a:rPr lang="es-ES_tradnl" sz="600" b="1" dirty="0">
                <a:solidFill>
                  <a:srgbClr val="004274"/>
                </a:solidFill>
                <a:latin typeface="Arial" charset="0"/>
                <a:cs typeface="Arial" charset="0"/>
              </a:rPr>
              <a:t> Conferencias de la OIT</a:t>
            </a:r>
            <a:endParaRPr lang="en-US" sz="600" b="1" dirty="0">
              <a:solidFill>
                <a:srgbClr val="004274"/>
              </a:solidFill>
              <a:latin typeface="Arial" charset="0"/>
              <a:cs typeface="Arial" charset="0"/>
            </a:endParaRPr>
          </a:p>
        </p:txBody>
      </p:sp>
    </p:spTree>
    <p:custDataLst>
      <p:tags r:id="rId1"/>
    </p:custDataLst>
    <p:extLst>
      <p:ext uri="{BB962C8B-B14F-4D97-AF65-F5344CB8AC3E}">
        <p14:creationId xmlns:p14="http://schemas.microsoft.com/office/powerpoint/2010/main" val="8422952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500"/>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0673"/>
                                        </p:tgtEl>
                                        <p:attrNameLst>
                                          <p:attrName>style.visibility</p:attrName>
                                        </p:attrNameLst>
                                      </p:cBhvr>
                                      <p:to>
                                        <p:strVal val="visible"/>
                                      </p:to>
                                    </p:set>
                                    <p:animEffect transition="in" filter="wipe(down)">
                                      <p:cBhvr>
                                        <p:cTn id="12" dur="500"/>
                                        <p:tgtEl>
                                          <p:spTgt spid="70673"/>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70656"/>
                                        </p:tgtEl>
                                        <p:attrNameLst>
                                          <p:attrName>style.visibility</p:attrName>
                                        </p:attrNameLst>
                                      </p:cBhvr>
                                      <p:to>
                                        <p:strVal val="visible"/>
                                      </p:to>
                                    </p:set>
                                    <p:animEffect transition="in" filter="wipe(down)">
                                      <p:cBhvr>
                                        <p:cTn id="20" dur="500"/>
                                        <p:tgtEl>
                                          <p:spTgt spid="7065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0659"/>
                                        </p:tgtEl>
                                        <p:attrNameLst>
                                          <p:attrName>style.visibility</p:attrName>
                                        </p:attrNameLst>
                                      </p:cBhvr>
                                      <p:to>
                                        <p:strVal val="visible"/>
                                      </p:to>
                                    </p:set>
                                    <p:animEffect transition="in" filter="wipe(down)">
                                      <p:cBhvr>
                                        <p:cTn id="25" dur="500"/>
                                        <p:tgtEl>
                                          <p:spTgt spid="7065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70660"/>
                                        </p:tgtEl>
                                        <p:attrNameLst>
                                          <p:attrName>style.visibility</p:attrName>
                                        </p:attrNameLst>
                                      </p:cBhvr>
                                      <p:to>
                                        <p:strVal val="visible"/>
                                      </p:to>
                                    </p:set>
                                    <p:animEffect transition="in" filter="wipe(down)">
                                      <p:cBhvr>
                                        <p:cTn id="30" dur="500"/>
                                        <p:tgtEl>
                                          <p:spTgt spid="7066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70668"/>
                                        </p:tgtEl>
                                        <p:attrNameLst>
                                          <p:attrName>style.visibility</p:attrName>
                                        </p:attrNameLst>
                                      </p:cBhvr>
                                      <p:to>
                                        <p:strVal val="visible"/>
                                      </p:to>
                                    </p:set>
                                    <p:animEffect transition="in" filter="wipe(down)">
                                      <p:cBhvr>
                                        <p:cTn id="35" dur="500"/>
                                        <p:tgtEl>
                                          <p:spTgt spid="7066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70674"/>
                                        </p:tgtEl>
                                        <p:attrNameLst>
                                          <p:attrName>style.visibility</p:attrName>
                                        </p:attrNameLst>
                                      </p:cBhvr>
                                      <p:to>
                                        <p:strVal val="visible"/>
                                      </p:to>
                                    </p:set>
                                    <p:animEffect transition="in" filter="wipe(down)">
                                      <p:cBhvr>
                                        <p:cTn id="40" dur="500"/>
                                        <p:tgtEl>
                                          <p:spTgt spid="7067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down)">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70669"/>
                                        </p:tgtEl>
                                        <p:attrNameLst>
                                          <p:attrName>style.visibility</p:attrName>
                                        </p:attrNameLst>
                                      </p:cBhvr>
                                      <p:to>
                                        <p:strVal val="visible"/>
                                      </p:to>
                                    </p:set>
                                    <p:animEffect transition="in" filter="wipe(down)">
                                      <p:cBhvr>
                                        <p:cTn id="48" dur="500"/>
                                        <p:tgtEl>
                                          <p:spTgt spid="7066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70670"/>
                                        </p:tgtEl>
                                        <p:attrNameLst>
                                          <p:attrName>style.visibility</p:attrName>
                                        </p:attrNameLst>
                                      </p:cBhvr>
                                      <p:to>
                                        <p:strVal val="visible"/>
                                      </p:to>
                                    </p:set>
                                    <p:animEffect transition="in" filter="wipe(down)">
                                      <p:cBhvr>
                                        <p:cTn id="53" dur="500"/>
                                        <p:tgtEl>
                                          <p:spTgt spid="70670"/>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70671"/>
                                        </p:tgtEl>
                                        <p:attrNameLst>
                                          <p:attrName>style.visibility</p:attrName>
                                        </p:attrNameLst>
                                      </p:cBhvr>
                                      <p:to>
                                        <p:strVal val="visible"/>
                                      </p:to>
                                    </p:set>
                                    <p:animEffect transition="in" filter="wipe(down)">
                                      <p:cBhvr>
                                        <p:cTn id="58" dur="500"/>
                                        <p:tgtEl>
                                          <p:spTgt spid="70671"/>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70672"/>
                                        </p:tgtEl>
                                        <p:attrNameLst>
                                          <p:attrName>style.visibility</p:attrName>
                                        </p:attrNameLst>
                                      </p:cBhvr>
                                      <p:to>
                                        <p:strVal val="visible"/>
                                      </p:to>
                                    </p:set>
                                    <p:animEffect transition="in" filter="wipe(down)">
                                      <p:cBhvr>
                                        <p:cTn id="63" dur="500"/>
                                        <p:tgtEl>
                                          <p:spTgt spid="7067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70675"/>
                                        </p:tgtEl>
                                        <p:attrNameLst>
                                          <p:attrName>style.visibility</p:attrName>
                                        </p:attrNameLst>
                                      </p:cBhvr>
                                      <p:to>
                                        <p:strVal val="visible"/>
                                      </p:to>
                                    </p:set>
                                    <p:animEffect transition="in" filter="wipe(down)">
                                      <p:cBhvr>
                                        <p:cTn id="68" dur="500"/>
                                        <p:tgtEl>
                                          <p:spTgt spid="70675"/>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animEffect transition="in" filter="wipe(down)">
                                      <p:cBhvr>
                                        <p:cTn id="71" dur="500"/>
                                        <p:tgtEl>
                                          <p:spTgt spid="5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nodeType="clickEffect">
                                  <p:stCondLst>
                                    <p:cond delay="0"/>
                                  </p:stCondLst>
                                  <p:childTnLst>
                                    <p:set>
                                      <p:cBhvr>
                                        <p:cTn id="75" dur="1" fill="hold">
                                          <p:stCondLst>
                                            <p:cond delay="0"/>
                                          </p:stCondLst>
                                        </p:cTn>
                                        <p:tgtEl>
                                          <p:spTgt spid="70677"/>
                                        </p:tgtEl>
                                        <p:attrNameLst>
                                          <p:attrName>style.visibility</p:attrName>
                                        </p:attrNameLst>
                                      </p:cBhvr>
                                      <p:to>
                                        <p:strVal val="visible"/>
                                      </p:to>
                                    </p:set>
                                    <p:animEffect transition="in" filter="wipe(down)">
                                      <p:cBhvr>
                                        <p:cTn id="76" dur="500"/>
                                        <p:tgtEl>
                                          <p:spTgt spid="7067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nodeType="clickEffect">
                                  <p:stCondLst>
                                    <p:cond delay="0"/>
                                  </p:stCondLst>
                                  <p:childTnLst>
                                    <p:set>
                                      <p:cBhvr>
                                        <p:cTn id="80" dur="1" fill="hold">
                                          <p:stCondLst>
                                            <p:cond delay="0"/>
                                          </p:stCondLst>
                                        </p:cTn>
                                        <p:tgtEl>
                                          <p:spTgt spid="70679"/>
                                        </p:tgtEl>
                                        <p:attrNameLst>
                                          <p:attrName>style.visibility</p:attrName>
                                        </p:attrNameLst>
                                      </p:cBhvr>
                                      <p:to>
                                        <p:strVal val="visible"/>
                                      </p:to>
                                    </p:set>
                                    <p:animEffect transition="in" filter="wipe(down)">
                                      <p:cBhvr>
                                        <p:cTn id="81" dur="500"/>
                                        <p:tgtEl>
                                          <p:spTgt spid="70679"/>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nodeType="clickEffect">
                                  <p:stCondLst>
                                    <p:cond delay="0"/>
                                  </p:stCondLst>
                                  <p:childTnLst>
                                    <p:set>
                                      <p:cBhvr>
                                        <p:cTn id="85" dur="1" fill="hold">
                                          <p:stCondLst>
                                            <p:cond delay="0"/>
                                          </p:stCondLst>
                                        </p:cTn>
                                        <p:tgtEl>
                                          <p:spTgt spid="70682"/>
                                        </p:tgtEl>
                                        <p:attrNameLst>
                                          <p:attrName>style.visibility</p:attrName>
                                        </p:attrNameLst>
                                      </p:cBhvr>
                                      <p:to>
                                        <p:strVal val="visible"/>
                                      </p:to>
                                    </p:set>
                                    <p:animEffect transition="in" filter="wipe(down)">
                                      <p:cBhvr>
                                        <p:cTn id="86" dur="500"/>
                                        <p:tgtEl>
                                          <p:spTgt spid="70682"/>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nodeType="clickEffect">
                                  <p:stCondLst>
                                    <p:cond delay="0"/>
                                  </p:stCondLst>
                                  <p:childTnLst>
                                    <p:set>
                                      <p:cBhvr>
                                        <p:cTn id="90" dur="1" fill="hold">
                                          <p:stCondLst>
                                            <p:cond delay="0"/>
                                          </p:stCondLst>
                                        </p:cTn>
                                        <p:tgtEl>
                                          <p:spTgt spid="70683"/>
                                        </p:tgtEl>
                                        <p:attrNameLst>
                                          <p:attrName>style.visibility</p:attrName>
                                        </p:attrNameLst>
                                      </p:cBhvr>
                                      <p:to>
                                        <p:strVal val="visible"/>
                                      </p:to>
                                    </p:set>
                                    <p:animEffect transition="in" filter="wipe(down)">
                                      <p:cBhvr>
                                        <p:cTn id="91" dur="500"/>
                                        <p:tgtEl>
                                          <p:spTgt spid="70683"/>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nodeType="clickEffect">
                                  <p:stCondLst>
                                    <p:cond delay="0"/>
                                  </p:stCondLst>
                                  <p:childTnLst>
                                    <p:set>
                                      <p:cBhvr>
                                        <p:cTn id="95" dur="1" fill="hold">
                                          <p:stCondLst>
                                            <p:cond delay="0"/>
                                          </p:stCondLst>
                                        </p:cTn>
                                        <p:tgtEl>
                                          <p:spTgt spid="70684"/>
                                        </p:tgtEl>
                                        <p:attrNameLst>
                                          <p:attrName>style.visibility</p:attrName>
                                        </p:attrNameLst>
                                      </p:cBhvr>
                                      <p:to>
                                        <p:strVal val="visible"/>
                                      </p:to>
                                    </p:set>
                                    <p:animEffect transition="in" filter="wipe(down)">
                                      <p:cBhvr>
                                        <p:cTn id="96" dur="500"/>
                                        <p:tgtEl>
                                          <p:spTgt spid="70684"/>
                                        </p:tgtEl>
                                      </p:cBhvr>
                                    </p:animEffect>
                                  </p:childTnLst>
                                </p:cTn>
                              </p:par>
                              <p:par>
                                <p:cTn id="97" presetID="22" presetClass="entr" presetSubtype="4" fill="hold" nodeType="withEffect">
                                  <p:stCondLst>
                                    <p:cond delay="0"/>
                                  </p:stCondLst>
                                  <p:childTnLst>
                                    <p:set>
                                      <p:cBhvr>
                                        <p:cTn id="98" dur="1" fill="hold">
                                          <p:stCondLst>
                                            <p:cond delay="0"/>
                                          </p:stCondLst>
                                        </p:cTn>
                                        <p:tgtEl>
                                          <p:spTgt spid="70685"/>
                                        </p:tgtEl>
                                        <p:attrNameLst>
                                          <p:attrName>style.visibility</p:attrName>
                                        </p:attrNameLst>
                                      </p:cBhvr>
                                      <p:to>
                                        <p:strVal val="visible"/>
                                      </p:to>
                                    </p:set>
                                    <p:animEffect transition="in" filter="wipe(down)">
                                      <p:cBhvr>
                                        <p:cTn id="99" dur="500"/>
                                        <p:tgtEl>
                                          <p:spTgt spid="7068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nodeType="clickEffect">
                                  <p:stCondLst>
                                    <p:cond delay="0"/>
                                  </p:stCondLst>
                                  <p:childTnLst>
                                    <p:set>
                                      <p:cBhvr>
                                        <p:cTn id="103" dur="1" fill="hold">
                                          <p:stCondLst>
                                            <p:cond delay="0"/>
                                          </p:stCondLst>
                                        </p:cTn>
                                        <p:tgtEl>
                                          <p:spTgt spid="70686"/>
                                        </p:tgtEl>
                                        <p:attrNameLst>
                                          <p:attrName>style.visibility</p:attrName>
                                        </p:attrNameLst>
                                      </p:cBhvr>
                                      <p:to>
                                        <p:strVal val="visible"/>
                                      </p:to>
                                    </p:set>
                                    <p:animEffect transition="in" filter="wipe(down)">
                                      <p:cBhvr>
                                        <p:cTn id="104" dur="500"/>
                                        <p:tgtEl>
                                          <p:spTgt spid="70686"/>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nodeType="clickEffect">
                                  <p:stCondLst>
                                    <p:cond delay="0"/>
                                  </p:stCondLst>
                                  <p:childTnLst>
                                    <p:set>
                                      <p:cBhvr>
                                        <p:cTn id="108" dur="1" fill="hold">
                                          <p:stCondLst>
                                            <p:cond delay="0"/>
                                          </p:stCondLst>
                                        </p:cTn>
                                        <p:tgtEl>
                                          <p:spTgt spid="70687"/>
                                        </p:tgtEl>
                                        <p:attrNameLst>
                                          <p:attrName>style.visibility</p:attrName>
                                        </p:attrNameLst>
                                      </p:cBhvr>
                                      <p:to>
                                        <p:strVal val="visible"/>
                                      </p:to>
                                    </p:set>
                                    <p:animEffect transition="in" filter="wipe(down)">
                                      <p:cBhvr>
                                        <p:cTn id="109" dur="500"/>
                                        <p:tgtEl>
                                          <p:spTgt spid="70687"/>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4" fill="hold" nodeType="clickEffect">
                                  <p:stCondLst>
                                    <p:cond delay="0"/>
                                  </p:stCondLst>
                                  <p:childTnLst>
                                    <p:set>
                                      <p:cBhvr>
                                        <p:cTn id="113" dur="1" fill="hold">
                                          <p:stCondLst>
                                            <p:cond delay="0"/>
                                          </p:stCondLst>
                                        </p:cTn>
                                        <p:tgtEl>
                                          <p:spTgt spid="97"/>
                                        </p:tgtEl>
                                        <p:attrNameLst>
                                          <p:attrName>style.visibility</p:attrName>
                                        </p:attrNameLst>
                                      </p:cBhvr>
                                      <p:to>
                                        <p:strVal val="visible"/>
                                      </p:to>
                                    </p:set>
                                    <p:animEffect transition="in" filter="wipe(down)">
                                      <p:cBhvr>
                                        <p:cTn id="114" dur="500"/>
                                        <p:tgtEl>
                                          <p:spTgt spid="97"/>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nodeType="clickEffect">
                                  <p:stCondLst>
                                    <p:cond delay="0"/>
                                  </p:stCondLst>
                                  <p:childTnLst>
                                    <p:set>
                                      <p:cBhvr>
                                        <p:cTn id="118" dur="1" fill="hold">
                                          <p:stCondLst>
                                            <p:cond delay="0"/>
                                          </p:stCondLst>
                                        </p:cTn>
                                        <p:tgtEl>
                                          <p:spTgt spid="98"/>
                                        </p:tgtEl>
                                        <p:attrNameLst>
                                          <p:attrName>style.visibility</p:attrName>
                                        </p:attrNameLst>
                                      </p:cBhvr>
                                      <p:to>
                                        <p:strVal val="visible"/>
                                      </p:to>
                                    </p:set>
                                    <p:animEffect transition="in" filter="wipe(down)">
                                      <p:cBhvr>
                                        <p:cTn id="119" dur="500"/>
                                        <p:tgtEl>
                                          <p:spTgt spid="98"/>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nodeType="clickEffect">
                                  <p:stCondLst>
                                    <p:cond delay="0"/>
                                  </p:stCondLst>
                                  <p:childTnLst>
                                    <p:set>
                                      <p:cBhvr>
                                        <p:cTn id="123" dur="1" fill="hold">
                                          <p:stCondLst>
                                            <p:cond delay="0"/>
                                          </p:stCondLst>
                                        </p:cTn>
                                        <p:tgtEl>
                                          <p:spTgt spid="99"/>
                                        </p:tgtEl>
                                        <p:attrNameLst>
                                          <p:attrName>style.visibility</p:attrName>
                                        </p:attrNameLst>
                                      </p:cBhvr>
                                      <p:to>
                                        <p:strVal val="visible"/>
                                      </p:to>
                                    </p:set>
                                    <p:animEffect transition="in" filter="wipe(down)">
                                      <p:cBhvr>
                                        <p:cTn id="124" dur="500"/>
                                        <p:tgtEl>
                                          <p:spTgt spid="99"/>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40"/>
                                        </p:tgtEl>
                                        <p:attrNameLst>
                                          <p:attrName>style.visibility</p:attrName>
                                        </p:attrNameLst>
                                      </p:cBhvr>
                                      <p:to>
                                        <p:strVal val="visible"/>
                                      </p:to>
                                    </p:set>
                                    <p:animEffect transition="in" filter="wipe(down)">
                                      <p:cBhvr>
                                        <p:cTn id="127" dur="500"/>
                                        <p:tgtEl>
                                          <p:spTgt spid="40"/>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nodeType="clickEffect">
                                  <p:stCondLst>
                                    <p:cond delay="0"/>
                                  </p:stCondLst>
                                  <p:childTnLst>
                                    <p:set>
                                      <p:cBhvr>
                                        <p:cTn id="131" dur="1" fill="hold">
                                          <p:stCondLst>
                                            <p:cond delay="0"/>
                                          </p:stCondLst>
                                        </p:cTn>
                                        <p:tgtEl>
                                          <p:spTgt spid="100"/>
                                        </p:tgtEl>
                                        <p:attrNameLst>
                                          <p:attrName>style.visibility</p:attrName>
                                        </p:attrNameLst>
                                      </p:cBhvr>
                                      <p:to>
                                        <p:strVal val="visible"/>
                                      </p:to>
                                    </p:set>
                                    <p:animEffect transition="in" filter="wipe(down)">
                                      <p:cBhvr>
                                        <p:cTn id="132" dur="500"/>
                                        <p:tgtEl>
                                          <p:spTgt spid="100"/>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nodeType="clickEffect">
                                  <p:stCondLst>
                                    <p:cond delay="0"/>
                                  </p:stCondLst>
                                  <p:childTnLst>
                                    <p:set>
                                      <p:cBhvr>
                                        <p:cTn id="136" dur="1" fill="hold">
                                          <p:stCondLst>
                                            <p:cond delay="0"/>
                                          </p:stCondLst>
                                        </p:cTn>
                                        <p:tgtEl>
                                          <p:spTgt spid="101"/>
                                        </p:tgtEl>
                                        <p:attrNameLst>
                                          <p:attrName>style.visibility</p:attrName>
                                        </p:attrNameLst>
                                      </p:cBhvr>
                                      <p:to>
                                        <p:strVal val="visible"/>
                                      </p:to>
                                    </p:set>
                                    <p:animEffect transition="in" filter="wipe(down)">
                                      <p:cBhvr>
                                        <p:cTn id="137" dur="500"/>
                                        <p:tgtEl>
                                          <p:spTgt spid="101"/>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nodeType="clickEffect">
                                  <p:stCondLst>
                                    <p:cond delay="0"/>
                                  </p:stCondLst>
                                  <p:childTnLst>
                                    <p:set>
                                      <p:cBhvr>
                                        <p:cTn id="141" dur="1" fill="hold">
                                          <p:stCondLst>
                                            <p:cond delay="0"/>
                                          </p:stCondLst>
                                        </p:cTn>
                                        <p:tgtEl>
                                          <p:spTgt spid="102"/>
                                        </p:tgtEl>
                                        <p:attrNameLst>
                                          <p:attrName>style.visibility</p:attrName>
                                        </p:attrNameLst>
                                      </p:cBhvr>
                                      <p:to>
                                        <p:strVal val="visible"/>
                                      </p:to>
                                    </p:set>
                                    <p:animEffect transition="in" filter="wipe(down)">
                                      <p:cBhvr>
                                        <p:cTn id="142"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p:bldP spid="40" grpId="0"/>
      <p:bldP spid="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65126"/>
            <a:ext cx="8407400" cy="1325563"/>
          </a:xfrm>
          <a:solidFill>
            <a:srgbClr val="002060"/>
          </a:solidFill>
        </p:spPr>
        <p:txBody>
          <a:bodyPr/>
          <a:lstStyle/>
          <a:p>
            <a:pPr algn="ctr"/>
            <a:r>
              <a:rPr lang="es-CR" dirty="0"/>
              <a:t>ALGUNAS CONSTATACIONES </a:t>
            </a:r>
            <a:br>
              <a:rPr lang="es-CR" dirty="0"/>
            </a:br>
            <a:r>
              <a:rPr lang="es-CR" dirty="0"/>
              <a:t>POST REFORMAS</a:t>
            </a:r>
          </a:p>
        </p:txBody>
      </p:sp>
      <p:sp>
        <p:nvSpPr>
          <p:cNvPr id="3" name="Content Placeholder 2"/>
          <p:cNvSpPr>
            <a:spLocks noGrp="1"/>
          </p:cNvSpPr>
          <p:nvPr>
            <p:ph idx="1"/>
          </p:nvPr>
        </p:nvSpPr>
        <p:spPr>
          <a:xfrm>
            <a:off x="317351" y="1825624"/>
            <a:ext cx="8573844" cy="4667249"/>
          </a:xfrm>
        </p:spPr>
        <p:txBody>
          <a:bodyPr>
            <a:normAutofit fontScale="92500" lnSpcReduction="10000"/>
          </a:bodyPr>
          <a:lstStyle/>
          <a:p>
            <a:pPr marL="268288" lvl="0" indent="-268288" algn="just">
              <a:lnSpc>
                <a:spcPct val="100000"/>
              </a:lnSpc>
              <a:spcAft>
                <a:spcPts val="0"/>
              </a:spcAft>
              <a:buFont typeface="Symbol" panose="05050102010706020507" pitchFamily="18" charset="2"/>
              <a:buChar char=""/>
            </a:pPr>
            <a:r>
              <a:rPr lang="es-ES" sz="2400" dirty="0"/>
              <a:t>Sólo reducir el tamaño de los grupos no ha representado una mejoría en el rendimiento escolar (es necesario reducir el número de alumnos por maestro, pero sola la medida no produce efectos visibles). </a:t>
            </a:r>
            <a:endParaRPr lang="es-CR" sz="2400" dirty="0"/>
          </a:p>
          <a:p>
            <a:pPr marL="268288" lvl="0" indent="-268288" algn="just">
              <a:lnSpc>
                <a:spcPct val="100000"/>
              </a:lnSpc>
              <a:spcAft>
                <a:spcPts val="0"/>
              </a:spcAft>
              <a:buFont typeface="Symbol" panose="05050102010706020507" pitchFamily="18" charset="2"/>
              <a:buChar char=""/>
            </a:pPr>
            <a:r>
              <a:rPr lang="es-ES" sz="2400" dirty="0"/>
              <a:t>Los esfuerzos y altos costos de aumentar el número de días del calendario escolar, tampoco ha producido efectos ni en disminuir la deserción, ni el fracaso escolar, ni el rendimiento escolar, ni en la calidad de la educación. </a:t>
            </a:r>
          </a:p>
          <a:p>
            <a:pPr marL="268288" indent="-268288" algn="just">
              <a:lnSpc>
                <a:spcPct val="100000"/>
              </a:lnSpc>
              <a:buFont typeface="Symbol" panose="05050102010706020507" pitchFamily="18" charset="2"/>
              <a:buChar char=""/>
            </a:pPr>
            <a:r>
              <a:rPr lang="es-ES" sz="2400" dirty="0"/>
              <a:t>El esfuerzo por desarrollar un sistema de “horarios o tandas extendidas”, es decir el aumento del número de horas del alumno en el mismo centro educativo, por sí mismas, no han producido los beneficios que se esperaban en calidad. </a:t>
            </a:r>
            <a:r>
              <a:rPr lang="es-ES" sz="2400" b="1" dirty="0">
                <a:solidFill>
                  <a:srgbClr val="FFFF00"/>
                </a:solidFill>
              </a:rPr>
              <a:t>Sí en otros aspectos </a:t>
            </a:r>
            <a:r>
              <a:rPr lang="es-ES" sz="2400" dirty="0"/>
              <a:t>. . Cambiar la organización escolar, per se, sin un cambio integral en los otros componentes del decurso educativo, no produce los anhelados cambios. </a:t>
            </a:r>
            <a:endParaRPr lang="es-CR" sz="2400" dirty="0"/>
          </a:p>
          <a:p>
            <a:pPr marL="342900" lvl="0" indent="-342900" algn="just">
              <a:lnSpc>
                <a:spcPts val="1950"/>
              </a:lnSpc>
              <a:spcAft>
                <a:spcPts val="0"/>
              </a:spcAft>
              <a:buFont typeface="Symbol" panose="05050102010706020507" pitchFamily="18" charset="2"/>
              <a:buChar char=""/>
            </a:pPr>
            <a:endParaRPr lang="es-CR" sz="2400" dirty="0"/>
          </a:p>
          <a:p>
            <a:endParaRPr lang="es-CR" sz="2400" dirty="0"/>
          </a:p>
        </p:txBody>
      </p:sp>
    </p:spTree>
    <p:extLst>
      <p:ext uri="{BB962C8B-B14F-4D97-AF65-F5344CB8AC3E}">
        <p14:creationId xmlns:p14="http://schemas.microsoft.com/office/powerpoint/2010/main" val="4805045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s-CR" b="1" dirty="0"/>
              <a:t>ALGUNAS CONSTATACIONES </a:t>
            </a:r>
            <a:br>
              <a:rPr lang="es-CR" b="1" dirty="0"/>
            </a:br>
            <a:r>
              <a:rPr lang="es-CR" b="1" dirty="0"/>
              <a:t>POST REFORMAS</a:t>
            </a:r>
            <a:endParaRPr lang="es-CR" dirty="0"/>
          </a:p>
        </p:txBody>
      </p:sp>
      <p:sp>
        <p:nvSpPr>
          <p:cNvPr id="3" name="Content Placeholder 2"/>
          <p:cNvSpPr>
            <a:spLocks noGrp="1"/>
          </p:cNvSpPr>
          <p:nvPr>
            <p:ph idx="1"/>
          </p:nvPr>
        </p:nvSpPr>
        <p:spPr>
          <a:xfrm>
            <a:off x="322729" y="1825625"/>
            <a:ext cx="8525436" cy="4351338"/>
          </a:xfrm>
        </p:spPr>
        <p:txBody>
          <a:bodyPr>
            <a:normAutofit fontScale="92500"/>
          </a:bodyPr>
          <a:lstStyle/>
          <a:p>
            <a:pPr algn="just"/>
            <a:r>
              <a:rPr lang="es-CR" dirty="0"/>
              <a:t>Las pruebas nacionales- útiles y pertinentes en su inicio- se han perpetuado pero no han representado –en el largo plazo- mejoras significativas en la Calidad de la Educación. </a:t>
            </a:r>
          </a:p>
          <a:p>
            <a:pPr lvl="0" algn="just">
              <a:spcAft>
                <a:spcPts val="0"/>
              </a:spcAft>
            </a:pPr>
            <a:r>
              <a:rPr lang="es-ES" dirty="0"/>
              <a:t>La simple dotación de más libros, o de construir más aulas, por sí solos, no producen mejora en el rendimiento escolar ni en la mejora de la calidad de la educación. </a:t>
            </a:r>
            <a:r>
              <a:rPr lang="es-ES" b="1" dirty="0">
                <a:solidFill>
                  <a:srgbClr val="FFFF00"/>
                </a:solidFill>
              </a:rPr>
              <a:t>Sí en otros componentes</a:t>
            </a:r>
            <a:r>
              <a:rPr lang="es-ES" dirty="0"/>
              <a:t>. </a:t>
            </a:r>
            <a:endParaRPr lang="es-CR" dirty="0"/>
          </a:p>
          <a:p>
            <a:pPr lvl="0" algn="just">
              <a:spcAft>
                <a:spcPts val="0"/>
              </a:spcAft>
            </a:pPr>
            <a:r>
              <a:rPr lang="es-ES" dirty="0"/>
              <a:t>Dotar de computadoras (que se volvió más una moda que la introducción de nuevos contenidos) tampoco ha mejorado </a:t>
            </a:r>
            <a:r>
              <a:rPr lang="es-ES" dirty="0">
                <a:solidFill>
                  <a:srgbClr val="FFFF00"/>
                </a:solidFill>
              </a:rPr>
              <a:t>per se  </a:t>
            </a:r>
            <a:r>
              <a:rPr lang="es-ES" dirty="0"/>
              <a:t>la calidad de la educación. </a:t>
            </a:r>
            <a:r>
              <a:rPr lang="es-ES" b="1" dirty="0">
                <a:solidFill>
                  <a:srgbClr val="FFFF00"/>
                </a:solidFill>
              </a:rPr>
              <a:t>Sí en otros aspectos</a:t>
            </a:r>
            <a:r>
              <a:rPr lang="es-ES" b="1" dirty="0"/>
              <a:t>. </a:t>
            </a:r>
            <a:endParaRPr lang="es-CR" b="1" dirty="0"/>
          </a:p>
        </p:txBody>
      </p:sp>
    </p:spTree>
    <p:extLst>
      <p:ext uri="{BB962C8B-B14F-4D97-AF65-F5344CB8AC3E}">
        <p14:creationId xmlns:p14="http://schemas.microsoft.com/office/powerpoint/2010/main" val="36273096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s-CR" b="1" dirty="0"/>
              <a:t>CONSTATACIONES </a:t>
            </a:r>
            <a:br>
              <a:rPr lang="es-CR" b="1" dirty="0"/>
            </a:br>
            <a:r>
              <a:rPr lang="es-CR" b="1" dirty="0"/>
              <a:t>POST REFORMAS</a:t>
            </a:r>
            <a:endParaRPr lang="es-CR" dirty="0"/>
          </a:p>
        </p:txBody>
      </p:sp>
      <p:sp>
        <p:nvSpPr>
          <p:cNvPr id="3" name="Content Placeholder 2"/>
          <p:cNvSpPr>
            <a:spLocks noGrp="1"/>
          </p:cNvSpPr>
          <p:nvPr>
            <p:ph idx="1"/>
          </p:nvPr>
        </p:nvSpPr>
        <p:spPr>
          <a:xfrm>
            <a:off x="435685" y="1825625"/>
            <a:ext cx="8353313" cy="4351338"/>
          </a:xfrm>
        </p:spPr>
        <p:txBody>
          <a:bodyPr>
            <a:normAutofit/>
          </a:bodyPr>
          <a:lstStyle/>
          <a:p>
            <a:pPr lvl="0" algn="just">
              <a:spcAft>
                <a:spcPts val="0"/>
              </a:spcAft>
            </a:pPr>
            <a:r>
              <a:rPr lang="es-ES" dirty="0"/>
              <a:t>La deserción escolar no ha bajado especialmente en la educación media; las Pruebas internacionales dan pobres resultados para los países de Centroamérica, Panamá y República Dominicana. </a:t>
            </a:r>
            <a:endParaRPr lang="es-CR" dirty="0"/>
          </a:p>
          <a:p>
            <a:pPr lvl="0" algn="just">
              <a:spcAft>
                <a:spcPts val="0"/>
              </a:spcAft>
            </a:pPr>
            <a:r>
              <a:rPr lang="es-ES" dirty="0"/>
              <a:t>La alta deserción produce que en la población entre 18 y 35 años hayan cientos de miles de personas que no han terminado la educación media y que se han convertido en una población flotante que ni estudia, ni trabaja y está altamente frustrada. </a:t>
            </a:r>
            <a:endParaRPr lang="es-CR" dirty="0"/>
          </a:p>
          <a:p>
            <a:endParaRPr lang="es-CR" sz="2400" dirty="0"/>
          </a:p>
        </p:txBody>
      </p:sp>
    </p:spTree>
    <p:extLst>
      <p:ext uri="{BB962C8B-B14F-4D97-AF65-F5344CB8AC3E}">
        <p14:creationId xmlns:p14="http://schemas.microsoft.com/office/powerpoint/2010/main" val="144997177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8)">
                                      <p:cBhvr>
                                        <p:cTn id="7" dur="2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1"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8)">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SpaceCube.p3d 0"/>
  <p:tag name="POWER3D OPTIONS" val="Medium "/>
  <p:tag name="POWER3D SOUND" val="Space Cub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17254</TotalTime>
  <Words>5253</Words>
  <Application>Microsoft Office PowerPoint</Application>
  <PresentationFormat>On-screen Show (4:3)</PresentationFormat>
  <Paragraphs>331</Paragraphs>
  <Slides>49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Calibri Light</vt:lpstr>
      <vt:lpstr>Symbol</vt:lpstr>
      <vt:lpstr>Times New Roman</vt:lpstr>
      <vt:lpstr>Office Theme</vt:lpstr>
      <vt:lpstr>PowerPoint Presentation</vt:lpstr>
      <vt:lpstr>LA EDUCACIÓN DEL FUTURO.  Los aprendizajes del mañana  Lorenzo Guadamuz Sandoval, Ph.D. </vt:lpstr>
      <vt:lpstr>DURANTE MILENIOS NO HUBO EDUCACIÓN FORMAL</vt:lpstr>
      <vt:lpstr>DURANTE MILENIOS NO EXISTIÓ  LA EDUCACIÓN FORMAL</vt:lpstr>
      <vt:lpstr>INTELIGENCIAS MULTIPLES EN SENCILLO</vt:lpstr>
      <vt:lpstr>PowerPoint Presentation</vt:lpstr>
      <vt:lpstr>ALGUNAS CONSTATACIONES  POST REFORMAS</vt:lpstr>
      <vt:lpstr>ALGUNAS CONSTATACIONES  POST REFORMAS</vt:lpstr>
      <vt:lpstr>CONSTATACIONES  POST REFORMAS</vt:lpstr>
      <vt:lpstr>ECONOMÍA DEL CONOCIMIENTO Y EMPLEO</vt:lpstr>
      <vt:lpstr>INTELIGENCIAS MULTIPLES EN SENCILLO</vt:lpstr>
      <vt:lpstr> SITUACIÓN A CAMBIAR </vt:lpstr>
      <vt:lpstr> LO POSITIVO QUE TENEMOS PARA EMPRENDER  UN NUEVO CAMINO EN LA TRANSFORMACIÓN EDUCATIVA </vt:lpstr>
      <vt:lpstr>LO POSITIVO QUE TENEMOS PARA EMPRENDER  UN NUEVO CAMINO EN LA TRANSFORMACIÓN EDUCATIVA</vt:lpstr>
      <vt:lpstr>INTELIGENCIAS MULTIPLES EN SENCILLO</vt:lpstr>
      <vt:lpstr>DE UNA EDUCACIÓN GRADUADA A UNA NO GRADUADA, INDIVIDUALIZADA</vt:lpstr>
      <vt:lpstr>DE UNA EDUCACIÓN GRADUADA A UNA NO GRADUADA, INDIVIDUALIZADA</vt:lpstr>
      <vt:lpstr>DE UNA EDUCACIÓN GRADUADA A UNA NO GRADUADA, INDIVIDUALIZADA</vt:lpstr>
      <vt:lpstr>DE UNA EDUCACIÓN GRADUADA A UNA NO GRADUADA, INDIVIDUALIZADA</vt:lpstr>
      <vt:lpstr>La propuesta de una nueva educación</vt:lpstr>
      <vt:lpstr>LA PERSONALIZACIÓN DE LA OFERTA EDUCATIVA</vt:lpstr>
      <vt:lpstr>LA PERSONALIZACIÓN DE LA OFERTA EDUCATIVA</vt:lpstr>
      <vt:lpstr>LA PERSONALIZACIÓN DE LA OFERTA EDUCATIVA</vt:lpstr>
      <vt:lpstr>LA PERSONALIZACIÓN DE LA OFERTA EDUCATIVA</vt:lpstr>
      <vt:lpstr>CARACTERÍSTICAS ESPECÍFICAS DE LA ENSEÑANZA INDIVIDUALIZADA COLABORATIVA</vt:lpstr>
      <vt:lpstr>CARACTERÍSTICAS ESPECÍFICAS DE LA ENSEÑANZA INDIVIDUALIZADA COLABORATIVA</vt:lpstr>
      <vt:lpstr>CARACTERÍSTICAS ESPECÍFICAS DE LA ENSEÑANZA INDIVIDUALIZADA COLABORATIVA</vt:lpstr>
      <vt:lpstr> EQUILIBRANDO LO URBANO CON RURAL, LO PUBLICO Y LO PRIVADO </vt:lpstr>
      <vt:lpstr> EQUILIBRANDO LO URBANO CON RURAL, LO PUBLICO Y LO PRIVADO </vt:lpstr>
      <vt:lpstr>INDISPENSABLE UNA REFORMA CURRICULAR DE FONDO</vt:lpstr>
      <vt:lpstr>INDISPENSABLE UNA REFORMA CURRICULAR DE FONDO</vt:lpstr>
      <vt:lpstr>INDISPENSABLE UNA REFORMA CURRICULAR DE FONDO</vt:lpstr>
      <vt:lpstr>USO DE LA INTELIGENCIA ARTIFICIAL EN FAVOR DE LA INDIVIDUALIZACIÓN DE LA OFERTA EDUCATIVA</vt:lpstr>
      <vt:lpstr>USO DE LA INTELIGENCIA ARTIFICIAL EN FAVOR DE LA INDIVIDUALIZACIÓN DE LA OFERTA EDUCATIVA</vt:lpstr>
      <vt:lpstr>USO DE LA INTELIGENCIA ARTIFICIAL EN FAVOR DE LA INDIVIDUALIZACIÓN DE LA OFERTA EDUCATIVA</vt:lpstr>
      <vt:lpstr>USO DE LA INTELIGENCIA ARTIFICIAL EN FAVOR DE LA INDIVIDUALIZACIÓN DE LA OFERTA EDUCATIVA</vt:lpstr>
      <vt:lpstr>USO DE LA INTELIGENCIA ARTIFICIAL EN FAVOR DE LA INDIVIDUALIZACIÓN DE LA OFERTA EDUCATIVA</vt:lpstr>
      <vt:lpstr>EL FUTURO DEL FUTURO.  USO DE LA INTELIGENCIA ARTIFICIAL EN FAVOR DE LA INDIVIDUALIZACIÓN DE LA OFERTA EDUCATIVA</vt:lpstr>
      <vt:lpstr>PowerPoint Presentation</vt:lpstr>
      <vt:lpstr>PROYECTOS QUE PODRÍAN REALIZARSE. . </vt:lpstr>
      <vt:lpstr> RED NACIONAL DE HIPER CONECTIVIDAD PARA  GRANDES CENTROS EDUCATIVOS.  AMPLIACIÓN CONECTIVIDAD A CENTROS EDUCATIVOS GRANDES (VIDEO SEGURIDAD INCLUIDA) </vt:lpstr>
      <vt:lpstr>% TAMAÑOS CENTROS EDUCATIVOS </vt:lpstr>
      <vt:lpstr> RED NACIONAL DE HIPER CONECTIVIDAD PARA  GRANDES CENTROS EDUCATIVOS.  AMPLIACIÓN CONECTIVIDAD A CENTROS EDUCATIVOS GRANDES (VIDEO SEGURIDAD INCLUIDA) </vt:lpstr>
      <vt:lpstr>   El sistema nacional de contenidos educativos serviría a tres grandes propósitos:   </vt:lpstr>
      <vt:lpstr>  RED NACIONAL DE SOPORTE AL TRABAJO DE AULA, especialmente de los centros educativos pequeños.   </vt:lpstr>
      <vt:lpstr>Estrategia para las escuelas y colegios grandes.</vt:lpstr>
      <vt:lpstr>Estrategia para las escuelas y colegios pequeños.</vt:lpstr>
      <vt:lpstr>  RED NACIONAL DE SOPORTE AL TRABAJO DE AULA, especialmente de los centros educativos pequeños.   </vt:lpstr>
      <vt:lpstr>MUCHAS GRACIAS UN VERDADERO HONOR HABER PODIDO COMPARTIR CON USTEDES ALGUNAS IDEAS EN TORNO AL FUTURO DE LA EDUCACIÓN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Lorenzo Guadamuz</dc:creator>
  <cp:lastModifiedBy>Lorenzo Guadamuz</cp:lastModifiedBy>
  <cp:revision>142</cp:revision>
  <cp:lastPrinted>2018-04-19T22:01:03Z</cp:lastPrinted>
  <dcterms:created xsi:type="dcterms:W3CDTF">2017-11-20T21:04:52Z</dcterms:created>
  <dcterms:modified xsi:type="dcterms:W3CDTF">2018-04-21T00:13:37Z</dcterms:modified>
</cp:coreProperties>
</file>