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69" r:id="rId16"/>
    <p:sldId id="270"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50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Arial Black" pitchFamily="34" charset="0"/>
                <a:ea typeface="+mj-ea"/>
                <a:cs typeface="+mj-cs"/>
              </a:defRPr>
            </a:lvl1pPr>
          </a:lstStyle>
          <a:p>
            <a:r>
              <a:rPr kumimoji="0" lang="es-ES" dirty="0"/>
              <a:t>Haga clic para modificar el estilo de título del patrón</a:t>
            </a:r>
            <a:endParaRPr kumimoji="0" lang="en-US" dirty="0"/>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7CC1DA84-8A67-4ABB-A756-B701259A6F76}" type="datetimeFigureOut">
              <a:rPr lang="en-US" smtClean="0"/>
              <a:pPr/>
              <a:t>6/28/2021</a:t>
            </a:fld>
            <a:endParaRPr lang="en-US"/>
          </a:p>
        </p:txBody>
      </p:sp>
      <p:sp>
        <p:nvSpPr>
          <p:cNvPr id="19" name="18 Marcador de pie de página"/>
          <p:cNvSpPr>
            <a:spLocks noGrp="1"/>
          </p:cNvSpPr>
          <p:nvPr>
            <p:ph type="ftr" sz="quarter" idx="11"/>
          </p:nvPr>
        </p:nvSpPr>
        <p:spPr/>
        <p:txBody>
          <a:bodyPr/>
          <a:lstStyle/>
          <a:p>
            <a:endParaRPr lang="en-US"/>
          </a:p>
        </p:txBody>
      </p:sp>
      <p:sp>
        <p:nvSpPr>
          <p:cNvPr id="27" name="26 Marcador de número de diapositiva"/>
          <p:cNvSpPr>
            <a:spLocks noGrp="1"/>
          </p:cNvSpPr>
          <p:nvPr>
            <p:ph type="sldNum" sz="quarter" idx="12"/>
          </p:nvPr>
        </p:nvSpPr>
        <p:spPr/>
        <p:txBody>
          <a:bodyPr/>
          <a:lstStyle/>
          <a:p>
            <a:fld id="{BFA6DEAE-B571-44E0-AC07-652BA5DFBD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7CC1DA84-8A67-4ABB-A756-B701259A6F76}" type="datetimeFigureOut">
              <a:rPr lang="en-US" smtClean="0"/>
              <a:pPr/>
              <a:t>6/28/2021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BFA6DEAE-B571-44E0-AC07-652BA5DFBD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7CC1DA84-8A67-4ABB-A756-B701259A6F76}" type="datetimeFigureOut">
              <a:rPr lang="en-US" smtClean="0"/>
              <a:pPr/>
              <a:t>6/28/2021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BFA6DEAE-B571-44E0-AC07-652BA5DFBD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7CC1DA84-8A67-4ABB-A756-B701259A6F76}" type="datetimeFigureOut">
              <a:rPr lang="en-US" smtClean="0"/>
              <a:pPr/>
              <a:t>6/28/2021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BFA6DEAE-B571-44E0-AC07-652BA5DFBD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Arial Black" pitchFamily="34" charset="0"/>
                <a:ea typeface="+mj-ea"/>
                <a:cs typeface="+mj-cs"/>
              </a:defRPr>
            </a:lvl1pPr>
          </a:lstStyle>
          <a:p>
            <a:r>
              <a:rPr kumimoji="0" lang="es-ES" dirty="0"/>
              <a:t>Haga clic para modificar el estilo de título del patrón</a:t>
            </a:r>
            <a:endParaRPr kumimoji="0" lang="en-US" dirty="0"/>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4" name="3 Marcador de fecha"/>
          <p:cNvSpPr>
            <a:spLocks noGrp="1"/>
          </p:cNvSpPr>
          <p:nvPr>
            <p:ph type="dt" sz="half" idx="10"/>
          </p:nvPr>
        </p:nvSpPr>
        <p:spPr/>
        <p:txBody>
          <a:bodyPr/>
          <a:lstStyle/>
          <a:p>
            <a:fld id="{7CC1DA84-8A67-4ABB-A756-B701259A6F76}" type="datetimeFigureOut">
              <a:rPr lang="en-US" smtClean="0"/>
              <a:pPr/>
              <a:t>6/28/2021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BFA6DEAE-B571-44E0-AC07-652BA5DFBD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7CC1DA84-8A67-4ABB-A756-B701259A6F76}" type="datetimeFigureOut">
              <a:rPr lang="en-US" smtClean="0"/>
              <a:pPr/>
              <a:t>6/28/2021</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BFA6DEAE-B571-44E0-AC07-652BA5DFBD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0"/>
          </p:nvPr>
        </p:nvSpPr>
        <p:spPr/>
        <p:txBody>
          <a:bodyPr/>
          <a:lstStyle/>
          <a:p>
            <a:fld id="{7CC1DA84-8A67-4ABB-A756-B701259A6F76}" type="datetimeFigureOut">
              <a:rPr lang="en-US" smtClean="0"/>
              <a:pPr/>
              <a:t>6/28/2021</a:t>
            </a:fld>
            <a:endParaRPr lang="en-US"/>
          </a:p>
        </p:txBody>
      </p:sp>
      <p:sp>
        <p:nvSpPr>
          <p:cNvPr id="8" name="7 Marcador de pie de página"/>
          <p:cNvSpPr>
            <a:spLocks noGrp="1"/>
          </p:cNvSpPr>
          <p:nvPr>
            <p:ph type="ftr" sz="quarter" idx="11"/>
          </p:nvPr>
        </p:nvSpPr>
        <p:spPr/>
        <p:txBody>
          <a:bodyPr/>
          <a:lstStyle/>
          <a:p>
            <a:endParaRPr lang="en-US"/>
          </a:p>
        </p:txBody>
      </p:sp>
      <p:sp>
        <p:nvSpPr>
          <p:cNvPr id="9" name="8 Marcador de número de diapositiva"/>
          <p:cNvSpPr>
            <a:spLocks noGrp="1"/>
          </p:cNvSpPr>
          <p:nvPr>
            <p:ph type="sldNum" sz="quarter" idx="12"/>
          </p:nvPr>
        </p:nvSpPr>
        <p:spPr/>
        <p:txBody>
          <a:bodyPr/>
          <a:lstStyle/>
          <a:p>
            <a:fld id="{BFA6DEAE-B571-44E0-AC07-652BA5DFBD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Arial Black" pitchFamily="34" charset="0"/>
                <a:ea typeface="+mj-ea"/>
                <a:cs typeface="+mj-cs"/>
              </a:defRPr>
            </a:lvl1pPr>
          </a:lstStyle>
          <a:p>
            <a:r>
              <a:rPr kumimoji="0" lang="es-ES" dirty="0"/>
              <a:t>Haga clic para modificar el estilo de título del patrón</a:t>
            </a:r>
            <a:endParaRPr kumimoji="0" lang="en-US" dirty="0"/>
          </a:p>
        </p:txBody>
      </p:sp>
      <p:sp>
        <p:nvSpPr>
          <p:cNvPr id="3" name="2 Marcador de fecha"/>
          <p:cNvSpPr>
            <a:spLocks noGrp="1"/>
          </p:cNvSpPr>
          <p:nvPr>
            <p:ph type="dt" sz="half" idx="10"/>
          </p:nvPr>
        </p:nvSpPr>
        <p:spPr/>
        <p:txBody>
          <a:bodyPr/>
          <a:lstStyle/>
          <a:p>
            <a:fld id="{7CC1DA84-8A67-4ABB-A756-B701259A6F76}" type="datetimeFigureOut">
              <a:rPr lang="en-US" smtClean="0"/>
              <a:pPr/>
              <a:t>6/28/2021</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p>
            <a:fld id="{BFA6DEAE-B571-44E0-AC07-652BA5DFBD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CC1DA84-8A67-4ABB-A756-B701259A6F76}" type="datetimeFigureOut">
              <a:rPr lang="en-US" smtClean="0"/>
              <a:pPr/>
              <a:t>6/28/2021</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BFA6DEAE-B571-44E0-AC07-652BA5DFBD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Arial Black" pitchFamily="34" charset="0"/>
                <a:ea typeface="+mj-ea"/>
                <a:cs typeface="+mj-cs"/>
              </a:defRPr>
            </a:lvl1pPr>
          </a:lstStyle>
          <a:p>
            <a:r>
              <a:rPr kumimoji="0" lang="es-ES" dirty="0"/>
              <a:t>Haga clic para modificar el estilo de título del patrón</a:t>
            </a:r>
            <a:endParaRPr kumimoji="0" lang="en-US" dirty="0"/>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7CC1DA84-8A67-4ABB-A756-B701259A6F76}" type="datetimeFigureOut">
              <a:rPr lang="en-US" smtClean="0"/>
              <a:pPr/>
              <a:t>6/28/2021</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BFA6DEAE-B571-44E0-AC07-652BA5DFBD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latin typeface="Arial Black" pitchFamily="34" charset="0"/>
            </a:endParaRPr>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latin typeface="Arial Black" pitchFamily="34" charset="0"/>
            </a:endParaRPr>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
        <p:nvSpPr>
          <p:cNvPr id="5" name="4 Marcador de fecha"/>
          <p:cNvSpPr>
            <a:spLocks noGrp="1"/>
          </p:cNvSpPr>
          <p:nvPr>
            <p:ph type="dt" sz="half" idx="10"/>
          </p:nvPr>
        </p:nvSpPr>
        <p:spPr/>
        <p:txBody>
          <a:bodyPr/>
          <a:lstStyle/>
          <a:p>
            <a:fld id="{7CC1DA84-8A67-4ABB-A756-B701259A6F76}" type="datetimeFigureOut">
              <a:rPr lang="en-US" smtClean="0"/>
              <a:pPr/>
              <a:t>6/28/2021</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a:xfrm>
            <a:off x="8077200" y="6356350"/>
            <a:ext cx="609600" cy="365125"/>
          </a:xfrm>
        </p:spPr>
        <p:txBody>
          <a:bodyPr/>
          <a:lstStyle/>
          <a:p>
            <a:fld id="{BFA6DEAE-B571-44E0-AC07-652BA5DFBD42}" type="slidenum">
              <a:rPr lang="en-US" smtClean="0"/>
              <a:pPr/>
              <a:t>‹#›</a:t>
            </a:fld>
            <a:endParaRPr lang="en-U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Arial Black" pitchFamily="34" charset="0"/>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Arial Black" pitchFamily="34" charset="0"/>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Arial Black" pitchFamily="34" charset="0"/>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Arial Black" pitchFamily="34" charset="0"/>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Autofit/>
          </a:bodyPr>
          <a:lstStyle/>
          <a:p>
            <a:r>
              <a:rPr kumimoji="0" lang="es-ES" dirty="0"/>
              <a:t>Haga clic para modificar el estilo de título del patrón</a:t>
            </a:r>
            <a:endParaRPr kumimoji="0" lang="en-US" dirty="0"/>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Black" pitchFamily="34" charset="0"/>
              </a:defRPr>
            </a:lvl1pPr>
          </a:lstStyle>
          <a:p>
            <a:fld id="{7CC1DA84-8A67-4ABB-A756-B701259A6F76}" type="datetimeFigureOut">
              <a:rPr lang="en-US" smtClean="0"/>
              <a:pPr/>
              <a:t>6/28/2021</a:t>
            </a:fld>
            <a:endParaRPr lang="en-US" dirty="0"/>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Black" pitchFamily="34" charset="0"/>
              </a:defRPr>
            </a:lvl1pPr>
          </a:lstStyle>
          <a:p>
            <a:endParaRPr lang="en-US" dirty="0"/>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Arial Black" pitchFamily="34" charset="0"/>
              </a:defRPr>
            </a:lvl1pPr>
          </a:lstStyle>
          <a:p>
            <a:fld id="{BFA6DEAE-B571-44E0-AC07-652BA5DFBD42}" type="slidenum">
              <a:rPr lang="en-US" smtClean="0"/>
              <a:pPr/>
              <a:t>‹#›</a:t>
            </a:fld>
            <a:endParaRPr lang="en-US" dirty="0"/>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latin typeface="Arial Black" pitchFamily="34" charset="0"/>
              </a:endParaRPr>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latin typeface="Arial Black" pitchFamily="34" charset="0"/>
              </a:endParaRPr>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b="0" kern="1200">
          <a:ln>
            <a:noFill/>
          </a:ln>
          <a:solidFill>
            <a:srgbClr val="FFFF00"/>
          </a:solidFill>
          <a:effectLst/>
          <a:latin typeface="Arial Black" pitchFamily="34" charset="0"/>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Arial Black" pitchFamily="34" charset="0"/>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rgbClr val="FFC000"/>
          </a:solidFill>
          <a:latin typeface="Arial Black" pitchFamily="34" charset="0"/>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Arial Black" pitchFamily="34" charset="0"/>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Arial Black" pitchFamily="34" charset="0"/>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Arial Black" pitchFamily="34" charset="0"/>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3" Type="http://schemas.openxmlformats.org/officeDocument/2006/relationships/hyperlink" Target="http://www.lorenzoguadamuz.net/Libros/Libro_1.aspx" TargetMode="External"/><Relationship Id="rId2" Type="http://schemas.openxmlformats.org/officeDocument/2006/relationships/hyperlink" Target="http://www.lorenzoguadamuz.net/"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lorenzoguadamuz.net/" TargetMode="Externa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hyperlink" Target="http://www.lorenzoguadamuz.net/Libros/Libro_1.aspx" TargetMode="Externa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Autofit/>
          </a:bodyPr>
          <a:lstStyle/>
          <a:p>
            <a:r>
              <a:rPr lang="en-US" sz="3600" dirty="0">
                <a:solidFill>
                  <a:srgbClr val="FFFF00"/>
                </a:solidFill>
              </a:rPr>
              <a:t>La </a:t>
            </a:r>
            <a:r>
              <a:rPr lang="en-US" sz="3600" dirty="0" err="1">
                <a:solidFill>
                  <a:srgbClr val="FFFF00"/>
                </a:solidFill>
              </a:rPr>
              <a:t>educación</a:t>
            </a:r>
            <a:r>
              <a:rPr lang="en-US" sz="3600" dirty="0">
                <a:solidFill>
                  <a:srgbClr val="FFFF00"/>
                </a:solidFill>
              </a:rPr>
              <a:t> </a:t>
            </a:r>
            <a:r>
              <a:rPr lang="en-US" sz="3600" dirty="0" err="1">
                <a:solidFill>
                  <a:srgbClr val="FFFF00"/>
                </a:solidFill>
              </a:rPr>
              <a:t>costarricense</a:t>
            </a:r>
            <a:r>
              <a:rPr lang="en-US" sz="3600" dirty="0">
                <a:solidFill>
                  <a:srgbClr val="FFFF00"/>
                </a:solidFill>
              </a:rPr>
              <a:t>:</a:t>
            </a:r>
            <a:br>
              <a:rPr lang="en-US" sz="3600" dirty="0">
                <a:solidFill>
                  <a:srgbClr val="FFFF00"/>
                </a:solidFill>
              </a:rPr>
            </a:br>
            <a:r>
              <a:rPr lang="en-US" sz="3600" dirty="0">
                <a:solidFill>
                  <a:srgbClr val="FFC000"/>
                </a:solidFill>
              </a:rPr>
              <a:t>un </a:t>
            </a:r>
            <a:r>
              <a:rPr lang="en-US" sz="3600" dirty="0" err="1">
                <a:solidFill>
                  <a:srgbClr val="FFC000"/>
                </a:solidFill>
              </a:rPr>
              <a:t>problema</a:t>
            </a:r>
            <a:r>
              <a:rPr lang="en-US" sz="3600" dirty="0">
                <a:solidFill>
                  <a:srgbClr val="FFC000"/>
                </a:solidFill>
              </a:rPr>
              <a:t> </a:t>
            </a:r>
            <a:r>
              <a:rPr lang="en-US" sz="3600" dirty="0" err="1">
                <a:solidFill>
                  <a:srgbClr val="FFC000"/>
                </a:solidFill>
              </a:rPr>
              <a:t>vigente</a:t>
            </a:r>
            <a:r>
              <a:rPr lang="en-US" sz="3600" dirty="0">
                <a:solidFill>
                  <a:srgbClr val="FFC000"/>
                </a:solidFill>
              </a:rPr>
              <a:t>, </a:t>
            </a:r>
            <a:br>
              <a:rPr lang="en-US" sz="3600" dirty="0">
                <a:solidFill>
                  <a:srgbClr val="FFC000"/>
                </a:solidFill>
              </a:rPr>
            </a:br>
            <a:r>
              <a:rPr lang="en-US" sz="3600" dirty="0" err="1">
                <a:solidFill>
                  <a:schemeClr val="accent6">
                    <a:lumMod val="75000"/>
                  </a:schemeClr>
                </a:solidFill>
              </a:rPr>
              <a:t>una</a:t>
            </a:r>
            <a:r>
              <a:rPr lang="en-US" sz="3600" dirty="0">
                <a:solidFill>
                  <a:schemeClr val="accent6">
                    <a:lumMod val="75000"/>
                  </a:schemeClr>
                </a:solidFill>
              </a:rPr>
              <a:t> </a:t>
            </a:r>
            <a:r>
              <a:rPr lang="en-US" sz="3600" dirty="0" err="1">
                <a:solidFill>
                  <a:schemeClr val="accent6">
                    <a:lumMod val="75000"/>
                  </a:schemeClr>
                </a:solidFill>
              </a:rPr>
              <a:t>solución</a:t>
            </a:r>
            <a:r>
              <a:rPr lang="en-US" sz="3600" dirty="0">
                <a:solidFill>
                  <a:schemeClr val="accent6">
                    <a:lumMod val="75000"/>
                  </a:schemeClr>
                </a:solidFill>
              </a:rPr>
              <a:t> </a:t>
            </a:r>
            <a:r>
              <a:rPr lang="en-US" sz="3600" dirty="0" err="1">
                <a:solidFill>
                  <a:schemeClr val="accent6">
                    <a:lumMod val="75000"/>
                  </a:schemeClr>
                </a:solidFill>
              </a:rPr>
              <a:t>pendiente</a:t>
            </a:r>
            <a:br>
              <a:rPr lang="en-US" sz="3600" dirty="0">
                <a:solidFill>
                  <a:schemeClr val="accent6">
                    <a:lumMod val="75000"/>
                  </a:schemeClr>
                </a:solidFill>
              </a:rPr>
            </a:br>
            <a:r>
              <a:rPr lang="en-US" sz="2800" dirty="0"/>
              <a:t>Lorenzo </a:t>
            </a:r>
            <a:r>
              <a:rPr lang="en-US" sz="2800" dirty="0" err="1"/>
              <a:t>Guadamuz</a:t>
            </a:r>
            <a:r>
              <a:rPr lang="en-US" sz="2800" dirty="0"/>
              <a:t> Sandoval, Ph.D</a:t>
            </a:r>
            <a:r>
              <a:rPr lang="en-US" sz="3600" dirty="0"/>
              <a:t>.</a:t>
            </a:r>
          </a:p>
        </p:txBody>
      </p:sp>
      <p:sp>
        <p:nvSpPr>
          <p:cNvPr id="3" name="2 Subtítulo"/>
          <p:cNvSpPr>
            <a:spLocks noGrp="1"/>
          </p:cNvSpPr>
          <p:nvPr>
            <p:ph type="subTitle" idx="1"/>
          </p:nvPr>
        </p:nvSpPr>
        <p:spPr/>
        <p:txBody>
          <a:bodyPr>
            <a:normAutofit fontScale="25000" lnSpcReduction="20000"/>
          </a:bodyPr>
          <a:lstStyle/>
          <a:p>
            <a:endParaRPr lang="es-DO" dirty="0"/>
          </a:p>
          <a:p>
            <a:endParaRPr lang="es-DO" dirty="0"/>
          </a:p>
          <a:p>
            <a:endParaRPr lang="es-DO" dirty="0"/>
          </a:p>
          <a:p>
            <a:endParaRPr lang="es-DO" sz="6200" dirty="0">
              <a:solidFill>
                <a:srgbClr val="FFC000"/>
              </a:solidFill>
            </a:endParaRPr>
          </a:p>
          <a:p>
            <a:r>
              <a:rPr lang="es-DO" sz="6200" dirty="0">
                <a:solidFill>
                  <a:srgbClr val="FFC000"/>
                </a:solidFill>
              </a:rPr>
              <a:t>A ser presentado en el </a:t>
            </a:r>
          </a:p>
          <a:p>
            <a:r>
              <a:rPr lang="es-DO" sz="6200" dirty="0">
                <a:solidFill>
                  <a:srgbClr val="FFC000"/>
                </a:solidFill>
              </a:rPr>
              <a:t>Centro Regional Universitario de </a:t>
            </a:r>
            <a:r>
              <a:rPr lang="es-DO" sz="6200" dirty="0" err="1">
                <a:solidFill>
                  <a:srgbClr val="FFC000"/>
                </a:solidFill>
              </a:rPr>
              <a:t>Nicoya</a:t>
            </a:r>
            <a:r>
              <a:rPr lang="es-DO" sz="6200" dirty="0">
                <a:solidFill>
                  <a:srgbClr val="FFC000"/>
                </a:solidFill>
              </a:rPr>
              <a:t>.</a:t>
            </a:r>
            <a:endParaRPr lang="es-DO" dirty="0">
              <a:solidFill>
                <a:srgbClr val="FFC000"/>
              </a:solidFill>
            </a:endParaRPr>
          </a:p>
          <a:p>
            <a:endParaRPr lang="es-DO" dirty="0"/>
          </a:p>
          <a:p>
            <a:endParaRPr lang="es-DO" dirty="0"/>
          </a:p>
          <a:p>
            <a:r>
              <a:rPr lang="es-DO" sz="6400" dirty="0">
                <a:solidFill>
                  <a:srgbClr val="FFC000"/>
                </a:solidFill>
              </a:rPr>
              <a:t>24 de mayo 2007.</a:t>
            </a:r>
            <a:endParaRPr lang="es-DO" dirty="0">
              <a:solidFill>
                <a:srgbClr val="FFC000"/>
              </a:solidFill>
            </a:endParaRPr>
          </a:p>
          <a:p>
            <a:r>
              <a:rPr lang="es-DO" dirty="0"/>
              <a:t> </a:t>
            </a:r>
            <a:endParaRPr lang="en-US" dirty="0"/>
          </a:p>
        </p:txBody>
      </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357166"/>
            <a:ext cx="8229600" cy="775542"/>
          </a:xfrm>
        </p:spPr>
        <p:txBody>
          <a:bodyPr>
            <a:normAutofit/>
          </a:bodyPr>
          <a:lstStyle/>
          <a:p>
            <a:r>
              <a:rPr lang="es-ES_tradnl" sz="3600" b="1" dirty="0"/>
              <a:t>GRANDES RETOS PENDIENTES. </a:t>
            </a:r>
            <a:endParaRPr lang="en-US" sz="3200" dirty="0"/>
          </a:p>
        </p:txBody>
      </p:sp>
      <p:sp>
        <p:nvSpPr>
          <p:cNvPr id="3" name="2 Marcador de contenido"/>
          <p:cNvSpPr>
            <a:spLocks noGrp="1"/>
          </p:cNvSpPr>
          <p:nvPr>
            <p:ph idx="1"/>
          </p:nvPr>
        </p:nvSpPr>
        <p:spPr>
          <a:xfrm>
            <a:off x="457200" y="1285860"/>
            <a:ext cx="8229600" cy="5038740"/>
          </a:xfrm>
        </p:spPr>
        <p:txBody>
          <a:bodyPr>
            <a:normAutofit fontScale="70000" lnSpcReduction="20000"/>
          </a:bodyPr>
          <a:lstStyle/>
          <a:p>
            <a:r>
              <a:rPr lang="es-ES_tradnl" dirty="0"/>
              <a:t>Uno de los grandes retos en la educación del futuro es la sistematización del manejo del conocimiento. La administración del conocimiento consiste en administrar activos no tangibles como el aprendizaje individual y organizacional, los procesos críticos de enseñanza e  investigación, las mejores prácticas, las patentes, la innovación permanente, la capacitación y la formación de formadores e investigadores. Establecer los procesos para la adquisición, organización y distribución del conocimiento es crítico para alcanzar el éxito en la educación del futuro.</a:t>
            </a:r>
            <a:endParaRPr lang="en-US" dirty="0"/>
          </a:p>
          <a:p>
            <a:pPr>
              <a:buNone/>
            </a:pPr>
            <a:r>
              <a:rPr lang="es-ES_tradnl" dirty="0"/>
              <a:t> </a:t>
            </a:r>
            <a:endParaRPr lang="en-US" dirty="0"/>
          </a:p>
          <a:p>
            <a:r>
              <a:rPr lang="es-ES_tradnl" dirty="0">
                <a:solidFill>
                  <a:srgbClr val="FFFF00"/>
                </a:solidFill>
              </a:rPr>
              <a:t>Otro de los grandes retos es la administración del conocimiento y los programas en el contexto de las brechas del pasado y del presente y de las nuevas brechas del conocimiento, las b</a:t>
            </a:r>
            <a:r>
              <a:rPr lang="es-CR" dirty="0">
                <a:solidFill>
                  <a:srgbClr val="FFFF00"/>
                </a:solidFill>
              </a:rPr>
              <a:t>rechas entre los que tienen y los que no tienen; las brechas entre las personas de diferentes edades; las brechas entre los que saben; las brechas entre  la educación pública y privada; entre la rural y la urbana, entre la educación básica, la diversificada y la superior; las brechas por idiomas y lenguajes; las brechas entre los que están conectados y los que no lo están. </a:t>
            </a:r>
            <a:endParaRPr lang="en-US" dirty="0">
              <a:solidFill>
                <a:srgbClr val="FFFF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20" y="500042"/>
            <a:ext cx="8229600" cy="704104"/>
          </a:xfrm>
        </p:spPr>
        <p:txBody>
          <a:bodyPr/>
          <a:lstStyle/>
          <a:p>
            <a:r>
              <a:rPr lang="es-ES_tradnl" sz="3600" b="1" dirty="0"/>
              <a:t>GRANDES RETOS PENDIENTES. </a:t>
            </a:r>
            <a:endParaRPr lang="en-US" sz="3600" dirty="0"/>
          </a:p>
        </p:txBody>
      </p:sp>
      <p:sp>
        <p:nvSpPr>
          <p:cNvPr id="3" name="2 Marcador de contenido"/>
          <p:cNvSpPr>
            <a:spLocks noGrp="1"/>
          </p:cNvSpPr>
          <p:nvPr>
            <p:ph idx="1"/>
          </p:nvPr>
        </p:nvSpPr>
        <p:spPr>
          <a:xfrm>
            <a:off x="457200" y="1357298"/>
            <a:ext cx="8229600" cy="4967302"/>
          </a:xfrm>
        </p:spPr>
        <p:txBody>
          <a:bodyPr>
            <a:normAutofit fontScale="70000" lnSpcReduction="20000"/>
          </a:bodyPr>
          <a:lstStyle/>
          <a:p>
            <a:r>
              <a:rPr lang="es-CR" dirty="0"/>
              <a:t>Otro  gran reto lo constituye el tratamiento que se le otorgue al tema de los educadores y educadoras. </a:t>
            </a:r>
            <a:r>
              <a:rPr lang="es-ES_tradnl" dirty="0"/>
              <a:t>En los últimos años, el prestigio y la autoestima de las educadoras y los educadores han sufrido un significativo menoscabo. </a:t>
            </a:r>
          </a:p>
          <a:p>
            <a:r>
              <a:rPr lang="es-ES_tradnl" dirty="0"/>
              <a:t>La transformación de la educación es posible en la medida en que se transforme el personal docente. Por ello, le corresponde al Estado crear un clima de trabajo adecuado para que las y los profesionales de la educación puedan desempeñarse satisfactoriamente. </a:t>
            </a:r>
          </a:p>
          <a:p>
            <a:pPr>
              <a:buNone/>
            </a:pPr>
            <a:endParaRPr lang="es-ES_tradnl" dirty="0"/>
          </a:p>
          <a:p>
            <a:r>
              <a:rPr lang="es-ES" dirty="0">
                <a:solidFill>
                  <a:srgbClr val="FFC000"/>
                </a:solidFill>
              </a:rPr>
              <a:t>La transformación de la educación sería labor inalcanzable sin la participación de los educadores y de las educadoras. </a:t>
            </a:r>
          </a:p>
          <a:p>
            <a:pPr>
              <a:buNone/>
            </a:pPr>
            <a:endParaRPr lang="es-ES" dirty="0"/>
          </a:p>
          <a:p>
            <a:r>
              <a:rPr lang="es-ES" dirty="0"/>
              <a:t>La política educativa tiene que ser  elaborada con la participación activa del personal docente organizado, no sólo por la importancia de sus conocimientos y experiencias, sino porque  como actores del proceso, de ellos depende el éxito o fracaso de cualquier propuesta.</a:t>
            </a:r>
            <a:endParaRPr lang="en-US" dirty="0"/>
          </a:p>
          <a:p>
            <a:r>
              <a:rPr lang="es-ES" dirty="0"/>
              <a:t> </a:t>
            </a:r>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500042"/>
            <a:ext cx="8229600" cy="704104"/>
          </a:xfrm>
        </p:spPr>
        <p:txBody>
          <a:bodyPr/>
          <a:lstStyle/>
          <a:p>
            <a:r>
              <a:rPr lang="es-ES_tradnl" sz="3600" b="1" dirty="0"/>
              <a:t>GRANDES RETOS PENDIENTES. </a:t>
            </a:r>
            <a:endParaRPr lang="en-US" sz="3600" dirty="0"/>
          </a:p>
        </p:txBody>
      </p:sp>
      <p:sp>
        <p:nvSpPr>
          <p:cNvPr id="3" name="2 Marcador de contenido"/>
          <p:cNvSpPr>
            <a:spLocks noGrp="1"/>
          </p:cNvSpPr>
          <p:nvPr>
            <p:ph idx="1"/>
          </p:nvPr>
        </p:nvSpPr>
        <p:spPr/>
        <p:txBody>
          <a:bodyPr>
            <a:normAutofit fontScale="92500" lnSpcReduction="20000"/>
          </a:bodyPr>
          <a:lstStyle/>
          <a:p>
            <a:r>
              <a:rPr lang="es-ES" dirty="0"/>
              <a:t> Es necesario recuperar para el educador y la educadora  el papel de líder comunal y el prestigio y respeto que como profesional merece, garantizándole libertad de criterio e ingresos dignos; brindándole los recursos para el desarrollo de sus labores, impulsando un trabajo cooperativo con las dependencias del gobierno, desahogándolo de labores administrativas que no le competen y que deben realizar otros funcionarios y otros Ministerios , focalizando el accionar al proceso de enseñanza aprendizaje y revisando acuerdos desacertados de políticas educativas vigentes.</a:t>
            </a:r>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285728"/>
            <a:ext cx="8229600" cy="775542"/>
          </a:xfrm>
        </p:spPr>
        <p:txBody>
          <a:bodyPr/>
          <a:lstStyle/>
          <a:p>
            <a:r>
              <a:rPr lang="es-ES_tradnl" sz="3600" b="1" dirty="0"/>
              <a:t>GRANDES RETOS PENDIENTES. </a:t>
            </a:r>
            <a:endParaRPr lang="en-US" sz="3600" dirty="0"/>
          </a:p>
        </p:txBody>
      </p:sp>
      <p:sp>
        <p:nvSpPr>
          <p:cNvPr id="3" name="2 Marcador de contenido"/>
          <p:cNvSpPr>
            <a:spLocks noGrp="1"/>
          </p:cNvSpPr>
          <p:nvPr>
            <p:ph idx="1"/>
          </p:nvPr>
        </p:nvSpPr>
        <p:spPr>
          <a:xfrm>
            <a:off x="457200" y="1428736"/>
            <a:ext cx="8229600" cy="5072098"/>
          </a:xfrm>
        </p:spPr>
        <p:txBody>
          <a:bodyPr>
            <a:noAutofit/>
          </a:bodyPr>
          <a:lstStyle/>
          <a:p>
            <a:r>
              <a:rPr lang="es-CR" sz="2000" dirty="0"/>
              <a:t>Otro gran reto lo constituye el impacto en la educación  que está  produciendo  la revolución en las comunicaciones y la  tecnología.   La educación pública, y muchas veces la privada también, está retrasada muchos  años  en relación con el avance de la sociedad, en el contexto de la mundialización y en el contexto de los avances en las Tecnologías de la Información y Comunicación (TIC). </a:t>
            </a:r>
          </a:p>
          <a:p>
            <a:r>
              <a:rPr lang="es-CR" sz="2000" dirty="0">
                <a:solidFill>
                  <a:srgbClr val="FFC000"/>
                </a:solidFill>
              </a:rPr>
              <a:t>Afortunadamente, la revolución en educación  está siendo demandada por las sociedades civiles, empresariales y académicas y en algunos países, impulsada desde el propio Estado. </a:t>
            </a:r>
          </a:p>
          <a:p>
            <a:pPr>
              <a:buNone/>
            </a:pPr>
            <a:endParaRPr lang="es-CR" sz="2000" dirty="0"/>
          </a:p>
          <a:p>
            <a:r>
              <a:rPr lang="es-CR" sz="2000" dirty="0"/>
              <a:t>Las TIC sirven como  catalizador que forzará los cambios vitales que se necesitan.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357166"/>
            <a:ext cx="8229600" cy="846980"/>
          </a:xfrm>
        </p:spPr>
        <p:txBody>
          <a:bodyPr/>
          <a:lstStyle/>
          <a:p>
            <a:r>
              <a:rPr lang="es-ES_tradnl" sz="3600" b="1" dirty="0"/>
              <a:t>GRANDES RETOS PENDIENTES. </a:t>
            </a:r>
            <a:endParaRPr lang="en-US" sz="3600" dirty="0"/>
          </a:p>
        </p:txBody>
      </p:sp>
      <p:sp>
        <p:nvSpPr>
          <p:cNvPr id="3" name="2 Marcador de contenido"/>
          <p:cNvSpPr>
            <a:spLocks noGrp="1"/>
          </p:cNvSpPr>
          <p:nvPr>
            <p:ph idx="1"/>
          </p:nvPr>
        </p:nvSpPr>
        <p:spPr>
          <a:xfrm>
            <a:off x="457200" y="1357298"/>
            <a:ext cx="8229600" cy="4967302"/>
          </a:xfrm>
        </p:spPr>
        <p:txBody>
          <a:bodyPr>
            <a:normAutofit fontScale="85000" lnSpcReduction="20000"/>
          </a:bodyPr>
          <a:lstStyle/>
          <a:p>
            <a:r>
              <a:rPr lang="es-CR" sz="2800" dirty="0"/>
              <a:t>Las TIC por sí mismas no van a cambiar la educación, pero pueden impulsar su modernización.  En Costa Rica desde 1986 se está intentando  incorporar experiencias TIC.  Pero algunas veces el esfuerzo choca con la realidad, pues muchos estamos  intentando introducir la tecnología del siglo XXI dentro de un modelo de escuela del siglo XIX. </a:t>
            </a:r>
            <a:r>
              <a:rPr lang="es-CR" sz="2800" dirty="0">
                <a:solidFill>
                  <a:srgbClr val="FFC000"/>
                </a:solidFill>
              </a:rPr>
              <a:t>Estamos muchas veces  cambiando las pizarras o los retroproyectores  por pantallas digitales, pero con el mismo modelo pedagógico verticalista del “magister </a:t>
            </a:r>
            <a:r>
              <a:rPr lang="es-CR" sz="2800" dirty="0" err="1">
                <a:solidFill>
                  <a:srgbClr val="FFC000"/>
                </a:solidFill>
              </a:rPr>
              <a:t>dixie</a:t>
            </a:r>
            <a:r>
              <a:rPr lang="es-CR" sz="2800" dirty="0">
                <a:solidFill>
                  <a:srgbClr val="FFC000"/>
                </a:solidFill>
              </a:rPr>
              <a:t>” o de copias de soluciones fracasadas en otros lares. </a:t>
            </a:r>
            <a:endParaRPr lang="en-US" sz="2800" dirty="0">
              <a:solidFill>
                <a:srgbClr val="FFC000"/>
              </a:solidFill>
            </a:endParaRPr>
          </a:p>
          <a:p>
            <a:r>
              <a:rPr lang="es-CR" sz="2800" dirty="0"/>
              <a:t> </a:t>
            </a:r>
            <a:endParaRPr lang="en-US" sz="2800" dirty="0"/>
          </a:p>
          <a:p>
            <a:endParaRPr lang="en-US" sz="2800" dirty="0"/>
          </a:p>
          <a:p>
            <a:endParaRPr lang="en-US" dirty="0"/>
          </a:p>
        </p:txBody>
      </p:sp>
    </p:spTree>
    <p:custDataLst>
      <p:tags r:id="rId1"/>
    </p:custData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357166"/>
            <a:ext cx="8229600" cy="918418"/>
          </a:xfrm>
        </p:spPr>
        <p:txBody>
          <a:bodyPr>
            <a:noAutofit/>
          </a:bodyPr>
          <a:lstStyle/>
          <a:p>
            <a:r>
              <a:rPr lang="es-CR" sz="4000" b="1" dirty="0"/>
              <a:t>EL CONTENIDO DEL LIBRO. </a:t>
            </a:r>
            <a:endParaRPr lang="en-US" sz="4000" dirty="0"/>
          </a:p>
        </p:txBody>
      </p:sp>
      <p:sp>
        <p:nvSpPr>
          <p:cNvPr id="3" name="2 Marcador de contenido"/>
          <p:cNvSpPr>
            <a:spLocks noGrp="1"/>
          </p:cNvSpPr>
          <p:nvPr>
            <p:ph idx="1"/>
          </p:nvPr>
        </p:nvSpPr>
        <p:spPr/>
        <p:txBody>
          <a:bodyPr>
            <a:normAutofit fontScale="77500" lnSpcReduction="20000"/>
          </a:bodyPr>
          <a:lstStyle/>
          <a:p>
            <a:r>
              <a:rPr lang="es-ES" dirty="0"/>
              <a:t>El título del libro que aquí presentamos recoge el espíritu de su contenido. </a:t>
            </a:r>
            <a:r>
              <a:rPr lang="es-ES" b="1" dirty="0"/>
              <a:t>La educación es un problema, que aún no hemos resuelto. </a:t>
            </a:r>
            <a:r>
              <a:rPr lang="es-ES" dirty="0"/>
              <a:t>Las soluciones, deben de ser innovadoras, no aplicar más de lo mismo, y la solución aún es materia pendiente.</a:t>
            </a:r>
            <a:endParaRPr lang="en-US" dirty="0"/>
          </a:p>
          <a:p>
            <a:endParaRPr lang="en-US" dirty="0"/>
          </a:p>
          <a:p>
            <a:r>
              <a:rPr lang="es-ES" dirty="0">
                <a:solidFill>
                  <a:srgbClr val="FFC000"/>
                </a:solidFill>
              </a:rPr>
              <a:t>El libro se ha estructurado en tres partes y al final se presentan unas conclusiones generales pertinentes.</a:t>
            </a:r>
          </a:p>
          <a:p>
            <a:endParaRPr lang="es-ES" dirty="0"/>
          </a:p>
          <a:p>
            <a:r>
              <a:rPr lang="es-ES" dirty="0"/>
              <a:t> La primera parte contiene una </a:t>
            </a:r>
            <a:r>
              <a:rPr lang="es-CR" dirty="0"/>
              <a:t>visión de la educación costarricense, con un una revisión del Ideario de la Educación Costarricense y una reflexión sobre los Retos de la Educación en la Sociedad del Conocimiento y la presentación de un Análisis Prospectivo de la Educación Costarricense.</a:t>
            </a:r>
            <a:endParaRPr lang="en-US" dirty="0"/>
          </a:p>
          <a:p>
            <a:r>
              <a:rPr lang="es-CR" dirty="0"/>
              <a:t> </a:t>
            </a:r>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285728"/>
            <a:ext cx="8229600" cy="775542"/>
          </a:xfrm>
        </p:spPr>
        <p:txBody>
          <a:bodyPr/>
          <a:lstStyle/>
          <a:p>
            <a:r>
              <a:rPr lang="es-CR" b="1" dirty="0"/>
              <a:t>EL CONTENIDO DEL LIBRO. </a:t>
            </a:r>
            <a:endParaRPr lang="en-US" dirty="0"/>
          </a:p>
        </p:txBody>
      </p:sp>
      <p:sp>
        <p:nvSpPr>
          <p:cNvPr id="3" name="2 Marcador de contenido"/>
          <p:cNvSpPr>
            <a:spLocks noGrp="1"/>
          </p:cNvSpPr>
          <p:nvPr>
            <p:ph idx="1"/>
          </p:nvPr>
        </p:nvSpPr>
        <p:spPr>
          <a:xfrm>
            <a:off x="457200" y="1214422"/>
            <a:ext cx="8229600" cy="5110178"/>
          </a:xfrm>
        </p:spPr>
        <p:txBody>
          <a:bodyPr>
            <a:normAutofit fontScale="77500" lnSpcReduction="20000"/>
          </a:bodyPr>
          <a:lstStyle/>
          <a:p>
            <a:r>
              <a:rPr lang="es-CR" dirty="0"/>
              <a:t>La  segunda parte presenta los Principios y Fundamentos de la Educación Costarricense. En esta parte se reflexiona sobre la Educación para el Futuro y se presentan algunos Principios, Políticas y Estrategias de Desarrollo de la Educación.</a:t>
            </a:r>
            <a:endParaRPr lang="en-US" dirty="0"/>
          </a:p>
          <a:p>
            <a:pPr>
              <a:buNone/>
            </a:pPr>
            <a:r>
              <a:rPr lang="es-CR" dirty="0"/>
              <a:t> </a:t>
            </a:r>
            <a:endParaRPr lang="en-US" dirty="0"/>
          </a:p>
          <a:p>
            <a:r>
              <a:rPr lang="es-CR" dirty="0"/>
              <a:t>La tercera parte  la hemos titulado</a:t>
            </a:r>
            <a:r>
              <a:rPr lang="es-CR" b="1" dirty="0">
                <a:solidFill>
                  <a:srgbClr val="FFFF00"/>
                </a:solidFill>
              </a:rPr>
              <a:t>: Hacia la Construcción de la Educación Costarricense y es la parte propositiva del libro</a:t>
            </a:r>
            <a:r>
              <a:rPr lang="es-CR" dirty="0"/>
              <a:t>. Aquí reflexionamos y proponemos sobre:</a:t>
            </a:r>
            <a:endParaRPr lang="en-US" dirty="0"/>
          </a:p>
          <a:p>
            <a:endParaRPr lang="en-US" dirty="0"/>
          </a:p>
          <a:p>
            <a:pPr lvl="2"/>
            <a:r>
              <a:rPr lang="es-CR" dirty="0"/>
              <a:t> Objetivos de Desarrollo Educativo</a:t>
            </a:r>
            <a:endParaRPr lang="en-US" dirty="0"/>
          </a:p>
          <a:p>
            <a:pPr lvl="2"/>
            <a:r>
              <a:rPr lang="es-CR" dirty="0"/>
              <a:t>Universalización y Equidad de la Educación </a:t>
            </a:r>
            <a:endParaRPr lang="en-US" dirty="0"/>
          </a:p>
          <a:p>
            <a:pPr lvl="2"/>
            <a:r>
              <a:rPr lang="es-CR" dirty="0"/>
              <a:t> Innovación y Excelencia en la Educación</a:t>
            </a:r>
            <a:endParaRPr lang="en-US" dirty="0"/>
          </a:p>
          <a:p>
            <a:pPr lvl="2"/>
            <a:r>
              <a:rPr lang="es-CR" dirty="0"/>
              <a:t> Tecnologías de la Información y la Comunicación en la Educación</a:t>
            </a:r>
            <a:endParaRPr lang="en-US" dirty="0"/>
          </a:p>
          <a:p>
            <a:pPr lvl="2"/>
            <a:r>
              <a:rPr lang="es-CR" dirty="0"/>
              <a:t> Modernización y Desconcentración Efectiva de la Educación</a:t>
            </a:r>
            <a:endParaRPr lang="en-US" dirty="0"/>
          </a:p>
          <a:p>
            <a:pPr lvl="2"/>
            <a:r>
              <a:rPr lang="es-CR" dirty="0"/>
              <a:t> Dignificación del Personal Docente y Reforma Educativa</a:t>
            </a:r>
            <a:endParaRPr lang="en-US" dirty="0"/>
          </a:p>
          <a:p>
            <a:pPr lvl="2"/>
            <a:r>
              <a:rPr lang="es-CR" dirty="0"/>
              <a:t> Financiamiento de la Educación</a:t>
            </a:r>
            <a:endParaRPr lang="en-US" dirty="0"/>
          </a:p>
          <a:p>
            <a:pPr lvl="2"/>
            <a:r>
              <a:rPr lang="es-CR" dirty="0"/>
              <a:t> Educación y Combate a la Pobreza</a:t>
            </a:r>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428604"/>
            <a:ext cx="8229600" cy="918418"/>
          </a:xfrm>
        </p:spPr>
        <p:txBody>
          <a:bodyPr/>
          <a:lstStyle/>
          <a:p>
            <a:r>
              <a:rPr lang="es-DO" sz="2800" b="1" dirty="0"/>
              <a:t>DERIVACIONES CONSTITUCIONALES EN EDUCACIÓN.</a:t>
            </a:r>
            <a:endParaRPr lang="en-US" sz="2800" b="1" dirty="0"/>
          </a:p>
        </p:txBody>
      </p:sp>
      <p:sp>
        <p:nvSpPr>
          <p:cNvPr id="3" name="2 Marcador de contenido"/>
          <p:cNvSpPr>
            <a:spLocks noGrp="1"/>
          </p:cNvSpPr>
          <p:nvPr>
            <p:ph idx="1"/>
          </p:nvPr>
        </p:nvSpPr>
        <p:spPr>
          <a:xfrm>
            <a:off x="457200" y="1428736"/>
            <a:ext cx="8229600" cy="5072098"/>
          </a:xfrm>
        </p:spPr>
        <p:txBody>
          <a:bodyPr>
            <a:normAutofit fontScale="70000" lnSpcReduction="20000"/>
          </a:bodyPr>
          <a:lstStyle/>
          <a:p>
            <a:pPr>
              <a:buNone/>
            </a:pPr>
            <a:r>
              <a:rPr lang="es-CR" sz="2900" dirty="0">
                <a:solidFill>
                  <a:srgbClr val="FFFF00"/>
                </a:solidFill>
              </a:rPr>
              <a:t>De las disposiciones legales contenidas en la Constitución Política se derivan las ideas conceptuales  siguientes:</a:t>
            </a:r>
            <a:endParaRPr lang="en-US" sz="2900" dirty="0">
              <a:solidFill>
                <a:srgbClr val="FFFF00"/>
              </a:solidFill>
            </a:endParaRPr>
          </a:p>
          <a:p>
            <a:pPr>
              <a:buNone/>
            </a:pPr>
            <a:r>
              <a:rPr lang="es-CR" sz="2900" dirty="0">
                <a:solidFill>
                  <a:srgbClr val="FFFF00"/>
                </a:solidFill>
              </a:rPr>
              <a:t> </a:t>
            </a:r>
            <a:endParaRPr lang="en-US" sz="2900" dirty="0">
              <a:solidFill>
                <a:srgbClr val="FFFF00"/>
              </a:solidFill>
            </a:endParaRPr>
          </a:p>
          <a:p>
            <a:pPr lvl="0"/>
            <a:r>
              <a:rPr lang="es-CR" sz="2900" b="1" dirty="0"/>
              <a:t>Proceso integral</a:t>
            </a:r>
            <a:r>
              <a:rPr lang="es-CR" sz="2900" dirty="0"/>
              <a:t> de la educación, correlacionado en sus diversos ciclos, desde el preescolar hasta el universitario (Artículo 77);</a:t>
            </a:r>
            <a:endParaRPr lang="en-US" sz="2900" dirty="0"/>
          </a:p>
          <a:p>
            <a:pPr lvl="0"/>
            <a:r>
              <a:rPr lang="es-CR" sz="2900" b="1" dirty="0">
                <a:solidFill>
                  <a:srgbClr val="FFC000"/>
                </a:solidFill>
              </a:rPr>
              <a:t>Obligatoriedad</a:t>
            </a:r>
            <a:r>
              <a:rPr lang="es-CR" sz="2900" dirty="0">
                <a:solidFill>
                  <a:srgbClr val="FFC000"/>
                </a:solidFill>
              </a:rPr>
              <a:t> de la educación preescolar y la general básica, y </a:t>
            </a:r>
            <a:r>
              <a:rPr lang="es-CR" sz="2900" b="1" dirty="0">
                <a:solidFill>
                  <a:srgbClr val="FFC000"/>
                </a:solidFill>
              </a:rPr>
              <a:t>gratuidad y costeadas por la Nación</a:t>
            </a:r>
            <a:r>
              <a:rPr lang="es-CR" sz="2900" dirty="0">
                <a:solidFill>
                  <a:srgbClr val="FFC000"/>
                </a:solidFill>
              </a:rPr>
              <a:t> de éstas y de la educación diversificada, en el sistema público (Artículo 78);</a:t>
            </a:r>
            <a:endParaRPr lang="en-US" sz="2900" dirty="0">
              <a:solidFill>
                <a:srgbClr val="FFC000"/>
              </a:solidFill>
            </a:endParaRPr>
          </a:p>
          <a:p>
            <a:pPr lvl="0"/>
            <a:r>
              <a:rPr lang="es-CR" sz="2900" b="1" dirty="0"/>
              <a:t>Gasto público no será inferior al seis por ciento (6%) anual del producto interno bruto</a:t>
            </a:r>
            <a:r>
              <a:rPr lang="es-CR" sz="2900" u="sng" dirty="0"/>
              <a:t>,</a:t>
            </a:r>
            <a:r>
              <a:rPr lang="es-CR" sz="2900" dirty="0"/>
              <a:t> (en la educación estatal, incluida la superior); el Estado facilitará la prosecución de estudios superiores a quienes carezcan de recursos pecuniarios. La adjudicación de las becas y los auxilios estarán a cargo del Ministerio del ramo, por medio del organismo que determine la ley (Artículo 78);</a:t>
            </a:r>
            <a:endParaRPr lang="en-US" sz="2900" dirty="0"/>
          </a:p>
          <a:p>
            <a:endParaRPr lang="en-US" sz="2900"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285728"/>
            <a:ext cx="8229600" cy="1143000"/>
          </a:xfrm>
        </p:spPr>
        <p:txBody>
          <a:bodyPr/>
          <a:lstStyle/>
          <a:p>
            <a:r>
              <a:rPr lang="es-DO" sz="2800" b="1" dirty="0"/>
              <a:t>DERIVACIONES CONSTITUCIONALES EN EDUCACIÓN.</a:t>
            </a:r>
            <a:endParaRPr lang="en-US" sz="2800" dirty="0"/>
          </a:p>
        </p:txBody>
      </p:sp>
      <p:sp>
        <p:nvSpPr>
          <p:cNvPr id="3" name="2 Marcador de contenido"/>
          <p:cNvSpPr>
            <a:spLocks noGrp="1"/>
          </p:cNvSpPr>
          <p:nvPr>
            <p:ph idx="1"/>
          </p:nvPr>
        </p:nvSpPr>
        <p:spPr/>
        <p:txBody>
          <a:bodyPr>
            <a:normAutofit fontScale="92500" lnSpcReduction="20000"/>
          </a:bodyPr>
          <a:lstStyle/>
          <a:p>
            <a:pPr lvl="0"/>
            <a:r>
              <a:rPr lang="es-CR" b="1" dirty="0"/>
              <a:t>Garantizar la libertad de enseñanza</a:t>
            </a:r>
            <a:r>
              <a:rPr lang="es-CR" dirty="0"/>
              <a:t>; sin embargo, todo centro docente privado estará bajo la inspección del Estado (Artículo 79);</a:t>
            </a:r>
            <a:endParaRPr lang="en-US" dirty="0"/>
          </a:p>
          <a:p>
            <a:pPr lvl="0">
              <a:buNone/>
            </a:pPr>
            <a:r>
              <a:rPr lang="es-CR" b="1" dirty="0"/>
              <a:t>	Estímulo del Estado a la iniciativa privada en materia educacional</a:t>
            </a:r>
            <a:r>
              <a:rPr lang="es-CR" dirty="0"/>
              <a:t>, en la forma que indique la ley (Artículo 80);</a:t>
            </a:r>
            <a:endParaRPr lang="en-US" dirty="0"/>
          </a:p>
          <a:p>
            <a:pPr lvl="0"/>
            <a:r>
              <a:rPr lang="es-CR" b="1" dirty="0">
                <a:solidFill>
                  <a:srgbClr val="FFC000"/>
                </a:solidFill>
              </a:rPr>
              <a:t>Proporcionar alimento y vestido a los escolares indigentes</a:t>
            </a:r>
            <a:r>
              <a:rPr lang="es-CR" dirty="0">
                <a:solidFill>
                  <a:srgbClr val="FFC000"/>
                </a:solidFill>
              </a:rPr>
              <a:t> (Artículo 82); así como </a:t>
            </a:r>
            <a:r>
              <a:rPr lang="es-CR" b="1" dirty="0">
                <a:solidFill>
                  <a:srgbClr val="FFC000"/>
                </a:solidFill>
              </a:rPr>
              <a:t>patrocinar y organizar la educación de adultos</a:t>
            </a:r>
            <a:r>
              <a:rPr lang="es-CR" dirty="0">
                <a:solidFill>
                  <a:srgbClr val="FFC000"/>
                </a:solidFill>
              </a:rPr>
              <a:t>, destinada a combatir el analfabetismo y a proporcionar oportunidad cultural a aquéllos que deseen mejorar su condición intelectual, social y económica (Artículo 83);</a:t>
            </a:r>
            <a:endParaRPr lang="en-US" dirty="0">
              <a:solidFill>
                <a:srgbClr val="FFC000"/>
              </a:solidFill>
            </a:endParaRP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428604"/>
            <a:ext cx="8229600" cy="918418"/>
          </a:xfrm>
        </p:spPr>
        <p:txBody>
          <a:bodyPr/>
          <a:lstStyle/>
          <a:p>
            <a:r>
              <a:rPr lang="es-DO" sz="2800" b="1" dirty="0"/>
              <a:t>DERIVACIONES CONSTITUCIONALES EN EDUCACIÓN.</a:t>
            </a:r>
            <a:endParaRPr lang="en-US" sz="2800" dirty="0"/>
          </a:p>
        </p:txBody>
      </p:sp>
      <p:sp>
        <p:nvSpPr>
          <p:cNvPr id="3" name="2 Marcador de contenido"/>
          <p:cNvSpPr>
            <a:spLocks noGrp="1"/>
          </p:cNvSpPr>
          <p:nvPr>
            <p:ph idx="1"/>
          </p:nvPr>
        </p:nvSpPr>
        <p:spPr>
          <a:xfrm>
            <a:off x="457200" y="1357298"/>
            <a:ext cx="8229600" cy="4967302"/>
          </a:xfrm>
        </p:spPr>
        <p:txBody>
          <a:bodyPr>
            <a:normAutofit fontScale="85000" lnSpcReduction="20000"/>
          </a:bodyPr>
          <a:lstStyle/>
          <a:p>
            <a:pPr lvl="0"/>
            <a:r>
              <a:rPr lang="es-CR" b="1" dirty="0"/>
              <a:t>Autonomía de las instituciones de educación superior universitaria del Estado</a:t>
            </a:r>
            <a:r>
              <a:rPr lang="es-CR" dirty="0"/>
              <a:t>, que significa “independencia para el desempeño de sus funciones y de plena capacidad jurídica para adquirir derechos y contraer obligaciones, así como para darse su organización y gobierno propios. Las demás instituciones de educación superior universitaria del Estado tendrán la misma independencia funcional e igual capacidad jurídica que la Universidad de Costa Rica. El Estado las dotará de patrimonio propio y colaborará en su financiación. (Así reformado por ley No.5697 de 9 de junio de 1975);</a:t>
            </a:r>
            <a:endParaRPr lang="en-US" dirty="0"/>
          </a:p>
          <a:p>
            <a:pPr lvl="0"/>
            <a:r>
              <a:rPr lang="es-CR" b="1" dirty="0">
                <a:solidFill>
                  <a:srgbClr val="FFC000"/>
                </a:solidFill>
              </a:rPr>
              <a:t>Libertad de cátedra </a:t>
            </a:r>
            <a:r>
              <a:rPr lang="es-CR" dirty="0">
                <a:solidFill>
                  <a:srgbClr val="FFC000"/>
                </a:solidFill>
              </a:rPr>
              <a:t>como principio fundamental de la enseñanza universitaria.</a:t>
            </a:r>
            <a:endParaRPr lang="en-US" dirty="0">
              <a:solidFill>
                <a:srgbClr val="FFC000"/>
              </a:solidFill>
            </a:endParaRPr>
          </a:p>
          <a:p>
            <a:pPr>
              <a:buNone/>
            </a:pPr>
            <a:r>
              <a:rPr lang="es-CR" dirty="0">
                <a:solidFill>
                  <a:srgbClr val="FFC000"/>
                </a:solidFill>
              </a:rPr>
              <a:t>	Artículo 84 de la Constitución Política de Costa Rica.</a:t>
            </a:r>
            <a:endParaRPr lang="en-US" dirty="0">
              <a:solidFill>
                <a:srgbClr val="FFC000"/>
              </a:solidFill>
            </a:endParaRPr>
          </a:p>
          <a:p>
            <a:endParaRPr lang="en-US" dirty="0"/>
          </a:p>
        </p:txBody>
      </p:sp>
    </p:spTree>
    <p:custDataLst>
      <p:tags r:id="rId1"/>
    </p:custData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DO" dirty="0"/>
              <a:t>SITIO WEB DE REFERENCIA</a:t>
            </a:r>
            <a:endParaRPr lang="en-US" dirty="0"/>
          </a:p>
        </p:txBody>
      </p:sp>
      <p:sp>
        <p:nvSpPr>
          <p:cNvPr id="3" name="2 Marcador de contenido"/>
          <p:cNvSpPr>
            <a:spLocks noGrp="1"/>
          </p:cNvSpPr>
          <p:nvPr>
            <p:ph idx="1"/>
          </p:nvPr>
        </p:nvSpPr>
        <p:spPr>
          <a:solidFill>
            <a:schemeClr val="bg2">
              <a:lumMod val="60000"/>
              <a:lumOff val="40000"/>
            </a:schemeClr>
          </a:solidFill>
        </p:spPr>
        <p:txBody>
          <a:bodyPr>
            <a:normAutofit/>
          </a:bodyPr>
          <a:lstStyle/>
          <a:p>
            <a:pPr>
              <a:buNone/>
            </a:pPr>
            <a:r>
              <a:rPr lang="es-CR" dirty="0">
                <a:solidFill>
                  <a:srgbClr val="FFC000"/>
                </a:solidFill>
              </a:rPr>
              <a:t>Sugerencia :</a:t>
            </a:r>
          </a:p>
          <a:p>
            <a:pPr>
              <a:buNone/>
            </a:pPr>
            <a:r>
              <a:rPr lang="es-CR" dirty="0"/>
              <a:t> </a:t>
            </a:r>
            <a:r>
              <a:rPr lang="es-CR" sz="2000" dirty="0"/>
              <a:t>Visitar el sitio web de Lorenzo </a:t>
            </a:r>
            <a:r>
              <a:rPr lang="es-CR" sz="2000" dirty="0" err="1"/>
              <a:t>Guadamuz</a:t>
            </a:r>
            <a:r>
              <a:rPr lang="es-CR" sz="2000" dirty="0"/>
              <a:t> Sandoval. </a:t>
            </a:r>
          </a:p>
          <a:p>
            <a:pPr>
              <a:buNone/>
            </a:pPr>
            <a:r>
              <a:rPr lang="es-CR" dirty="0"/>
              <a:t>La dirección del  sitio es :</a:t>
            </a:r>
          </a:p>
          <a:p>
            <a:pPr>
              <a:buNone/>
            </a:pPr>
            <a:r>
              <a:rPr lang="es-CR" u="sng" dirty="0">
                <a:solidFill>
                  <a:schemeClr val="tx1">
                    <a:lumMod val="95000"/>
                  </a:schemeClr>
                </a:solidFill>
                <a:hlinkClick r:id="rId2"/>
              </a:rPr>
              <a:t>http://www.lorenzoguadamuz.net</a:t>
            </a:r>
            <a:r>
              <a:rPr lang="es-CR" dirty="0">
                <a:solidFill>
                  <a:schemeClr val="tx1">
                    <a:lumMod val="95000"/>
                  </a:schemeClr>
                </a:solidFill>
              </a:rPr>
              <a:t> </a:t>
            </a:r>
            <a:r>
              <a:rPr lang="es-CR" dirty="0"/>
              <a:t>, </a:t>
            </a:r>
          </a:p>
          <a:p>
            <a:pPr>
              <a:buNone/>
            </a:pPr>
            <a:r>
              <a:rPr lang="es-CR" dirty="0"/>
              <a:t>Pueden bajar el libro todo o capítulos, en formato PDF.</a:t>
            </a:r>
          </a:p>
          <a:p>
            <a:pPr>
              <a:buNone/>
            </a:pPr>
            <a:endParaRPr lang="es-CR" sz="2000" u="sng" dirty="0">
              <a:hlinkClick r:id="rId3"/>
            </a:endParaRPr>
          </a:p>
          <a:p>
            <a:pPr>
              <a:buNone/>
            </a:pPr>
            <a:r>
              <a:rPr lang="es-CR" sz="2000" u="sng" dirty="0">
                <a:hlinkClick r:id="rId3"/>
              </a:rPr>
              <a:t>http://www.lorenzoguadamuz.net/Libros/Libro_1.aspx</a:t>
            </a:r>
            <a:endParaRPr lang="en-US"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428604"/>
            <a:ext cx="8229600" cy="846980"/>
          </a:xfrm>
        </p:spPr>
        <p:txBody>
          <a:bodyPr/>
          <a:lstStyle/>
          <a:p>
            <a:r>
              <a:rPr lang="es-CR" b="1" dirty="0"/>
              <a:t>El Reto PEDAGÓGICO</a:t>
            </a:r>
            <a:endParaRPr lang="en-US" dirty="0"/>
          </a:p>
        </p:txBody>
      </p:sp>
      <p:sp>
        <p:nvSpPr>
          <p:cNvPr id="3" name="2 Marcador de contenido"/>
          <p:cNvSpPr>
            <a:spLocks noGrp="1"/>
          </p:cNvSpPr>
          <p:nvPr>
            <p:ph idx="1"/>
          </p:nvPr>
        </p:nvSpPr>
        <p:spPr>
          <a:xfrm>
            <a:off x="457200" y="1428736"/>
            <a:ext cx="8229600" cy="4895864"/>
          </a:xfrm>
        </p:spPr>
        <p:txBody>
          <a:bodyPr>
            <a:normAutofit fontScale="70000" lnSpcReduction="20000"/>
          </a:bodyPr>
          <a:lstStyle/>
          <a:p>
            <a:endParaRPr lang="en-US" dirty="0"/>
          </a:p>
          <a:p>
            <a:r>
              <a:rPr lang="es-CR" dirty="0">
                <a:solidFill>
                  <a:srgbClr val="FFC000"/>
                </a:solidFill>
              </a:rPr>
              <a:t>Uno de los retos y desafíos fundamentales del sistema educativo costarricense es la formación de un ciudadano o de una ciudadana con raíces profundas en dos dimensiones. Por un lado, un ser costarricense arraigado en su nacionalidad sobre una base de valores éticos, espirituales, sociales y culturales, que impidan que se diluya en la vorágine de la globalización y por otro lado, ese mismo ser costarricense con mente universal, insertado con armonía en el nuevo mundo, como lo exige el perfil de la ciudadanía del futuro.</a:t>
            </a:r>
            <a:endParaRPr lang="en-US" dirty="0">
              <a:solidFill>
                <a:srgbClr val="FFC000"/>
              </a:solidFill>
            </a:endParaRPr>
          </a:p>
          <a:p>
            <a:endParaRPr lang="en-US" dirty="0"/>
          </a:p>
          <a:p>
            <a:r>
              <a:rPr lang="es-CR" dirty="0"/>
              <a:t>Para ello se necesita otorgar y recibir una excelente formación, tener acceso a las referencias </a:t>
            </a:r>
            <a:r>
              <a:rPr lang="es-CR" dirty="0" err="1"/>
              <a:t>geohistóricas</a:t>
            </a:r>
            <a:r>
              <a:rPr lang="es-CR" dirty="0"/>
              <a:t>, lingüísticas, matemáticas, científicas, artísticas y tecnológicas, que propicien una formación flexible, crítica y creativa que le permita a la niñez y a la juventud costarricenses asumir los retos personales y familiares y, además, colaborar en la solución de los problemas que enfrentará la sociedad costarricense del futuro inmediato.</a:t>
            </a:r>
            <a:endParaRPr lang="en-US"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85728"/>
            <a:ext cx="8229600" cy="1143000"/>
          </a:xfrm>
        </p:spPr>
        <p:txBody>
          <a:bodyPr/>
          <a:lstStyle/>
          <a:p>
            <a:r>
              <a:rPr lang="es-CR" sz="3200" b="1" dirty="0"/>
              <a:t>Los Educadores y Educadoras, parte esencial de la Reforma Educativa</a:t>
            </a:r>
            <a:endParaRPr lang="en-US" dirty="0"/>
          </a:p>
        </p:txBody>
      </p:sp>
      <p:sp>
        <p:nvSpPr>
          <p:cNvPr id="3" name="2 Marcador de contenido"/>
          <p:cNvSpPr>
            <a:spLocks noGrp="1"/>
          </p:cNvSpPr>
          <p:nvPr>
            <p:ph idx="1"/>
          </p:nvPr>
        </p:nvSpPr>
        <p:spPr>
          <a:xfrm>
            <a:off x="457200" y="1571612"/>
            <a:ext cx="8229600" cy="4752988"/>
          </a:xfrm>
        </p:spPr>
        <p:txBody>
          <a:bodyPr>
            <a:normAutofit fontScale="70000" lnSpcReduction="20000"/>
          </a:bodyPr>
          <a:lstStyle/>
          <a:p>
            <a:endParaRPr lang="en-US" dirty="0"/>
          </a:p>
          <a:p>
            <a:r>
              <a:rPr lang="es-CR" dirty="0"/>
              <a:t>La transformación de la educación sería labor inalcanzable sin la participación de los educadores y de las educadoras. La política educativa que se propone debiera ser elaborada con la participación activa del personal docente y sus organizaciones, no sólo por la importancia de sus conocimientos y experiencias, sino porque como actores del proceso, de ellos depende el éxito o fracaso de cualquier propuesta. Es necesario recuperar para el educador y la educadora el papel de líderes comunales y el prestigio y respeto que como profesionales merecen, garantizándoles libertad de criterio e ingresos dignos y erradicando la intromisión política en sus nombramientos, brindándoles los recursos para el desarrollo de sus labores, impulsando un trabajo cooperativo con las dependencias del gobierno, desahogándolos de labores administrativas que no les competen y que deben realizar otros funcionarios y otros ministerios, y focalizando su accionar al proceso de enseñanza-aprendizaje.</a:t>
            </a:r>
            <a:endParaRPr lang="en-US" dirty="0"/>
          </a:p>
          <a:p>
            <a:r>
              <a:rPr lang="es-CR" dirty="0"/>
              <a:t> </a:t>
            </a:r>
            <a:endParaRPr lang="en-US" dirty="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357166"/>
            <a:ext cx="8229600" cy="846980"/>
          </a:xfrm>
        </p:spPr>
        <p:txBody>
          <a:bodyPr/>
          <a:lstStyle/>
          <a:p>
            <a:r>
              <a:rPr lang="es-DO" dirty="0"/>
              <a:t>REFORMA EDUCATIVA.</a:t>
            </a:r>
            <a:endParaRPr lang="en-US" dirty="0"/>
          </a:p>
        </p:txBody>
      </p:sp>
      <p:sp>
        <p:nvSpPr>
          <p:cNvPr id="3" name="2 Marcador de contenido"/>
          <p:cNvSpPr>
            <a:spLocks noGrp="1"/>
          </p:cNvSpPr>
          <p:nvPr>
            <p:ph idx="1"/>
          </p:nvPr>
        </p:nvSpPr>
        <p:spPr/>
        <p:txBody>
          <a:bodyPr>
            <a:normAutofit fontScale="70000" lnSpcReduction="20000"/>
          </a:bodyPr>
          <a:lstStyle/>
          <a:p>
            <a:r>
              <a:rPr lang="es-CR" dirty="0"/>
              <a:t>La Reforma Educativa que se propone concibe la educación como eje fundamental para promover el pensamiento científico y tecnológico para el desarrollo humano, </a:t>
            </a:r>
            <a:r>
              <a:rPr lang="es-CR" dirty="0">
                <a:solidFill>
                  <a:srgbClr val="FFC000"/>
                </a:solidFill>
              </a:rPr>
              <a:t>por lo que algunos cambios curriculares que tendrán que operarse en el futuro, especialmente en los medios, los accesos a Internet que deberán ser gratuitos para los y las estudiantes y sus profesores y profesoras, los estilos, los énfasis, más matemáticas, más genómica, más ciencias, más biología, más química, física, idiomas extranjeros y reforzamiento del idioma nacional, más informática, más robótica, introducción de la nanotecnología y la </a:t>
            </a:r>
            <a:r>
              <a:rPr lang="es-CR" dirty="0" err="1">
                <a:solidFill>
                  <a:srgbClr val="FFC000"/>
                </a:solidFill>
              </a:rPr>
              <a:t>bioinformática</a:t>
            </a:r>
            <a:r>
              <a:rPr lang="es-CR" dirty="0">
                <a:solidFill>
                  <a:srgbClr val="FFC000"/>
                </a:solidFill>
              </a:rPr>
              <a:t>.</a:t>
            </a:r>
            <a:r>
              <a:rPr lang="es-CR" dirty="0"/>
              <a:t> Se tiene que avanzar en los próximos años en adicionar a los históricos enfoques de la educación basados en la sociología, la psicología, la pedagogía, la psicopedagogía, incluyendo los avances de la neurociencia para mejorar el cómo enseñar y el cómo aprender con eficiencia.</a:t>
            </a:r>
            <a:endParaRPr lang="en-US" dirty="0"/>
          </a:p>
          <a:p>
            <a:pPr>
              <a:buNone/>
            </a:pPr>
            <a:r>
              <a:rPr lang="es-CR" dirty="0"/>
              <a:t> </a:t>
            </a:r>
            <a:endParaRPr lang="en-US" dirty="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642918"/>
            <a:ext cx="8229600" cy="775542"/>
          </a:xfrm>
        </p:spPr>
        <p:txBody>
          <a:bodyPr/>
          <a:lstStyle/>
          <a:p>
            <a:r>
              <a:rPr lang="es-DO" dirty="0"/>
              <a:t>REFORMA EDUCATIVA.</a:t>
            </a:r>
            <a:endParaRPr lang="en-US" dirty="0"/>
          </a:p>
        </p:txBody>
      </p:sp>
      <p:sp>
        <p:nvSpPr>
          <p:cNvPr id="3" name="2 Marcador de contenido"/>
          <p:cNvSpPr>
            <a:spLocks noGrp="1"/>
          </p:cNvSpPr>
          <p:nvPr>
            <p:ph idx="1"/>
          </p:nvPr>
        </p:nvSpPr>
        <p:spPr/>
        <p:txBody>
          <a:bodyPr>
            <a:normAutofit fontScale="77500" lnSpcReduction="20000"/>
          </a:bodyPr>
          <a:lstStyle/>
          <a:p>
            <a:r>
              <a:rPr lang="es-CR" dirty="0"/>
              <a:t>Los esfuerzos deben concentrarse en la sensibilización sobre la importancia de la educación, en la búsqueda innovadora de soluciones pertinentes, de calidad; en atender la realidad de los excluidos y en las necesidades de quienes ingresaron al sistema escolar. Sin embargo, el reto es mantenerlos dentro del sistema, con éxito y con calidad. Se debe trascender las paredes de las escuelas, de los centros de capacitación para el trabajo y de las Universidades para ir más allá de los calendarios y horarios que ellas ofrecen y, más allá de su currículo, para hacer la inserción en el cotidiano cultural, deportivo, laboral, científico, productivo, de las personas en sus hogares, en las calles, en el descanso, en el trabajo, en la preparación para la vida.</a:t>
            </a:r>
            <a:endParaRPr lang="en-US" dirty="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sz="2000" dirty="0"/>
              <a:t>El siguiente cuadro nos da una visión más dramática de la no atención a la población joven.</a:t>
            </a:r>
            <a:br>
              <a:rPr lang="en-US" sz="2000" dirty="0"/>
            </a:br>
            <a:endParaRPr lang="en-US" sz="2000" dirty="0"/>
          </a:p>
        </p:txBody>
      </p:sp>
      <p:pic>
        <p:nvPicPr>
          <p:cNvPr id="1026" name="Picture 2"/>
          <p:cNvPicPr>
            <a:picLocks noChangeAspect="1" noChangeArrowheads="1"/>
          </p:cNvPicPr>
          <p:nvPr/>
        </p:nvPicPr>
        <p:blipFill>
          <a:blip r:embed="rId3"/>
          <a:srcRect t="4906" b="2463"/>
          <a:stretch>
            <a:fillRect/>
          </a:stretch>
        </p:blipFill>
        <p:spPr bwMode="auto">
          <a:xfrm>
            <a:off x="714348" y="2071678"/>
            <a:ext cx="7786742" cy="4357718"/>
          </a:xfrm>
          <a:prstGeom prst="rect">
            <a:avLst/>
          </a:prstGeom>
          <a:noFill/>
          <a:ln w="9525">
            <a:noFill/>
            <a:miter lim="800000"/>
            <a:headEnd/>
            <a:tailEnd/>
          </a:ln>
        </p:spPr>
      </p:pic>
    </p:spTree>
    <p:custDataLst>
      <p:tags r:id="rId1"/>
    </p:custData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357166"/>
            <a:ext cx="8229600" cy="846980"/>
          </a:xfrm>
        </p:spPr>
        <p:txBody>
          <a:bodyPr/>
          <a:lstStyle/>
          <a:p>
            <a:r>
              <a:rPr lang="es-DO" dirty="0"/>
              <a:t>REFORMA EDUCATIVA.</a:t>
            </a:r>
            <a:endParaRPr lang="en-US" dirty="0"/>
          </a:p>
        </p:txBody>
      </p:sp>
      <p:sp>
        <p:nvSpPr>
          <p:cNvPr id="3" name="2 Marcador de contenido"/>
          <p:cNvSpPr>
            <a:spLocks noGrp="1"/>
          </p:cNvSpPr>
          <p:nvPr>
            <p:ph idx="1"/>
          </p:nvPr>
        </p:nvSpPr>
        <p:spPr/>
        <p:txBody>
          <a:bodyPr>
            <a:normAutofit fontScale="70000" lnSpcReduction="20000"/>
          </a:bodyPr>
          <a:lstStyle/>
          <a:p>
            <a:r>
              <a:rPr lang="es-CR" dirty="0"/>
              <a:t>Las orientaciones estratégicas deben apuntar a establecer bases firmes para el desarrollo de una estrategia ambiciosa pero realista de Reforma Educativa a largo plazo, armónica e integrada. </a:t>
            </a:r>
            <a:endParaRPr lang="en-US" dirty="0"/>
          </a:p>
          <a:p>
            <a:endParaRPr lang="en-US" dirty="0"/>
          </a:p>
          <a:p>
            <a:r>
              <a:rPr lang="es-CR" dirty="0">
                <a:solidFill>
                  <a:srgbClr val="FFC000"/>
                </a:solidFill>
              </a:rPr>
              <a:t>Es también en el marco de los anteriores planteamientos que se proyecta la educación del futuro para Costa Rica, ya que lo que se quiere es una sociedad desarrollada, rica,  que distribuya con justicia la riqueza para todos; con seguridad ciudadana en todo el territorio nacional; donde la justicia exista para todos, que se respeten los deberes y los derechos; integrada, inclusiva, competitiva, equitativa, solidaria, en donde la vida sea intensa, que enseñe a las personas a defender la vida, a ganarse la vida, a superarse y a ser feliz, desarrollando ambientes familiares y sociales agradables, donde se conserve el país y su hábitat, incorporando los valores de la cultura universal y que busque el pleno desarrollo humano sostenible.</a:t>
            </a:r>
            <a:endParaRPr lang="en-US" dirty="0">
              <a:solidFill>
                <a:srgbClr val="FFC000"/>
              </a:solidFill>
            </a:endParaRP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428604"/>
            <a:ext cx="8229600" cy="704104"/>
          </a:xfrm>
        </p:spPr>
        <p:txBody>
          <a:bodyPr/>
          <a:lstStyle/>
          <a:p>
            <a:r>
              <a:rPr lang="es-DO" dirty="0"/>
              <a:t>REFORMA EDUCATIVA.</a:t>
            </a:r>
            <a:endParaRPr lang="en-US" dirty="0"/>
          </a:p>
        </p:txBody>
      </p:sp>
      <p:sp>
        <p:nvSpPr>
          <p:cNvPr id="3" name="2 Marcador de contenido"/>
          <p:cNvSpPr>
            <a:spLocks noGrp="1"/>
          </p:cNvSpPr>
          <p:nvPr>
            <p:ph idx="1"/>
          </p:nvPr>
        </p:nvSpPr>
        <p:spPr>
          <a:xfrm>
            <a:off x="457200" y="1214422"/>
            <a:ext cx="8229600" cy="5110178"/>
          </a:xfrm>
        </p:spPr>
        <p:txBody>
          <a:bodyPr>
            <a:normAutofit fontScale="77500" lnSpcReduction="20000"/>
          </a:bodyPr>
          <a:lstStyle/>
          <a:p>
            <a:r>
              <a:rPr lang="es-CR" dirty="0"/>
              <a:t>Las orientaciones estratégicas deben apuntar a establecer bases firmes para el desarrollo de una estrategia ambiciosa pero realista de Reforma Educativa a largo plazo, armónica e integrada. </a:t>
            </a:r>
            <a:endParaRPr lang="en-US" dirty="0"/>
          </a:p>
          <a:p>
            <a:pPr>
              <a:buNone/>
            </a:pPr>
            <a:r>
              <a:rPr lang="es-CR" dirty="0"/>
              <a:t> </a:t>
            </a:r>
            <a:endParaRPr lang="en-US" dirty="0"/>
          </a:p>
          <a:p>
            <a:r>
              <a:rPr lang="es-CR" dirty="0">
                <a:solidFill>
                  <a:srgbClr val="FFC000"/>
                </a:solidFill>
              </a:rPr>
              <a:t>Es también en el marco de los anteriores planteamientos que se proyecta la educación del futuro para Costa Rica, ya que lo que se quiere es una sociedad desarrollada, rica,  que distribuya con justicia la riqueza para todos; con seguridad ciudadana en todo el territorio nacional; donde la justicia exista para todos, que se respeten los deberes y los derechos; integrada, inclusiva, competitiva, equitativa, solidaria, en donde la vida sea intensa, que enseñe a las personas a defender la vida, a ganarse la vida, a superarse y a ser feliz, desarrollando ambientes familiares y sociales agradables, donde se conserve el país y su hábitat, incorporando los valores de la cultura universal y que busque el pleno desarrollo humano sostenible.</a:t>
            </a:r>
            <a:endParaRPr lang="en-US" dirty="0">
              <a:solidFill>
                <a:srgbClr val="FFC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DO" dirty="0"/>
              <a:t>MÁS ALLÁ DEL AULA</a:t>
            </a:r>
            <a:endParaRPr lang="en-US" dirty="0"/>
          </a:p>
        </p:txBody>
      </p:sp>
      <p:pic>
        <p:nvPicPr>
          <p:cNvPr id="2050" name="Picture 2"/>
          <p:cNvPicPr>
            <a:picLocks noChangeAspect="1" noChangeArrowheads="1"/>
          </p:cNvPicPr>
          <p:nvPr/>
        </p:nvPicPr>
        <p:blipFill>
          <a:blip r:embed="rId3"/>
          <a:srcRect l="4718" t="3276" r="4468" b="2074"/>
          <a:stretch>
            <a:fillRect/>
          </a:stretch>
        </p:blipFill>
        <p:spPr bwMode="auto">
          <a:xfrm>
            <a:off x="571473" y="1857364"/>
            <a:ext cx="7715304" cy="4789565"/>
          </a:xfrm>
          <a:prstGeom prst="rect">
            <a:avLst/>
          </a:prstGeom>
          <a:noFill/>
          <a:ln w="9525">
            <a:noFill/>
            <a:miter lim="800000"/>
            <a:headEnd/>
            <a:tailEnd/>
          </a:ln>
        </p:spPr>
      </p:pic>
    </p:spTree>
    <p:custDataLst>
      <p:tags r:id="rId1"/>
    </p:custData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428604"/>
            <a:ext cx="8229600" cy="704104"/>
          </a:xfrm>
        </p:spPr>
        <p:txBody>
          <a:bodyPr/>
          <a:lstStyle/>
          <a:p>
            <a:r>
              <a:rPr lang="es-DO" dirty="0"/>
              <a:t>ÁREAS PROGRAMÁTICAS.</a:t>
            </a:r>
            <a:endParaRPr lang="en-US" dirty="0"/>
          </a:p>
        </p:txBody>
      </p:sp>
      <p:sp>
        <p:nvSpPr>
          <p:cNvPr id="3" name="2 Marcador de contenido"/>
          <p:cNvSpPr>
            <a:spLocks noGrp="1"/>
          </p:cNvSpPr>
          <p:nvPr>
            <p:ph idx="1"/>
          </p:nvPr>
        </p:nvSpPr>
        <p:spPr>
          <a:xfrm>
            <a:off x="457200" y="1285860"/>
            <a:ext cx="8229600" cy="5038740"/>
          </a:xfrm>
        </p:spPr>
        <p:txBody>
          <a:bodyPr>
            <a:normAutofit fontScale="77500" lnSpcReduction="20000"/>
          </a:bodyPr>
          <a:lstStyle/>
          <a:p>
            <a:r>
              <a:rPr lang="es-CR" dirty="0"/>
              <a:t>En congruencia con las ideas fuerza planteadas en orientaciones estratégicas presentadas previamente, se identificaron seis áreas interrelacionadas de intervención, que devienen a las áreas programáticas de acción para el mediano plazo.  </a:t>
            </a:r>
            <a:r>
              <a:rPr lang="en-US" dirty="0" err="1"/>
              <a:t>Dichas</a:t>
            </a:r>
            <a:r>
              <a:rPr lang="en-US" dirty="0"/>
              <a:t> </a:t>
            </a:r>
            <a:r>
              <a:rPr lang="en-US" dirty="0" err="1"/>
              <a:t>orientaciones</a:t>
            </a:r>
            <a:r>
              <a:rPr lang="en-US" dirty="0"/>
              <a:t> son:</a:t>
            </a:r>
          </a:p>
          <a:p>
            <a:endParaRPr lang="en-US" dirty="0"/>
          </a:p>
          <a:p>
            <a:pPr lvl="0"/>
            <a:r>
              <a:rPr lang="es-CR" b="1" i="1" dirty="0">
                <a:solidFill>
                  <a:srgbClr val="FFC000"/>
                </a:solidFill>
              </a:rPr>
              <a:t>Universalización</a:t>
            </a:r>
            <a:r>
              <a:rPr lang="es-CR" b="1" dirty="0">
                <a:solidFill>
                  <a:srgbClr val="FFC000"/>
                </a:solidFill>
              </a:rPr>
              <a:t>:</a:t>
            </a:r>
            <a:r>
              <a:rPr lang="es-CR" dirty="0">
                <a:solidFill>
                  <a:srgbClr val="FFC000"/>
                </a:solidFill>
              </a:rPr>
              <a:t> Esta área guarda relación con los aspectos concernientes a las oportunidades de acceso y permanencia en el sistema educativo (democratización, cobertura, equidad). Incluye lo referente a los actores del sistema educativo (estudiantes, profesores, administradores, padres y madres de familia), sus aspiraciones, necesidades.</a:t>
            </a:r>
            <a:endParaRPr lang="en-US" dirty="0">
              <a:solidFill>
                <a:srgbClr val="FFC000"/>
              </a:solidFill>
            </a:endParaRPr>
          </a:p>
          <a:p>
            <a:pPr>
              <a:buNone/>
            </a:pPr>
            <a:r>
              <a:rPr lang="es-CR" dirty="0"/>
              <a:t> </a:t>
            </a:r>
            <a:endParaRPr lang="en-US" dirty="0"/>
          </a:p>
          <a:p>
            <a:pPr lvl="0"/>
            <a:r>
              <a:rPr lang="es-CR" b="1" i="1" dirty="0"/>
              <a:t>Innovación y excelencia en calidad de la educación</a:t>
            </a:r>
            <a:r>
              <a:rPr lang="es-CR" b="1" dirty="0"/>
              <a:t>:</a:t>
            </a:r>
            <a:r>
              <a:rPr lang="es-CR" dirty="0"/>
              <a:t> Integra todos los aspectos relativos a los procesos de creación y recreación de conocimiento y al contenido y calidad de la educación.</a:t>
            </a:r>
            <a:endParaRPr lang="en-US" dirty="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357166"/>
            <a:ext cx="8229600" cy="775542"/>
          </a:xfrm>
        </p:spPr>
        <p:txBody>
          <a:bodyPr/>
          <a:lstStyle/>
          <a:p>
            <a:r>
              <a:rPr lang="es-DO" dirty="0"/>
              <a:t>ÁREAS PROGRAMÁTICAS.</a:t>
            </a:r>
            <a:endParaRPr lang="en-US" dirty="0"/>
          </a:p>
        </p:txBody>
      </p:sp>
      <p:sp>
        <p:nvSpPr>
          <p:cNvPr id="3" name="2 Marcador de contenido"/>
          <p:cNvSpPr>
            <a:spLocks noGrp="1"/>
          </p:cNvSpPr>
          <p:nvPr>
            <p:ph idx="1"/>
          </p:nvPr>
        </p:nvSpPr>
        <p:spPr>
          <a:xfrm>
            <a:off x="457200" y="1285860"/>
            <a:ext cx="8229600" cy="5038740"/>
          </a:xfrm>
        </p:spPr>
        <p:txBody>
          <a:bodyPr>
            <a:normAutofit fontScale="85000" lnSpcReduction="20000"/>
          </a:bodyPr>
          <a:lstStyle/>
          <a:p>
            <a:pPr lvl="0"/>
            <a:r>
              <a:rPr lang="es-CR" b="1" i="1" dirty="0"/>
              <a:t>Tecnología de la Comunicación y la Información</a:t>
            </a:r>
            <a:r>
              <a:rPr lang="es-CR" b="1" dirty="0"/>
              <a:t>:</a:t>
            </a:r>
            <a:r>
              <a:rPr lang="es-CR" dirty="0"/>
              <a:t> Esta área considera los criterios y acciones para asumir el impacto y expansión de estas tecnologías en la educación. Por un lado, respecto a los aspectos sustantivos de la educación (nuevos escenarios para el aula y los procesos de enseñanza-aprendizaje, en general) y por otro, respecto a la gestión del sistema.</a:t>
            </a:r>
            <a:endParaRPr lang="en-US" dirty="0"/>
          </a:p>
          <a:p>
            <a:pPr>
              <a:buNone/>
            </a:pPr>
            <a:endParaRPr lang="en-US" dirty="0"/>
          </a:p>
          <a:p>
            <a:pPr lvl="0"/>
            <a:r>
              <a:rPr lang="es-CR" b="1" i="1" dirty="0">
                <a:solidFill>
                  <a:srgbClr val="FFC000"/>
                </a:solidFill>
              </a:rPr>
              <a:t>Modernización y Desconcentración Efectiva</a:t>
            </a:r>
            <a:r>
              <a:rPr lang="es-CR" b="1" dirty="0">
                <a:solidFill>
                  <a:srgbClr val="FFC000"/>
                </a:solidFill>
              </a:rPr>
              <a:t>:</a:t>
            </a:r>
            <a:r>
              <a:rPr lang="es-CR" dirty="0">
                <a:solidFill>
                  <a:srgbClr val="FFC000"/>
                </a:solidFill>
              </a:rPr>
              <a:t> Esta área involucra la visualización de los medios para canalizar desde el punto de vista organizativo y de gestión la Reforma Educativa, asumiendo sin ambigüedades la participación como hilo conductor. Esto incluye la respuesta a los retos vistos desde las necesidades y aspiraciones de las Regiones.</a:t>
            </a:r>
            <a:endParaRPr lang="en-US" dirty="0">
              <a:solidFill>
                <a:srgbClr val="FFC000"/>
              </a:solidFill>
            </a:endParaRPr>
          </a:p>
          <a:p>
            <a:endParaRPr lang="en-US" dirty="0">
              <a:solidFill>
                <a:srgbClr val="FFC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DO" dirty="0"/>
              <a:t>TESIS CENTRAL DEL LIBRO.</a:t>
            </a:r>
            <a:endParaRPr lang="en-US" dirty="0"/>
          </a:p>
        </p:txBody>
      </p:sp>
      <p:sp>
        <p:nvSpPr>
          <p:cNvPr id="3" name="2 Marcador de contenido"/>
          <p:cNvSpPr>
            <a:spLocks noGrp="1"/>
          </p:cNvSpPr>
          <p:nvPr>
            <p:ph idx="1"/>
          </p:nvPr>
        </p:nvSpPr>
        <p:spPr/>
        <p:txBody>
          <a:bodyPr>
            <a:normAutofit fontScale="77500" lnSpcReduction="20000"/>
          </a:bodyPr>
          <a:lstStyle/>
          <a:p>
            <a:r>
              <a:rPr lang="es-ES_tradnl" dirty="0"/>
              <a:t>Costa Rica se ha venido quedando atrás en materia de innovación y modernización de su sistema educativo. Los indicadores que mostramos son producto del  impulso realizado en el  pasado, esfuerzos realizados por ilustres y visionarios gobernantes quienes con gran visión desde los albores de nuestra vida independiente promovieron e impulsaron innovadoras transformaciones , que continuaron por décadas, pero que en los últimos 20 años no hemos sabido mantener , ni adecuar la educación a los cambios y requerimientos de la sociedad. </a:t>
            </a:r>
          </a:p>
          <a:p>
            <a:r>
              <a:rPr lang="es-ES_tradnl" b="1" dirty="0">
                <a:solidFill>
                  <a:srgbClr val="FFC000"/>
                </a:solidFill>
              </a:rPr>
              <a:t>Más de lo mismo, más ocurrencias sin base técnica o científica, más improvisación,  parece haber sido la estrategia predilecta de nuestros gobernantes en materia educativa durante estos últimos años. </a:t>
            </a:r>
            <a:endParaRPr lang="en-US" b="1" dirty="0">
              <a:solidFill>
                <a:srgbClr val="FFC000"/>
              </a:solidFill>
            </a:endParaRPr>
          </a:p>
          <a:p>
            <a:endParaRPr lang="en-US" b="1" dirty="0">
              <a:solidFill>
                <a:srgbClr val="FFC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428604"/>
            <a:ext cx="8229600" cy="704104"/>
          </a:xfrm>
        </p:spPr>
        <p:txBody>
          <a:bodyPr/>
          <a:lstStyle/>
          <a:p>
            <a:r>
              <a:rPr lang="es-DO" dirty="0"/>
              <a:t>ÁREAS PROGRAMÁTICAS.</a:t>
            </a:r>
            <a:endParaRPr lang="en-US" dirty="0"/>
          </a:p>
        </p:txBody>
      </p:sp>
      <p:sp>
        <p:nvSpPr>
          <p:cNvPr id="3" name="2 Marcador de contenido"/>
          <p:cNvSpPr>
            <a:spLocks noGrp="1"/>
          </p:cNvSpPr>
          <p:nvPr>
            <p:ph idx="1"/>
          </p:nvPr>
        </p:nvSpPr>
        <p:spPr>
          <a:xfrm>
            <a:off x="457200" y="1500174"/>
            <a:ext cx="8229600" cy="4824426"/>
          </a:xfrm>
        </p:spPr>
        <p:txBody>
          <a:bodyPr>
            <a:normAutofit fontScale="92500" lnSpcReduction="10000"/>
          </a:bodyPr>
          <a:lstStyle/>
          <a:p>
            <a:pPr lvl="0"/>
            <a:r>
              <a:rPr lang="es-CR" b="1" i="1" dirty="0"/>
              <a:t>Dignificación del Educador</a:t>
            </a:r>
            <a:r>
              <a:rPr lang="es-CR" b="1" dirty="0"/>
              <a:t>:</a:t>
            </a:r>
            <a:r>
              <a:rPr lang="es-CR" dirty="0"/>
              <a:t> Esta área apunta a la revaloración social de la función docente, punto vital para el éxito de la Reforma Educativa, que exige altos niveles de compromiso e identificación del Magisterio Nacional con el proceso de cambio.</a:t>
            </a:r>
            <a:endParaRPr lang="en-US" dirty="0"/>
          </a:p>
          <a:p>
            <a:endParaRPr lang="en-US" dirty="0"/>
          </a:p>
          <a:p>
            <a:r>
              <a:rPr lang="es-CR" dirty="0"/>
              <a:t>f</a:t>
            </a:r>
            <a:r>
              <a:rPr lang="es-CR" b="1" dirty="0"/>
              <a:t>) 	</a:t>
            </a:r>
            <a:r>
              <a:rPr lang="es-CR" b="1" i="1" dirty="0">
                <a:solidFill>
                  <a:srgbClr val="FFC000"/>
                </a:solidFill>
              </a:rPr>
              <a:t>Combate a la Pobreza a través del Conocimiento</a:t>
            </a:r>
            <a:r>
              <a:rPr lang="es-CR" b="1" dirty="0">
                <a:solidFill>
                  <a:srgbClr val="FFC000"/>
                </a:solidFill>
              </a:rPr>
              <a:t>: </a:t>
            </a:r>
            <a:r>
              <a:rPr lang="es-CR" dirty="0">
                <a:solidFill>
                  <a:srgbClr val="FFC000"/>
                </a:solidFill>
              </a:rPr>
              <a:t>Esta área se dirige a enfrentar uno de los desafíos centrales del país (la persistencia de la pobreza), promoviendo oportunidades de bienestar duraderas, más allá del asistencialismo.</a:t>
            </a:r>
            <a:endParaRPr lang="en-US" dirty="0">
              <a:solidFill>
                <a:srgbClr val="FFC000"/>
              </a:solidFill>
            </a:endParaRP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357166"/>
            <a:ext cx="8229600" cy="918418"/>
          </a:xfrm>
        </p:spPr>
        <p:txBody>
          <a:bodyPr/>
          <a:lstStyle/>
          <a:p>
            <a:r>
              <a:rPr lang="es-DO" dirty="0"/>
              <a:t>OFERTA Y DEMANDA CLAVES</a:t>
            </a:r>
            <a:endParaRPr lang="en-US" dirty="0"/>
          </a:p>
        </p:txBody>
      </p:sp>
      <p:pic>
        <p:nvPicPr>
          <p:cNvPr id="3074" name="Picture 2"/>
          <p:cNvPicPr>
            <a:picLocks noChangeAspect="1" noChangeArrowheads="1"/>
          </p:cNvPicPr>
          <p:nvPr/>
        </p:nvPicPr>
        <p:blipFill>
          <a:blip r:embed="rId2"/>
          <a:srcRect/>
          <a:stretch>
            <a:fillRect/>
          </a:stretch>
        </p:blipFill>
        <p:spPr bwMode="auto">
          <a:xfrm>
            <a:off x="477396" y="1857363"/>
            <a:ext cx="8023694" cy="4817609"/>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85728"/>
            <a:ext cx="8229600" cy="918418"/>
          </a:xfrm>
        </p:spPr>
        <p:txBody>
          <a:bodyPr/>
          <a:lstStyle/>
          <a:p>
            <a:r>
              <a:rPr lang="es-DO" dirty="0"/>
              <a:t>OFERTA Y DEMANDA CLAVES</a:t>
            </a:r>
            <a:endParaRPr lang="en-US" dirty="0"/>
          </a:p>
        </p:txBody>
      </p:sp>
      <p:pic>
        <p:nvPicPr>
          <p:cNvPr id="4098" name="Picture 2"/>
          <p:cNvPicPr>
            <a:picLocks noChangeAspect="1" noChangeArrowheads="1"/>
          </p:cNvPicPr>
          <p:nvPr/>
        </p:nvPicPr>
        <p:blipFill>
          <a:blip r:embed="rId2"/>
          <a:srcRect t="2036" b="7813"/>
          <a:stretch>
            <a:fillRect/>
          </a:stretch>
        </p:blipFill>
        <p:spPr bwMode="auto">
          <a:xfrm>
            <a:off x="165600" y="1571612"/>
            <a:ext cx="8406928" cy="5095021"/>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357166"/>
            <a:ext cx="8229600" cy="846980"/>
          </a:xfrm>
        </p:spPr>
        <p:txBody>
          <a:bodyPr/>
          <a:lstStyle/>
          <a:p>
            <a:r>
              <a:rPr lang="es-DO" sz="3200" b="1" dirty="0"/>
              <a:t>DIGNIFICACIÓN DEL MAGISTERIO</a:t>
            </a:r>
            <a:endParaRPr lang="en-US" sz="3200" b="1" dirty="0"/>
          </a:p>
        </p:txBody>
      </p:sp>
      <p:pic>
        <p:nvPicPr>
          <p:cNvPr id="5122" name="Picture 2"/>
          <p:cNvPicPr>
            <a:picLocks noChangeAspect="1" noChangeArrowheads="1"/>
          </p:cNvPicPr>
          <p:nvPr/>
        </p:nvPicPr>
        <p:blipFill>
          <a:blip r:embed="rId2"/>
          <a:srcRect t="5560" b="3577"/>
          <a:stretch>
            <a:fillRect/>
          </a:stretch>
        </p:blipFill>
        <p:spPr bwMode="auto">
          <a:xfrm>
            <a:off x="316278" y="1643050"/>
            <a:ext cx="8041936" cy="5061201"/>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DO" dirty="0"/>
              <a:t>SITIO WEB DE L. GUADAMUZ</a:t>
            </a:r>
            <a:endParaRPr lang="en-US" dirty="0"/>
          </a:p>
        </p:txBody>
      </p:sp>
      <p:sp>
        <p:nvSpPr>
          <p:cNvPr id="3" name="2 Marcador de contenido"/>
          <p:cNvSpPr>
            <a:spLocks noGrp="1"/>
          </p:cNvSpPr>
          <p:nvPr>
            <p:ph idx="1"/>
          </p:nvPr>
        </p:nvSpPr>
        <p:spPr>
          <a:solidFill>
            <a:srgbClr val="FFFF00"/>
          </a:solidFill>
        </p:spPr>
        <p:txBody>
          <a:bodyPr>
            <a:normAutofit/>
          </a:bodyPr>
          <a:lstStyle/>
          <a:p>
            <a:pPr>
              <a:buNone/>
            </a:pPr>
            <a:r>
              <a:rPr lang="es-CR" u="sng" dirty="0">
                <a:solidFill>
                  <a:schemeClr val="tx1">
                    <a:lumMod val="95000"/>
                  </a:schemeClr>
                </a:solidFill>
                <a:hlinkClick r:id="rId3"/>
              </a:rPr>
              <a:t>http://www.lorenzoguadamuz.net</a:t>
            </a:r>
            <a:r>
              <a:rPr lang="es-CR" dirty="0">
                <a:solidFill>
                  <a:schemeClr val="tx1">
                    <a:lumMod val="95000"/>
                  </a:schemeClr>
                </a:solidFill>
              </a:rPr>
              <a:t> </a:t>
            </a:r>
            <a:r>
              <a:rPr lang="es-CR" dirty="0"/>
              <a:t>, </a:t>
            </a:r>
          </a:p>
          <a:p>
            <a:pPr>
              <a:buNone/>
            </a:pPr>
            <a:endParaRPr lang="es-CR" dirty="0"/>
          </a:p>
          <a:p>
            <a:pPr>
              <a:buNone/>
            </a:pPr>
            <a:endParaRPr lang="es-CR" dirty="0"/>
          </a:p>
          <a:p>
            <a:pPr>
              <a:buNone/>
            </a:pPr>
            <a:r>
              <a:rPr lang="es-CR" dirty="0">
                <a:solidFill>
                  <a:schemeClr val="bg2"/>
                </a:solidFill>
              </a:rPr>
              <a:t>Pueden bajar el libro todo o capítulos, en formato PDF.</a:t>
            </a:r>
          </a:p>
          <a:p>
            <a:pPr>
              <a:buNone/>
            </a:pPr>
            <a:endParaRPr lang="es-CR" sz="2000" u="sng" dirty="0">
              <a:hlinkClick r:id="rId4"/>
            </a:endParaRPr>
          </a:p>
          <a:p>
            <a:pPr>
              <a:buNone/>
            </a:pPr>
            <a:r>
              <a:rPr lang="es-CR" sz="2000" u="sng" dirty="0">
                <a:hlinkClick r:id="rId4"/>
              </a:rPr>
              <a:t>http://www.lorenzoguadamuz.net/Libros/Libro_1.aspx</a:t>
            </a:r>
            <a:endParaRPr lang="en-US" sz="2000" dirty="0"/>
          </a:p>
        </p:txBody>
      </p:sp>
    </p:spTree>
    <p:custDataLst>
      <p:tags r:id="rId1"/>
    </p:custData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52"/>
            <a:ext cx="8229600" cy="1143000"/>
          </a:xfrm>
        </p:spPr>
        <p:txBody>
          <a:bodyPr>
            <a:normAutofit fontScale="90000"/>
          </a:bodyPr>
          <a:lstStyle/>
          <a:p>
            <a:br>
              <a:rPr lang="es-ES_tradnl" sz="3100" b="1" dirty="0"/>
            </a:br>
            <a:br>
              <a:rPr lang="es-ES_tradnl" sz="3100" b="1" dirty="0"/>
            </a:br>
            <a:br>
              <a:rPr lang="es-ES_tradnl" sz="3100" b="1" dirty="0"/>
            </a:br>
            <a:br>
              <a:rPr lang="es-ES_tradnl" sz="3100" b="1" dirty="0"/>
            </a:br>
            <a:br>
              <a:rPr lang="es-ES_tradnl" sz="3100" b="1" dirty="0"/>
            </a:br>
            <a:br>
              <a:rPr lang="es-ES_tradnl" sz="3100" b="1" dirty="0"/>
            </a:br>
            <a:br>
              <a:rPr lang="es-ES_tradnl" sz="3100" b="1" dirty="0"/>
            </a:br>
            <a:br>
              <a:rPr lang="es-ES_tradnl" sz="3100" b="1" dirty="0"/>
            </a:br>
            <a:br>
              <a:rPr lang="es-ES_tradnl" sz="3100" b="1" dirty="0"/>
            </a:br>
            <a:br>
              <a:rPr lang="es-ES_tradnl" sz="3100" b="1" dirty="0"/>
            </a:br>
            <a:br>
              <a:rPr lang="es-ES_tradnl" sz="3100" b="1" dirty="0"/>
            </a:br>
            <a:br>
              <a:rPr lang="es-ES_tradnl" sz="3100" b="1" dirty="0"/>
            </a:br>
            <a:br>
              <a:rPr lang="es-ES_tradnl" sz="3100" b="1" dirty="0"/>
            </a:br>
            <a:br>
              <a:rPr lang="es-ES_tradnl" sz="3100" b="1" dirty="0"/>
            </a:br>
            <a:r>
              <a:rPr lang="es-ES_tradnl" sz="2400" b="1" dirty="0"/>
              <a:t>O CAMBIAMOS VERDADERAMENTE </a:t>
            </a:r>
            <a:br>
              <a:rPr lang="es-ES_tradnl" sz="2400" b="1" dirty="0"/>
            </a:br>
            <a:r>
              <a:rPr lang="es-ES_tradnl" sz="2400" b="1" dirty="0"/>
              <a:t>O SEGUIMOS RETROCEDIENDO LAMENTABLEMENTE. </a:t>
            </a:r>
            <a:endParaRPr lang="en-US" sz="2400" dirty="0"/>
          </a:p>
        </p:txBody>
      </p:sp>
      <p:sp>
        <p:nvSpPr>
          <p:cNvPr id="3" name="2 Marcador de contenido"/>
          <p:cNvSpPr>
            <a:spLocks noGrp="1"/>
          </p:cNvSpPr>
          <p:nvPr>
            <p:ph idx="1"/>
          </p:nvPr>
        </p:nvSpPr>
        <p:spPr>
          <a:xfrm>
            <a:off x="457200" y="1500174"/>
            <a:ext cx="8229600" cy="4929222"/>
          </a:xfrm>
        </p:spPr>
        <p:txBody>
          <a:bodyPr>
            <a:normAutofit fontScale="70000" lnSpcReduction="20000"/>
          </a:bodyPr>
          <a:lstStyle/>
          <a:p>
            <a:r>
              <a:rPr lang="es-ES_tradnl" dirty="0"/>
              <a:t>La educación costarricense tiene urgentemente que dar un salto de calidad para proponer una reforma sustantiva e integrar renovación y transformación. Adaptar el sistema educativo costarricense a la era de la información, es el reto a emprender.</a:t>
            </a:r>
            <a:endParaRPr lang="en-US" dirty="0"/>
          </a:p>
          <a:p>
            <a:endParaRPr lang="en-US" dirty="0"/>
          </a:p>
          <a:p>
            <a:r>
              <a:rPr lang="es-ES_tradnl" dirty="0">
                <a:solidFill>
                  <a:srgbClr val="FFC000"/>
                </a:solidFill>
              </a:rPr>
              <a:t>La Costa Rica de hoy es una sociedad basada en el conocimiento, donde el conocimiento y la información son claves para las actividades económicas, sociales, productivas y culturales. </a:t>
            </a:r>
          </a:p>
          <a:p>
            <a:pPr>
              <a:buNone/>
            </a:pPr>
            <a:r>
              <a:rPr lang="es-ES_tradnl" dirty="0"/>
              <a:t>  </a:t>
            </a:r>
          </a:p>
          <a:p>
            <a:r>
              <a:rPr lang="es-ES_tradnl" dirty="0"/>
              <a:t> Costa Rica avanza de la mano con los vertiginosos avances de las telecomunicaciones y de la Internet, ya en la etapa de Internet2, donde pasamos de la “manufactura a la </a:t>
            </a:r>
            <a:r>
              <a:rPr lang="es-ES_tradnl" dirty="0" err="1"/>
              <a:t>mentefactura</a:t>
            </a:r>
            <a:r>
              <a:rPr lang="es-ES_tradnl" dirty="0"/>
              <a:t>”, de los servicios tradicionales basados en mano de obra no calificada a los servicios digitales sostenidos en la mente de obra,   del turismo tradicional al turismo diversificado, basado en la eficiencia y en el conocimiento.</a:t>
            </a:r>
            <a:endParaRPr lang="en-US" dirty="0"/>
          </a:p>
          <a:p>
            <a:r>
              <a:rPr lang="es-ES_tradnl" dirty="0"/>
              <a:t> </a:t>
            </a:r>
            <a:endParaRPr lang="en-US" dirty="0"/>
          </a:p>
          <a:p>
            <a:endParaRPr lang="en-US" dirty="0"/>
          </a:p>
        </p:txBody>
      </p:sp>
    </p:spTree>
    <p:custDataLst>
      <p:tags r:id="rId1"/>
    </p:custData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1414"/>
            <a:ext cx="8229600" cy="1143000"/>
          </a:xfrm>
        </p:spPr>
        <p:txBody>
          <a:bodyPr/>
          <a:lstStyle/>
          <a:p>
            <a:r>
              <a:rPr lang="es-ES_tradnl" sz="2200" b="1" dirty="0"/>
              <a:t>O CAMBIAMOS VERDADERAMENTE </a:t>
            </a:r>
            <a:br>
              <a:rPr lang="es-ES_tradnl" sz="2200" b="1" dirty="0"/>
            </a:br>
            <a:r>
              <a:rPr lang="es-ES_tradnl" sz="2200" b="1" dirty="0"/>
              <a:t>O SEGUIMOS RETROCEDIENDO LAMENTABLEMENTE. </a:t>
            </a:r>
            <a:endParaRPr lang="en-US" sz="2200" dirty="0"/>
          </a:p>
        </p:txBody>
      </p:sp>
      <p:sp>
        <p:nvSpPr>
          <p:cNvPr id="3" name="2 Marcador de contenido"/>
          <p:cNvSpPr>
            <a:spLocks noGrp="1"/>
          </p:cNvSpPr>
          <p:nvPr>
            <p:ph idx="1"/>
          </p:nvPr>
        </p:nvSpPr>
        <p:spPr>
          <a:xfrm>
            <a:off x="457200" y="1500174"/>
            <a:ext cx="8229600" cy="4824426"/>
          </a:xfrm>
        </p:spPr>
        <p:txBody>
          <a:bodyPr>
            <a:normAutofit fontScale="85000" lnSpcReduction="20000"/>
          </a:bodyPr>
          <a:lstStyle/>
          <a:p>
            <a:r>
              <a:rPr lang="es-ES_tradnl" dirty="0"/>
              <a:t>Dentro de las nuevas políticas a impulsar está el denominado “e-</a:t>
            </a:r>
            <a:r>
              <a:rPr lang="es-ES_tradnl" dirty="0" err="1"/>
              <a:t>learning</a:t>
            </a:r>
            <a:r>
              <a:rPr lang="es-ES_tradnl" dirty="0"/>
              <a:t>” , que ha emergido como un nuevo paradigma de la educación del siglo XXI. Este paradigma debe de traducirse en programas concretos de uso en toda la educación continua y en todos los centros educativos, directamente en los salones de clase y en los hogares. </a:t>
            </a:r>
          </a:p>
          <a:p>
            <a:endParaRPr lang="es-ES_tradnl" dirty="0"/>
          </a:p>
          <a:p>
            <a:r>
              <a:rPr lang="es-ES_tradnl" dirty="0">
                <a:solidFill>
                  <a:srgbClr val="FFFF00"/>
                </a:solidFill>
              </a:rPr>
              <a:t>Una reforma educativa que cree un país en el cual  su desarrollo lo base en el conocimiento. Las </a:t>
            </a:r>
            <a:r>
              <a:rPr lang="es-ES_tradnl" dirty="0" err="1">
                <a:solidFill>
                  <a:srgbClr val="FFFF00"/>
                </a:solidFill>
              </a:rPr>
              <a:t>Cyber</a:t>
            </a:r>
            <a:r>
              <a:rPr lang="es-ES_tradnl" dirty="0">
                <a:solidFill>
                  <a:srgbClr val="FFFF00"/>
                </a:solidFill>
              </a:rPr>
              <a:t> universidades, los programas de capacitación empresariales ( ITS </a:t>
            </a:r>
            <a:r>
              <a:rPr lang="es-ES_tradnl" dirty="0" err="1">
                <a:solidFill>
                  <a:srgbClr val="FFFF00"/>
                </a:solidFill>
              </a:rPr>
              <a:t>learning</a:t>
            </a:r>
            <a:r>
              <a:rPr lang="es-ES_tradnl" dirty="0">
                <a:solidFill>
                  <a:srgbClr val="FFFF00"/>
                </a:solidFill>
              </a:rPr>
              <a:t> center, por ejemplo) y los numerosos cursos en línea  nos han dado ejemplo de cómo podemos utilizar en beneficio de la calidad y el acceso estas nuevas herramientas. </a:t>
            </a:r>
            <a:endParaRPr lang="en-US" dirty="0">
              <a:solidFill>
                <a:srgbClr val="FFFF00"/>
              </a:solidFill>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285728"/>
            <a:ext cx="8229600" cy="1143000"/>
          </a:xfrm>
        </p:spPr>
        <p:txBody>
          <a:bodyPr/>
          <a:lstStyle/>
          <a:p>
            <a:r>
              <a:rPr lang="es-DO" dirty="0"/>
              <a:t>E-LEARNING.</a:t>
            </a:r>
            <a:endParaRPr lang="en-US" dirty="0"/>
          </a:p>
        </p:txBody>
      </p:sp>
      <p:sp>
        <p:nvSpPr>
          <p:cNvPr id="3" name="2 Marcador de contenido"/>
          <p:cNvSpPr>
            <a:spLocks noGrp="1"/>
          </p:cNvSpPr>
          <p:nvPr>
            <p:ph idx="1"/>
          </p:nvPr>
        </p:nvSpPr>
        <p:spPr>
          <a:xfrm>
            <a:off x="457200" y="1571612"/>
            <a:ext cx="8229600" cy="4857784"/>
          </a:xfrm>
        </p:spPr>
        <p:txBody>
          <a:bodyPr>
            <a:normAutofit fontScale="62500" lnSpcReduction="20000"/>
          </a:bodyPr>
          <a:lstStyle/>
          <a:p>
            <a:r>
              <a:rPr lang="es-ES_tradnl" sz="2900" dirty="0"/>
              <a:t>El e-</a:t>
            </a:r>
            <a:r>
              <a:rPr lang="es-ES_tradnl" sz="2900" dirty="0" err="1"/>
              <a:t>learning</a:t>
            </a:r>
            <a:r>
              <a:rPr lang="es-ES_tradnl" sz="2900" dirty="0"/>
              <a:t> en la educación inicial, educación básica y educación diversificada debe de ser una prioridad ya a partir del 2007-2008. Costa Rica ha desarrollado mucha experiencia en estos campos, por ejemplo en Innova </a:t>
            </a:r>
            <a:r>
              <a:rPr lang="es-ES_tradnl" sz="2900" dirty="0" err="1"/>
              <a:t>Technology</a:t>
            </a:r>
            <a:r>
              <a:rPr lang="es-ES_tradnl" sz="2900" dirty="0"/>
              <a:t> hemos desarrollado mucho software de este tipo para Brasil, Perú, República Dominicana, Israel, Estados Unidos, entre otros. </a:t>
            </a:r>
          </a:p>
          <a:p>
            <a:pPr>
              <a:buNone/>
            </a:pPr>
            <a:endParaRPr lang="es-ES_tradnl" sz="2900" dirty="0"/>
          </a:p>
          <a:p>
            <a:pPr>
              <a:buNone/>
            </a:pPr>
            <a:endParaRPr lang="es-ES_tradnl" sz="2900" dirty="0"/>
          </a:p>
          <a:p>
            <a:r>
              <a:rPr lang="es-ES_tradnl" sz="2900" dirty="0">
                <a:solidFill>
                  <a:srgbClr val="FFFF00"/>
                </a:solidFill>
              </a:rPr>
              <a:t>Las posibilidades son ilimitadas: servicios de </a:t>
            </a:r>
            <a:r>
              <a:rPr lang="es-ES_tradnl" sz="2900" dirty="0" err="1">
                <a:solidFill>
                  <a:srgbClr val="FFFF00"/>
                </a:solidFill>
              </a:rPr>
              <a:t>cyber</a:t>
            </a:r>
            <a:r>
              <a:rPr lang="es-ES_tradnl" sz="2900" dirty="0">
                <a:solidFill>
                  <a:srgbClr val="FFFF00"/>
                </a:solidFill>
              </a:rPr>
              <a:t> programas de enseñanza en casa como apoyo a las asignaturas básicas; introducción en cada sala de clase de programas curriculares con e-</a:t>
            </a:r>
            <a:r>
              <a:rPr lang="es-ES_tradnl" sz="2900" dirty="0" err="1">
                <a:solidFill>
                  <a:srgbClr val="FFFF00"/>
                </a:solidFill>
              </a:rPr>
              <a:t>learning</a:t>
            </a:r>
            <a:r>
              <a:rPr lang="es-ES_tradnl" sz="2900" dirty="0">
                <a:solidFill>
                  <a:srgbClr val="FFFF00"/>
                </a:solidFill>
              </a:rPr>
              <a:t>;  programas y test de admisión en línea ; programas de planificación de lecciones para profesores en cada sala de clase utilizando e-</a:t>
            </a:r>
            <a:r>
              <a:rPr lang="es-ES_tradnl" sz="2900" dirty="0" err="1">
                <a:solidFill>
                  <a:srgbClr val="FFFF00"/>
                </a:solidFill>
              </a:rPr>
              <a:t>learning</a:t>
            </a:r>
            <a:r>
              <a:rPr lang="es-ES_tradnl" sz="2900" dirty="0">
                <a:solidFill>
                  <a:srgbClr val="FFFF00"/>
                </a:solidFill>
              </a:rPr>
              <a:t>; capacitación de profesores utilizando e-</a:t>
            </a:r>
            <a:r>
              <a:rPr lang="es-ES_tradnl" sz="2900" dirty="0" err="1">
                <a:solidFill>
                  <a:srgbClr val="FFFF00"/>
                </a:solidFill>
              </a:rPr>
              <a:t>learning</a:t>
            </a:r>
            <a:r>
              <a:rPr lang="es-ES_tradnl" sz="2900" dirty="0">
                <a:solidFill>
                  <a:srgbClr val="FFFF00"/>
                </a:solidFill>
              </a:rPr>
              <a:t>; nuevo currículo y materiales didácticos para la era de la información utilizando e-</a:t>
            </a:r>
            <a:r>
              <a:rPr lang="es-ES_tradnl" sz="2900" dirty="0" err="1">
                <a:solidFill>
                  <a:srgbClr val="FFFF00"/>
                </a:solidFill>
              </a:rPr>
              <a:t>learning</a:t>
            </a:r>
            <a:r>
              <a:rPr lang="es-ES_tradnl" sz="2900" dirty="0">
                <a:solidFill>
                  <a:srgbClr val="FFFF00"/>
                </a:solidFill>
              </a:rPr>
              <a:t>, entre muchos otros que podrían producir significativos impactos inmediatos. </a:t>
            </a:r>
            <a:endParaRPr lang="en-US" sz="2900" dirty="0">
              <a:solidFill>
                <a:srgbClr val="FFFF00"/>
              </a:solidFill>
            </a:endParaRPr>
          </a:p>
          <a:p>
            <a:r>
              <a:rPr lang="es-ES_tradnl" sz="2900" dirty="0">
                <a:solidFill>
                  <a:srgbClr val="FFFF00"/>
                </a:solidFill>
              </a:rPr>
              <a:t> </a:t>
            </a:r>
            <a:endParaRPr lang="en-US" sz="2900" dirty="0">
              <a:solidFill>
                <a:srgbClr val="FFFF00"/>
              </a:solidFill>
            </a:endParaRPr>
          </a:p>
          <a:p>
            <a:endParaRPr lang="en-US" dirty="0">
              <a:solidFill>
                <a:srgbClr val="FFFF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357166"/>
            <a:ext cx="8229600" cy="775542"/>
          </a:xfrm>
        </p:spPr>
        <p:txBody>
          <a:bodyPr/>
          <a:lstStyle/>
          <a:p>
            <a:r>
              <a:rPr lang="es-DO" sz="3600" b="1" dirty="0"/>
              <a:t>COMUNIDAD DE APRENDIZAJE</a:t>
            </a:r>
            <a:endParaRPr lang="en-US" sz="3600" b="1" dirty="0"/>
          </a:p>
        </p:txBody>
      </p:sp>
      <p:sp>
        <p:nvSpPr>
          <p:cNvPr id="3" name="2 Marcador de contenido"/>
          <p:cNvSpPr>
            <a:spLocks noGrp="1"/>
          </p:cNvSpPr>
          <p:nvPr>
            <p:ph idx="1"/>
          </p:nvPr>
        </p:nvSpPr>
        <p:spPr>
          <a:xfrm>
            <a:off x="428596" y="1428736"/>
            <a:ext cx="8229600" cy="4960624"/>
          </a:xfrm>
        </p:spPr>
        <p:txBody>
          <a:bodyPr>
            <a:normAutofit fontScale="70000" lnSpcReduction="20000"/>
          </a:bodyPr>
          <a:lstStyle/>
          <a:p>
            <a:r>
              <a:rPr lang="es-ES_tradnl" dirty="0"/>
              <a:t>Lo que proponemos   es una comunidad nacional de aprendizaje donde se  impulse la educación permanente en línea para que se logre una Nación basada en el Conocimiento. La creación de programas abiertos, pero con exigencia de calidad, innovadores en la metodología de involucramiento de los alumnos en la construcción de su aprendizaje , sin las limitaciones de tiempos, espacios y horarios rígidos, puede ayudar a evitar tanto fracaso en la  educación básica y especialmente en la secundaria.</a:t>
            </a:r>
            <a:endParaRPr lang="en-US" dirty="0"/>
          </a:p>
          <a:p>
            <a:pPr>
              <a:buNone/>
            </a:pPr>
            <a:r>
              <a:rPr lang="es-ES_tradnl" dirty="0"/>
              <a:t> </a:t>
            </a:r>
            <a:endParaRPr lang="en-US" dirty="0"/>
          </a:p>
          <a:p>
            <a:r>
              <a:rPr lang="es-ES_tradnl" dirty="0"/>
              <a:t> </a:t>
            </a:r>
            <a:r>
              <a:rPr lang="es-ES_tradnl" dirty="0">
                <a:solidFill>
                  <a:srgbClr val="FFFF00"/>
                </a:solidFill>
              </a:rPr>
              <a:t>En la escuela del </a:t>
            </a:r>
            <a:r>
              <a:rPr lang="es-ES_tradnl" dirty="0" err="1">
                <a:solidFill>
                  <a:srgbClr val="FFFF00"/>
                </a:solidFill>
              </a:rPr>
              <a:t>cyber</a:t>
            </a:r>
            <a:r>
              <a:rPr lang="es-ES_tradnl" dirty="0">
                <a:solidFill>
                  <a:srgbClr val="FFFF00"/>
                </a:solidFill>
              </a:rPr>
              <a:t> espacio los estudiantes pueden acceder en cualquier mes, cualquier día, a cualquier hora, con programas atractivos, interactivos, actualizados en sus contenidos,  relevantes a las necesidades del estudiante y de la sociedad. En nuestra sociedad  basada en el conocimiento, el advenimiento de un sistema de aprendizaje con nuevas metodologías, conocimientos, materiales, se hace impostergable.</a:t>
            </a:r>
            <a:endParaRPr lang="en-US" dirty="0">
              <a:solidFill>
                <a:srgbClr val="FFFF00"/>
              </a:solidFill>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428604"/>
            <a:ext cx="8229600" cy="1143000"/>
          </a:xfrm>
        </p:spPr>
        <p:txBody>
          <a:bodyPr/>
          <a:lstStyle/>
          <a:p>
            <a:r>
              <a:rPr lang="es-DO" sz="3600" b="1" dirty="0"/>
              <a:t>DEBE PRIORIZARSE LA EDUCACIÓN SECUNDARIA</a:t>
            </a:r>
            <a:endParaRPr lang="en-US" sz="3600" b="1" dirty="0"/>
          </a:p>
        </p:txBody>
      </p:sp>
      <p:sp>
        <p:nvSpPr>
          <p:cNvPr id="3" name="2 Marcador de contenido"/>
          <p:cNvSpPr>
            <a:spLocks noGrp="1"/>
          </p:cNvSpPr>
          <p:nvPr>
            <p:ph idx="1"/>
          </p:nvPr>
        </p:nvSpPr>
        <p:spPr>
          <a:xfrm>
            <a:off x="457200" y="1714488"/>
            <a:ext cx="8229600" cy="4610112"/>
          </a:xfrm>
        </p:spPr>
        <p:txBody>
          <a:bodyPr>
            <a:normAutofit fontScale="70000" lnSpcReduction="20000"/>
          </a:bodyPr>
          <a:lstStyle/>
          <a:p>
            <a:r>
              <a:rPr lang="es-ES_tradnl" dirty="0"/>
              <a:t>La educación secundaria debe de convertirse en una verdadera prioridad gubernamental. Ya no caben los parches, ya no caben las modificaciones parciales. El reto pendiente está ahí, mejorar el acceso, aumentar la retención, mejorar significativamente la calidad y que los programas y su currículo obsoleto sea radicalmente transformado, con contenidos pertinentes y relevantes. Debemos de dar el salto tantas veces sugerido desde hace dos décadas de una estructura basada en créditos y con una organización trimestral. </a:t>
            </a:r>
            <a:endParaRPr lang="en-US" dirty="0"/>
          </a:p>
          <a:p>
            <a:pPr>
              <a:buNone/>
            </a:pPr>
            <a:r>
              <a:rPr lang="es-ES_tradnl" dirty="0"/>
              <a:t> </a:t>
            </a:r>
            <a:endParaRPr lang="en-US" dirty="0"/>
          </a:p>
          <a:p>
            <a:r>
              <a:rPr lang="es-ES_tradnl" dirty="0">
                <a:solidFill>
                  <a:srgbClr val="FFFF00"/>
                </a:solidFill>
              </a:rPr>
              <a:t>Ante los grandes problemas cotidianos de la sociedad, violencia, inseguridad, muertes crecientes en las carreteras, sida, desempleo en jóvenes, violencia contra la mujer, violencia contra niños y niñas, entre otros, la educación no puede seguir dando la espalda, La educación debe de impulsar una educación ciudadana basada en programas de educación y cultura popular, utilizando la radio especialmente, con comunicadores populares de alta penetración. </a:t>
            </a:r>
            <a:endParaRPr lang="en-US" dirty="0">
              <a:solidFill>
                <a:srgbClr val="FFFF00"/>
              </a:solidFill>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357166"/>
            <a:ext cx="8229600" cy="1143000"/>
          </a:xfrm>
        </p:spPr>
        <p:txBody>
          <a:bodyPr/>
          <a:lstStyle/>
          <a:p>
            <a:r>
              <a:rPr lang="es-DO" sz="3600" b="1" dirty="0"/>
              <a:t>DEMOCRATIZAR EL ACCESO AL CONOCIMIENTO. </a:t>
            </a:r>
            <a:endParaRPr lang="en-US" b="1" dirty="0"/>
          </a:p>
        </p:txBody>
      </p:sp>
      <p:sp>
        <p:nvSpPr>
          <p:cNvPr id="3" name="2 Marcador de contenido"/>
          <p:cNvSpPr>
            <a:spLocks noGrp="1"/>
          </p:cNvSpPr>
          <p:nvPr>
            <p:ph idx="1"/>
          </p:nvPr>
        </p:nvSpPr>
        <p:spPr>
          <a:xfrm>
            <a:off x="457200" y="1500174"/>
            <a:ext cx="8229600" cy="4824426"/>
          </a:xfrm>
        </p:spPr>
        <p:txBody>
          <a:bodyPr>
            <a:normAutofit fontScale="92500" lnSpcReduction="20000"/>
          </a:bodyPr>
          <a:lstStyle/>
          <a:p>
            <a:r>
              <a:rPr lang="es-ES_tradnl" dirty="0"/>
              <a:t>La difusión y democratización del acceso equitativo al conocimiento, el compartir el mismo, el fomentar el trabajo colaborativo académico y científico, el crear conocimiento, es uno de los principales agentes de cambio en la sociedad. </a:t>
            </a:r>
          </a:p>
          <a:p>
            <a:endParaRPr lang="es-ES_tradnl" dirty="0"/>
          </a:p>
          <a:p>
            <a:r>
              <a:rPr lang="es-ES_tradnl" dirty="0">
                <a:solidFill>
                  <a:srgbClr val="FFFF00"/>
                </a:solidFill>
              </a:rPr>
              <a:t>El reto es la formulación y ejecución de políticas públicas para desarrollar recursos humanos con perfil del futuro,  para lo cual debe de reformarse el sistema educativo para que las nuevas generaciones sean también creadores de conocimiento, no sólo receptores o transmisores del mismo. </a:t>
            </a:r>
            <a:endParaRPr lang="en-US" dirty="0">
              <a:solidFill>
                <a:srgbClr val="FFFF00"/>
              </a:solidFill>
            </a:endParaRPr>
          </a:p>
          <a:p>
            <a:pPr>
              <a:buNone/>
            </a:pPr>
            <a:r>
              <a:rPr lang="es-ES_tradnl" dirty="0">
                <a:solidFill>
                  <a:srgbClr val="FFFF00"/>
                </a:solidFill>
              </a:rPr>
              <a:t> </a:t>
            </a:r>
            <a:endParaRPr lang="en-US" dirty="0">
              <a:solidFill>
                <a:srgbClr val="FFFF00"/>
              </a:solidFill>
            </a:endParaRPr>
          </a:p>
          <a:p>
            <a:endParaRPr lang="en-US" dirty="0"/>
          </a:p>
        </p:txBody>
      </p:sp>
    </p:spTree>
    <p:custDataLst>
      <p:tags r:id="rId1"/>
    </p:custData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POWER3D TRANSITION" val="SpaceCube.p3d 0"/>
  <p:tag name="POWER3D OPTIONS" val="Medium "/>
  <p:tag name="POWER3D SOUND" val="Space Cube"/>
</p:tagLst>
</file>

<file path=ppt/tags/tag2.xml><?xml version="1.0" encoding="utf-8"?>
<p:tagLst xmlns:a="http://schemas.openxmlformats.org/drawingml/2006/main" xmlns:r="http://schemas.openxmlformats.org/officeDocument/2006/relationships" xmlns:p="http://schemas.openxmlformats.org/presentationml/2006/main">
  <p:tag name="POWER3D TRANSITION" val="TunnelTravel.p3d 0"/>
  <p:tag name="POWER3D OPTIONS" val="Medium "/>
  <p:tag name="POWER3D SOUND" val="Tunnel Travel"/>
</p:tagLst>
</file>

<file path=ppt/tags/tag3.xml><?xml version="1.0" encoding="utf-8"?>
<p:tagLst xmlns:a="http://schemas.openxmlformats.org/drawingml/2006/main" xmlns:r="http://schemas.openxmlformats.org/officeDocument/2006/relationships" xmlns:p="http://schemas.openxmlformats.org/presentationml/2006/main">
  <p:tag name="POWER3D TRANSITION" val="TurnImageTurn.p3d 0"/>
  <p:tag name="POWER3D OPTIONS" val="Medium "/>
  <p:tag name="POWER3D IMAGE0" val="CGILOGO.TGA"/>
  <p:tag name="POWER3D SOUND" val="Turn Image Turn"/>
</p:tagLst>
</file>

<file path=ppt/tags/tag4.xml><?xml version="1.0" encoding="utf-8"?>
<p:tagLst xmlns:a="http://schemas.openxmlformats.org/drawingml/2006/main" xmlns:r="http://schemas.openxmlformats.org/officeDocument/2006/relationships" xmlns:p="http://schemas.openxmlformats.org/presentationml/2006/main">
  <p:tag name="POWER3D TRANSITION" val="Hopscotch.p3d 0"/>
  <p:tag name="POWER3D OPTIONS" val="Medium "/>
  <p:tag name="POWER3D SOUND" val="Hopscotch"/>
</p:tagLst>
</file>

<file path=ppt/tags/tag5.xml><?xml version="1.0" encoding="utf-8"?>
<p:tagLst xmlns:a="http://schemas.openxmlformats.org/drawingml/2006/main" xmlns:r="http://schemas.openxmlformats.org/officeDocument/2006/relationships" xmlns:p="http://schemas.openxmlformats.org/presentationml/2006/main">
  <p:tag name="POWER3D TRANSITION" val="OpeningCylinder.p3d 0"/>
  <p:tag name="POWER3D OPTIONS" val="Medium "/>
  <p:tag name="POWER3D SOUND" val="Opening Cylinder"/>
</p:tagLst>
</file>

<file path=ppt/tags/tag6.xml><?xml version="1.0" encoding="utf-8"?>
<p:tagLst xmlns:a="http://schemas.openxmlformats.org/drawingml/2006/main" xmlns:r="http://schemas.openxmlformats.org/officeDocument/2006/relationships" xmlns:p="http://schemas.openxmlformats.org/presentationml/2006/main">
  <p:tag name="POWER3D TRANSITION" val="Rolodex.p3d 0"/>
  <p:tag name="POWER3D OPTIONS" val="Medium "/>
  <p:tag name="POWER3D SOUND" val="Rolodex"/>
</p:tagLst>
</file>

<file path=ppt/tags/tag7.xml><?xml version="1.0" encoding="utf-8"?>
<p:tagLst xmlns:a="http://schemas.openxmlformats.org/drawingml/2006/main" xmlns:r="http://schemas.openxmlformats.org/officeDocument/2006/relationships" xmlns:p="http://schemas.openxmlformats.org/presentationml/2006/main">
  <p:tag name="POWER3D TRANSITION" val="SpaceCubes.p3d 0"/>
  <p:tag name="POWER3D OPTIONS" val="Medium "/>
  <p:tag name="POWER3D SOUND" val="Space Cubes"/>
</p:tagLst>
</file>

<file path=ppt/tags/tag8.xml><?xml version="1.0" encoding="utf-8"?>
<p:tagLst xmlns:a="http://schemas.openxmlformats.org/drawingml/2006/main" xmlns:r="http://schemas.openxmlformats.org/officeDocument/2006/relationships" xmlns:p="http://schemas.openxmlformats.org/presentationml/2006/main">
  <p:tag name="POWER3D TRANSITION" val="Rubic'sCube.p3d 0"/>
  <p:tag name="POWER3D OPTIONS" val="Medium "/>
  <p:tag name="POWER3D SOUND" val="Rubic's Cub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533</TotalTime>
  <Words>3778</Words>
  <Application>Microsoft Office PowerPoint</Application>
  <PresentationFormat>On-screen Show (4:3)</PresentationFormat>
  <Paragraphs>156</Paragraphs>
  <Slides>34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34</vt:i4>
      </vt:variant>
    </vt:vector>
  </HeadingPairs>
  <TitlesOfParts>
    <vt:vector size="37" baseType="lpstr">
      <vt:lpstr>Arial Black</vt:lpstr>
      <vt:lpstr>Wingdings 2</vt:lpstr>
      <vt:lpstr>Flujo</vt:lpstr>
      <vt:lpstr>La educación costarricense: un problema vigente,  una solución pendiente Lorenzo Guadamuz Sandoval, Ph.D.</vt:lpstr>
      <vt:lpstr>SITIO WEB DE REFERENCIA</vt:lpstr>
      <vt:lpstr>TESIS CENTRAL DEL LIBRO.</vt:lpstr>
      <vt:lpstr>              O CAMBIAMOS VERDADERAMENTE  O SEGUIMOS RETROCEDIENDO LAMENTABLEMENTE. </vt:lpstr>
      <vt:lpstr>O CAMBIAMOS VERDADERAMENTE  O SEGUIMOS RETROCEDIENDO LAMENTABLEMENTE. </vt:lpstr>
      <vt:lpstr>E-LEARNING.</vt:lpstr>
      <vt:lpstr>COMUNIDAD DE APRENDIZAJE</vt:lpstr>
      <vt:lpstr>DEBE PRIORIZARSE LA EDUCACIÓN SECUNDARIA</vt:lpstr>
      <vt:lpstr>DEMOCRATIZAR EL ACCESO AL CONOCIMIENTO. </vt:lpstr>
      <vt:lpstr>GRANDES RETOS PENDIENTES. </vt:lpstr>
      <vt:lpstr>GRANDES RETOS PENDIENTES. </vt:lpstr>
      <vt:lpstr>GRANDES RETOS PENDIENTES. </vt:lpstr>
      <vt:lpstr>GRANDES RETOS PENDIENTES. </vt:lpstr>
      <vt:lpstr>GRANDES RETOS PENDIENTES. </vt:lpstr>
      <vt:lpstr>EL CONTENIDO DEL LIBRO. </vt:lpstr>
      <vt:lpstr>EL CONTENIDO DEL LIBRO. </vt:lpstr>
      <vt:lpstr>DERIVACIONES CONSTITUCIONALES EN EDUCACIÓN.</vt:lpstr>
      <vt:lpstr>DERIVACIONES CONSTITUCIONALES EN EDUCACIÓN.</vt:lpstr>
      <vt:lpstr>DERIVACIONES CONSTITUCIONALES EN EDUCACIÓN.</vt:lpstr>
      <vt:lpstr>El Reto PEDAGÓGICO</vt:lpstr>
      <vt:lpstr>Los Educadores y Educadoras, parte esencial de la Reforma Educativa</vt:lpstr>
      <vt:lpstr>REFORMA EDUCATIVA.</vt:lpstr>
      <vt:lpstr>REFORMA EDUCATIVA.</vt:lpstr>
      <vt:lpstr>El siguiente cuadro nos da una visión más dramática de la no atención a la población joven. </vt:lpstr>
      <vt:lpstr>REFORMA EDUCATIVA.</vt:lpstr>
      <vt:lpstr>REFORMA EDUCATIVA.</vt:lpstr>
      <vt:lpstr>MÁS ALLÁ DEL AULA</vt:lpstr>
      <vt:lpstr>ÁREAS PROGRAMÁTICAS.</vt:lpstr>
      <vt:lpstr>ÁREAS PROGRAMÁTICAS.</vt:lpstr>
      <vt:lpstr>ÁREAS PROGRAMÁTICAS.</vt:lpstr>
      <vt:lpstr>OFERTA Y DEMANDA CLAVES</vt:lpstr>
      <vt:lpstr>OFERTA Y DEMANDA CLAVES</vt:lpstr>
      <vt:lpstr>DIGNIFICACIÓN DEL MAGISTERIO</vt:lpstr>
      <vt:lpstr>SITIO WEB DE L. GUADAMUZ</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educación costarricense: un problema vigente,  una solución pendiente Lorenzo Guadamuz Sandoval, Ph.D.</dc:title>
  <dc:creator>lguadamuz</dc:creator>
  <cp:lastModifiedBy>Lorenzo Guadamuz</cp:lastModifiedBy>
  <cp:revision>3</cp:revision>
  <dcterms:created xsi:type="dcterms:W3CDTF">2007-05-23T18:14:20Z</dcterms:created>
  <dcterms:modified xsi:type="dcterms:W3CDTF">2021-06-28T20:17:57Z</dcterms:modified>
</cp:coreProperties>
</file>