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6"/>
  </p:notesMasterIdLst>
  <p:handoutMasterIdLst>
    <p:handoutMasterId r:id="rId57"/>
  </p:handoutMasterIdLst>
  <p:sldIdLst>
    <p:sldId id="401" r:id="rId2"/>
    <p:sldId id="386" r:id="rId3"/>
    <p:sldId id="404" r:id="rId4"/>
    <p:sldId id="393" r:id="rId5"/>
    <p:sldId id="396" r:id="rId6"/>
    <p:sldId id="266" r:id="rId7"/>
    <p:sldId id="411" r:id="rId8"/>
    <p:sldId id="389" r:id="rId9"/>
    <p:sldId id="273" r:id="rId10"/>
    <p:sldId id="416" r:id="rId11"/>
    <p:sldId id="417" r:id="rId12"/>
    <p:sldId id="257" r:id="rId13"/>
    <p:sldId id="258" r:id="rId14"/>
    <p:sldId id="286" r:id="rId15"/>
    <p:sldId id="291" r:id="rId16"/>
    <p:sldId id="292" r:id="rId17"/>
    <p:sldId id="293" r:id="rId18"/>
    <p:sldId id="356" r:id="rId19"/>
    <p:sldId id="390" r:id="rId20"/>
    <p:sldId id="304" r:id="rId21"/>
    <p:sldId id="305" r:id="rId22"/>
    <p:sldId id="400" r:id="rId23"/>
    <p:sldId id="319" r:id="rId24"/>
    <p:sldId id="325" r:id="rId25"/>
    <p:sldId id="406" r:id="rId26"/>
    <p:sldId id="407" r:id="rId27"/>
    <p:sldId id="322" r:id="rId28"/>
    <p:sldId id="323" r:id="rId29"/>
    <p:sldId id="420" r:id="rId30"/>
    <p:sldId id="474" r:id="rId31"/>
    <p:sldId id="427" r:id="rId32"/>
    <p:sldId id="475" r:id="rId33"/>
    <p:sldId id="428" r:id="rId34"/>
    <p:sldId id="430" r:id="rId35"/>
    <p:sldId id="433" r:id="rId36"/>
    <p:sldId id="436" r:id="rId37"/>
    <p:sldId id="437" r:id="rId38"/>
    <p:sldId id="441" r:id="rId39"/>
    <p:sldId id="449" r:id="rId40"/>
    <p:sldId id="454" r:id="rId41"/>
    <p:sldId id="456" r:id="rId42"/>
    <p:sldId id="458" r:id="rId43"/>
    <p:sldId id="462" r:id="rId44"/>
    <p:sldId id="476" r:id="rId45"/>
    <p:sldId id="471" r:id="rId46"/>
    <p:sldId id="464" r:id="rId47"/>
    <p:sldId id="465" r:id="rId48"/>
    <p:sldId id="466" r:id="rId49"/>
    <p:sldId id="467" r:id="rId50"/>
    <p:sldId id="472" r:id="rId51"/>
    <p:sldId id="473" r:id="rId52"/>
    <p:sldId id="468" r:id="rId53"/>
    <p:sldId id="469" r:id="rId54"/>
    <p:sldId id="397" r:id="rId5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CC3300"/>
    <a:srgbClr val="00E266"/>
    <a:srgbClr val="006600"/>
    <a:srgbClr val="008E40"/>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27132" autoAdjust="0"/>
    <p:restoredTop sz="94660"/>
  </p:normalViewPr>
  <p:slideViewPr>
    <p:cSldViewPr snapToGrid="0">
      <p:cViewPr varScale="1">
        <p:scale>
          <a:sx n="114" d="100"/>
          <a:sy n="114" d="100"/>
        </p:scale>
        <p:origin x="1122" y="102"/>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7" d="100"/>
          <a:sy n="87" d="100"/>
        </p:scale>
        <p:origin x="3840" y="6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270DC03-FDE9-4B82-B4A4-77973ABE9CA5}" type="datetimeFigureOut">
              <a:rPr lang="es-CR" smtClean="0"/>
              <a:t>7/10/2020</a:t>
            </a:fld>
            <a:endParaRPr lang="es-C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C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48C513C-DC5F-40AF-8784-0CC207140CDF}" type="slidenum">
              <a:rPr lang="es-CR" smtClean="0"/>
              <a:t>‹Nº›</a:t>
            </a:fld>
            <a:endParaRPr lang="es-CR"/>
          </a:p>
        </p:txBody>
      </p:sp>
    </p:spTree>
    <p:extLst>
      <p:ext uri="{BB962C8B-B14F-4D97-AF65-F5344CB8AC3E}">
        <p14:creationId xmlns:p14="http://schemas.microsoft.com/office/powerpoint/2010/main" val="33349763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1D4416-96AE-47EA-93C0-7248A3C852D3}" type="datetimeFigureOut">
              <a:rPr lang="es-CR" smtClean="0"/>
              <a:t>7/10/2020</a:t>
            </a:fld>
            <a:endParaRPr lang="es-CR"/>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C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C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293E9F-7FE2-4D1C-B3A5-2D1E66DA5297}" type="slidenum">
              <a:rPr lang="es-CR" smtClean="0"/>
              <a:t>‹Nº›</a:t>
            </a:fld>
            <a:endParaRPr lang="es-CR"/>
          </a:p>
        </p:txBody>
      </p:sp>
    </p:spTree>
    <p:extLst>
      <p:ext uri="{BB962C8B-B14F-4D97-AF65-F5344CB8AC3E}">
        <p14:creationId xmlns:p14="http://schemas.microsoft.com/office/powerpoint/2010/main" val="39594788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E174C22-44DD-4821-A82F-962EB11E2C95}" type="datetimeFigureOut">
              <a:rPr lang="es-CR" smtClean="0"/>
              <a:t>7/10/2020</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8EF773C8-F5CB-4D3E-9936-FCA5BD754626}" type="slidenum">
              <a:rPr lang="es-CR" smtClean="0"/>
              <a:t>‹Nº›</a:t>
            </a:fld>
            <a:endParaRPr lang="es-CR"/>
          </a:p>
        </p:txBody>
      </p:sp>
    </p:spTree>
    <p:extLst>
      <p:ext uri="{BB962C8B-B14F-4D97-AF65-F5344CB8AC3E}">
        <p14:creationId xmlns:p14="http://schemas.microsoft.com/office/powerpoint/2010/main" val="621800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174C22-44DD-4821-A82F-962EB11E2C95}" type="datetimeFigureOut">
              <a:rPr lang="es-CR" smtClean="0"/>
              <a:t>7/10/2020</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8EF773C8-F5CB-4D3E-9936-FCA5BD754626}" type="slidenum">
              <a:rPr lang="es-CR" smtClean="0"/>
              <a:t>‹Nº›</a:t>
            </a:fld>
            <a:endParaRPr lang="es-CR"/>
          </a:p>
        </p:txBody>
      </p:sp>
    </p:spTree>
    <p:extLst>
      <p:ext uri="{BB962C8B-B14F-4D97-AF65-F5344CB8AC3E}">
        <p14:creationId xmlns:p14="http://schemas.microsoft.com/office/powerpoint/2010/main" val="653332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174C22-44DD-4821-A82F-962EB11E2C95}" type="datetimeFigureOut">
              <a:rPr lang="es-CR" smtClean="0"/>
              <a:t>7/10/2020</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8EF773C8-F5CB-4D3E-9936-FCA5BD754626}" type="slidenum">
              <a:rPr lang="es-CR" smtClean="0"/>
              <a:t>‹Nº›</a:t>
            </a:fld>
            <a:endParaRPr lang="es-CR"/>
          </a:p>
        </p:txBody>
      </p:sp>
    </p:spTree>
    <p:extLst>
      <p:ext uri="{BB962C8B-B14F-4D97-AF65-F5344CB8AC3E}">
        <p14:creationId xmlns:p14="http://schemas.microsoft.com/office/powerpoint/2010/main" val="193841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174C22-44DD-4821-A82F-962EB11E2C95}" type="datetimeFigureOut">
              <a:rPr lang="es-CR" smtClean="0"/>
              <a:t>7/10/2020</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8EF773C8-F5CB-4D3E-9936-FCA5BD754626}" type="slidenum">
              <a:rPr lang="es-CR" smtClean="0"/>
              <a:t>‹Nº›</a:t>
            </a:fld>
            <a:endParaRPr lang="es-CR"/>
          </a:p>
        </p:txBody>
      </p:sp>
    </p:spTree>
    <p:extLst>
      <p:ext uri="{BB962C8B-B14F-4D97-AF65-F5344CB8AC3E}">
        <p14:creationId xmlns:p14="http://schemas.microsoft.com/office/powerpoint/2010/main" val="2286200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E174C22-44DD-4821-A82F-962EB11E2C95}" type="datetimeFigureOut">
              <a:rPr lang="es-CR" smtClean="0"/>
              <a:t>7/10/2020</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8EF773C8-F5CB-4D3E-9936-FCA5BD754626}" type="slidenum">
              <a:rPr lang="es-CR" smtClean="0"/>
              <a:t>‹Nº›</a:t>
            </a:fld>
            <a:endParaRPr lang="es-CR"/>
          </a:p>
        </p:txBody>
      </p:sp>
    </p:spTree>
    <p:extLst>
      <p:ext uri="{BB962C8B-B14F-4D97-AF65-F5344CB8AC3E}">
        <p14:creationId xmlns:p14="http://schemas.microsoft.com/office/powerpoint/2010/main" val="3171998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E174C22-44DD-4821-A82F-962EB11E2C95}" type="datetimeFigureOut">
              <a:rPr lang="es-CR" smtClean="0"/>
              <a:t>7/10/2020</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8EF773C8-F5CB-4D3E-9936-FCA5BD754626}" type="slidenum">
              <a:rPr lang="es-CR" smtClean="0"/>
              <a:t>‹Nº›</a:t>
            </a:fld>
            <a:endParaRPr lang="es-CR"/>
          </a:p>
        </p:txBody>
      </p:sp>
    </p:spTree>
    <p:extLst>
      <p:ext uri="{BB962C8B-B14F-4D97-AF65-F5344CB8AC3E}">
        <p14:creationId xmlns:p14="http://schemas.microsoft.com/office/powerpoint/2010/main" val="1691918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174C22-44DD-4821-A82F-962EB11E2C95}" type="datetimeFigureOut">
              <a:rPr lang="es-CR" smtClean="0"/>
              <a:t>7/10/2020</a:t>
            </a:fld>
            <a:endParaRPr lang="es-CR"/>
          </a:p>
        </p:txBody>
      </p:sp>
      <p:sp>
        <p:nvSpPr>
          <p:cNvPr id="8" name="Footer Placeholder 7"/>
          <p:cNvSpPr>
            <a:spLocks noGrp="1"/>
          </p:cNvSpPr>
          <p:nvPr>
            <p:ph type="ftr" sz="quarter" idx="11"/>
          </p:nvPr>
        </p:nvSpPr>
        <p:spPr/>
        <p:txBody>
          <a:bodyPr/>
          <a:lstStyle/>
          <a:p>
            <a:endParaRPr lang="es-CR"/>
          </a:p>
        </p:txBody>
      </p:sp>
      <p:sp>
        <p:nvSpPr>
          <p:cNvPr id="9" name="Slide Number Placeholder 8"/>
          <p:cNvSpPr>
            <a:spLocks noGrp="1"/>
          </p:cNvSpPr>
          <p:nvPr>
            <p:ph type="sldNum" sz="quarter" idx="12"/>
          </p:nvPr>
        </p:nvSpPr>
        <p:spPr/>
        <p:txBody>
          <a:bodyPr/>
          <a:lstStyle/>
          <a:p>
            <a:fld id="{8EF773C8-F5CB-4D3E-9936-FCA5BD754626}" type="slidenum">
              <a:rPr lang="es-CR" smtClean="0"/>
              <a:t>‹Nº›</a:t>
            </a:fld>
            <a:endParaRPr lang="es-CR"/>
          </a:p>
        </p:txBody>
      </p:sp>
    </p:spTree>
    <p:extLst>
      <p:ext uri="{BB962C8B-B14F-4D97-AF65-F5344CB8AC3E}">
        <p14:creationId xmlns:p14="http://schemas.microsoft.com/office/powerpoint/2010/main" val="2351893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E174C22-44DD-4821-A82F-962EB11E2C95}" type="datetimeFigureOut">
              <a:rPr lang="es-CR" smtClean="0"/>
              <a:t>7/10/2020</a:t>
            </a:fld>
            <a:endParaRPr lang="es-CR"/>
          </a:p>
        </p:txBody>
      </p:sp>
      <p:sp>
        <p:nvSpPr>
          <p:cNvPr id="4" name="Footer Placeholder 3"/>
          <p:cNvSpPr>
            <a:spLocks noGrp="1"/>
          </p:cNvSpPr>
          <p:nvPr>
            <p:ph type="ftr" sz="quarter" idx="11"/>
          </p:nvPr>
        </p:nvSpPr>
        <p:spPr/>
        <p:txBody>
          <a:bodyPr/>
          <a:lstStyle/>
          <a:p>
            <a:endParaRPr lang="es-CR"/>
          </a:p>
        </p:txBody>
      </p:sp>
      <p:sp>
        <p:nvSpPr>
          <p:cNvPr id="5" name="Slide Number Placeholder 4"/>
          <p:cNvSpPr>
            <a:spLocks noGrp="1"/>
          </p:cNvSpPr>
          <p:nvPr>
            <p:ph type="sldNum" sz="quarter" idx="12"/>
          </p:nvPr>
        </p:nvSpPr>
        <p:spPr/>
        <p:txBody>
          <a:bodyPr/>
          <a:lstStyle/>
          <a:p>
            <a:fld id="{8EF773C8-F5CB-4D3E-9936-FCA5BD754626}" type="slidenum">
              <a:rPr lang="es-CR" smtClean="0"/>
              <a:t>‹Nº›</a:t>
            </a:fld>
            <a:endParaRPr lang="es-CR"/>
          </a:p>
        </p:txBody>
      </p:sp>
    </p:spTree>
    <p:extLst>
      <p:ext uri="{BB962C8B-B14F-4D97-AF65-F5344CB8AC3E}">
        <p14:creationId xmlns:p14="http://schemas.microsoft.com/office/powerpoint/2010/main" val="4007996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174C22-44DD-4821-A82F-962EB11E2C95}" type="datetimeFigureOut">
              <a:rPr lang="es-CR" smtClean="0"/>
              <a:t>7/10/2020</a:t>
            </a:fld>
            <a:endParaRPr lang="es-CR"/>
          </a:p>
        </p:txBody>
      </p:sp>
      <p:sp>
        <p:nvSpPr>
          <p:cNvPr id="3" name="Footer Placeholder 2"/>
          <p:cNvSpPr>
            <a:spLocks noGrp="1"/>
          </p:cNvSpPr>
          <p:nvPr>
            <p:ph type="ftr" sz="quarter" idx="11"/>
          </p:nvPr>
        </p:nvSpPr>
        <p:spPr/>
        <p:txBody>
          <a:bodyPr/>
          <a:lstStyle/>
          <a:p>
            <a:endParaRPr lang="es-CR"/>
          </a:p>
        </p:txBody>
      </p:sp>
      <p:sp>
        <p:nvSpPr>
          <p:cNvPr id="4" name="Slide Number Placeholder 3"/>
          <p:cNvSpPr>
            <a:spLocks noGrp="1"/>
          </p:cNvSpPr>
          <p:nvPr>
            <p:ph type="sldNum" sz="quarter" idx="12"/>
          </p:nvPr>
        </p:nvSpPr>
        <p:spPr/>
        <p:txBody>
          <a:bodyPr/>
          <a:lstStyle/>
          <a:p>
            <a:fld id="{8EF773C8-F5CB-4D3E-9936-FCA5BD754626}" type="slidenum">
              <a:rPr lang="es-CR" smtClean="0"/>
              <a:t>‹Nº›</a:t>
            </a:fld>
            <a:endParaRPr lang="es-CR"/>
          </a:p>
        </p:txBody>
      </p:sp>
    </p:spTree>
    <p:extLst>
      <p:ext uri="{BB962C8B-B14F-4D97-AF65-F5344CB8AC3E}">
        <p14:creationId xmlns:p14="http://schemas.microsoft.com/office/powerpoint/2010/main" val="1011007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E174C22-44DD-4821-A82F-962EB11E2C95}" type="datetimeFigureOut">
              <a:rPr lang="es-CR" smtClean="0"/>
              <a:t>7/10/2020</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8EF773C8-F5CB-4D3E-9936-FCA5BD754626}" type="slidenum">
              <a:rPr lang="es-CR" smtClean="0"/>
              <a:t>‹Nº›</a:t>
            </a:fld>
            <a:endParaRPr lang="es-CR"/>
          </a:p>
        </p:txBody>
      </p:sp>
    </p:spTree>
    <p:extLst>
      <p:ext uri="{BB962C8B-B14F-4D97-AF65-F5344CB8AC3E}">
        <p14:creationId xmlns:p14="http://schemas.microsoft.com/office/powerpoint/2010/main" val="3302788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E174C22-44DD-4821-A82F-962EB11E2C95}" type="datetimeFigureOut">
              <a:rPr lang="es-CR" smtClean="0"/>
              <a:t>7/10/2020</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8EF773C8-F5CB-4D3E-9936-FCA5BD754626}" type="slidenum">
              <a:rPr lang="es-CR" smtClean="0"/>
              <a:t>‹Nº›</a:t>
            </a:fld>
            <a:endParaRPr lang="es-CR"/>
          </a:p>
        </p:txBody>
      </p:sp>
    </p:spTree>
    <p:extLst>
      <p:ext uri="{BB962C8B-B14F-4D97-AF65-F5344CB8AC3E}">
        <p14:creationId xmlns:p14="http://schemas.microsoft.com/office/powerpoint/2010/main" val="708845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NUL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2" descr="Power Point">
            <a:extLst>
              <a:ext uri="{FF2B5EF4-FFF2-40B4-BE49-F238E27FC236}">
                <a16:creationId xmlns:a16="http://schemas.microsoft.com/office/drawing/2014/main" id="{E4C21D32-80B4-46BC-B9CB-BB2E93074FEE}"/>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686115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174C22-44DD-4821-A82F-962EB11E2C95}" type="datetimeFigureOut">
              <a:rPr lang="es-CR" smtClean="0"/>
              <a:t>7/10/2020</a:t>
            </a:fld>
            <a:endParaRPr lang="es-C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F773C8-F5CB-4D3E-9936-FCA5BD754626}" type="slidenum">
              <a:rPr lang="es-CR" smtClean="0"/>
              <a:t>‹Nº›</a:t>
            </a:fld>
            <a:endParaRPr lang="es-CR"/>
          </a:p>
        </p:txBody>
      </p:sp>
    </p:spTree>
    <p:extLst>
      <p:ext uri="{BB962C8B-B14F-4D97-AF65-F5344CB8AC3E}">
        <p14:creationId xmlns:p14="http://schemas.microsoft.com/office/powerpoint/2010/main" val="4933801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b="1" kern="1200">
          <a:solidFill>
            <a:srgbClr val="FFFF00"/>
          </a:solidFill>
          <a:effectLst>
            <a:outerShdw blurRad="38100" dist="38100" dir="2700000" algn="tl">
              <a:srgbClr val="000000">
                <a:alpha val="43137"/>
              </a:srgbClr>
            </a:outerShdw>
          </a:effectLst>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effectLst>
            <a:outerShdw blurRad="38100" dist="38100" dir="2700000" algn="tl">
              <a:srgbClr val="000000">
                <a:alpha val="43137"/>
              </a:srgb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effectLst>
            <a:outerShdw blurRad="38100" dist="38100" dir="2700000" algn="tl">
              <a:srgbClr val="000000">
                <a:alpha val="43137"/>
              </a:srgb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effectLst>
            <a:outerShdw blurRad="38100" dist="38100" dir="2700000" algn="tl">
              <a:srgbClr val="000000">
                <a:alpha val="43137"/>
              </a:srgb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effectLst>
            <a:outerShdw blurRad="38100" dist="38100" dir="2700000" algn="tl">
              <a:srgbClr val="000000">
                <a:alpha val="43137"/>
              </a:srgb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effectLst>
            <a:outerShdw blurRad="38100" dist="38100" dir="2700000" algn="tl">
              <a:srgbClr val="000000">
                <a:alpha val="43137"/>
              </a:srgb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hyperlink" Target="https://tec.mx/es/noticias/nacional/educacion/todo-lo-que-querias-saber-sobre-las-clases-con-proyeccion-holografica"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30.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www.wri.org/"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www.geospatialworld.net/blogs/smart-farming-is-the-future-of-agriculture/"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6981" y="383458"/>
            <a:ext cx="8775290" cy="3070116"/>
          </a:xfrm>
          <a:solidFill>
            <a:srgbClr val="002060"/>
          </a:solidFill>
        </p:spPr>
        <p:txBody>
          <a:bodyPr>
            <a:normAutofit/>
          </a:bodyPr>
          <a:lstStyle/>
          <a:p>
            <a:r>
              <a:rPr lang="es-CR" sz="5300" b="1" dirty="0">
                <a:solidFill>
                  <a:schemeClr val="bg1"/>
                </a:solidFill>
              </a:rPr>
              <a:t>EL FUTURO DE LA EDUCACIÓN</a:t>
            </a:r>
            <a:r>
              <a:rPr lang="es-CR" sz="4000" dirty="0">
                <a:solidFill>
                  <a:schemeClr val="accent4">
                    <a:lumMod val="60000"/>
                    <a:lumOff val="40000"/>
                  </a:schemeClr>
                </a:solidFill>
              </a:rPr>
              <a:t> </a:t>
            </a:r>
            <a:br>
              <a:rPr lang="es-CR" sz="5300" b="1" dirty="0">
                <a:solidFill>
                  <a:schemeClr val="bg1"/>
                </a:solidFill>
              </a:rPr>
            </a:br>
            <a:br>
              <a:rPr lang="es-CR" sz="5300" b="1" dirty="0">
                <a:solidFill>
                  <a:schemeClr val="bg1"/>
                </a:solidFill>
              </a:rPr>
            </a:br>
            <a:r>
              <a:rPr lang="es-CR" sz="3300" b="1" dirty="0">
                <a:solidFill>
                  <a:schemeClr val="bg1"/>
                </a:solidFill>
              </a:rPr>
              <a:t>Lorenzo Guadamuz Sandoval, </a:t>
            </a:r>
            <a:r>
              <a:rPr lang="es-CR" sz="3300" b="1" dirty="0" err="1">
                <a:solidFill>
                  <a:schemeClr val="bg1"/>
                </a:solidFill>
              </a:rPr>
              <a:t>Ph.D</a:t>
            </a:r>
            <a:r>
              <a:rPr lang="es-CR" sz="3300" b="1" dirty="0">
                <a:solidFill>
                  <a:schemeClr val="bg1"/>
                </a:solidFill>
              </a:rPr>
              <a:t>.</a:t>
            </a:r>
            <a:r>
              <a:rPr lang="es-CR" sz="3300" b="1" dirty="0"/>
              <a:t> </a:t>
            </a:r>
            <a:endParaRPr lang="es-CR" b="1" dirty="0"/>
          </a:p>
        </p:txBody>
      </p:sp>
      <p:sp>
        <p:nvSpPr>
          <p:cNvPr id="3" name="Subtitle 2"/>
          <p:cNvSpPr>
            <a:spLocks noGrp="1"/>
          </p:cNvSpPr>
          <p:nvPr>
            <p:ph type="subTitle" idx="1"/>
          </p:nvPr>
        </p:nvSpPr>
        <p:spPr>
          <a:xfrm>
            <a:off x="1243916" y="3778308"/>
            <a:ext cx="6140217" cy="1229920"/>
          </a:xfrm>
          <a:solidFill>
            <a:srgbClr val="C00000"/>
          </a:solidFill>
        </p:spPr>
        <p:txBody>
          <a:bodyPr>
            <a:normAutofit/>
          </a:bodyPr>
          <a:lstStyle/>
          <a:p>
            <a:r>
              <a:rPr lang="es-CR" sz="2800" b="1" dirty="0"/>
              <a:t>VIDEO CONFERENCIA CON</a:t>
            </a:r>
          </a:p>
          <a:p>
            <a:r>
              <a:rPr lang="es-CR" sz="2800" b="1" dirty="0"/>
              <a:t> DRA . MARTA MEDINA CASTRELLON </a:t>
            </a:r>
            <a:endParaRPr lang="es-CR" sz="2800" b="1" dirty="0">
              <a:solidFill>
                <a:srgbClr val="FFFF00"/>
              </a:solidFill>
            </a:endParaRPr>
          </a:p>
        </p:txBody>
      </p:sp>
      <p:sp>
        <p:nvSpPr>
          <p:cNvPr id="5" name="Rectángulo 4">
            <a:extLst>
              <a:ext uri="{FF2B5EF4-FFF2-40B4-BE49-F238E27FC236}">
                <a16:creationId xmlns:a16="http://schemas.microsoft.com/office/drawing/2014/main" id="{3ECBC287-710F-4495-B3FC-8C35D2ADC031}"/>
              </a:ext>
            </a:extLst>
          </p:cNvPr>
          <p:cNvSpPr/>
          <p:nvPr/>
        </p:nvSpPr>
        <p:spPr>
          <a:xfrm>
            <a:off x="1670833" y="6043821"/>
            <a:ext cx="5286384" cy="523220"/>
          </a:xfrm>
          <a:prstGeom prst="rect">
            <a:avLst/>
          </a:prstGeom>
        </p:spPr>
        <p:txBody>
          <a:bodyPr wrap="none">
            <a:spAutoFit/>
          </a:bodyPr>
          <a:lstStyle/>
          <a:p>
            <a:pPr algn="ctr"/>
            <a:r>
              <a:rPr lang="es-CR" sz="2800" b="1" dirty="0">
                <a:solidFill>
                  <a:srgbClr val="000099"/>
                </a:solidFill>
              </a:rPr>
              <a:t>MIERCOLES 7 DE OCTUBRE 2020   </a:t>
            </a:r>
            <a:r>
              <a:rPr lang="es-CR" sz="2400" b="1" dirty="0">
                <a:solidFill>
                  <a:srgbClr val="FFFF00"/>
                </a:solidFill>
              </a:rPr>
              <a:t>.</a:t>
            </a:r>
          </a:p>
        </p:txBody>
      </p:sp>
    </p:spTree>
    <p:extLst>
      <p:ext uri="{BB962C8B-B14F-4D97-AF65-F5344CB8AC3E}">
        <p14:creationId xmlns:p14="http://schemas.microsoft.com/office/powerpoint/2010/main" val="107632095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80B0C3C-D47B-4486-BBD3-424A176C1429}"/>
              </a:ext>
            </a:extLst>
          </p:cNvPr>
          <p:cNvSpPr>
            <a:spLocks noGrp="1"/>
          </p:cNvSpPr>
          <p:nvPr>
            <p:ph type="title"/>
          </p:nvPr>
        </p:nvSpPr>
        <p:spPr>
          <a:xfrm>
            <a:off x="628650" y="242888"/>
            <a:ext cx="7886700" cy="1447801"/>
          </a:xfrm>
        </p:spPr>
        <p:txBody>
          <a:bodyPr>
            <a:normAutofit fontScale="90000"/>
          </a:bodyPr>
          <a:lstStyle/>
          <a:p>
            <a:br>
              <a:rPr lang="es-CR" sz="3600" dirty="0">
                <a:effectLst/>
              </a:rPr>
            </a:br>
            <a:r>
              <a:rPr lang="es-CR" dirty="0"/>
              <a:t>EL MODELO ACTUAL</a:t>
            </a:r>
            <a:r>
              <a:rPr lang="es-CR" dirty="0">
                <a:effectLst/>
              </a:rPr>
              <a:t>.</a:t>
            </a:r>
            <a:br>
              <a:rPr lang="es-CR" dirty="0">
                <a:effectLst/>
              </a:rPr>
            </a:br>
            <a:endParaRPr lang="es-CR" dirty="0"/>
          </a:p>
        </p:txBody>
      </p:sp>
      <p:sp>
        <p:nvSpPr>
          <p:cNvPr id="3" name="Marcador de contenido 2">
            <a:extLst>
              <a:ext uri="{FF2B5EF4-FFF2-40B4-BE49-F238E27FC236}">
                <a16:creationId xmlns:a16="http://schemas.microsoft.com/office/drawing/2014/main" id="{135C4B79-0194-432E-9344-FF7535893A7D}"/>
              </a:ext>
            </a:extLst>
          </p:cNvPr>
          <p:cNvSpPr>
            <a:spLocks noGrp="1"/>
          </p:cNvSpPr>
          <p:nvPr>
            <p:ph idx="1"/>
          </p:nvPr>
        </p:nvSpPr>
        <p:spPr/>
        <p:txBody>
          <a:bodyPr>
            <a:normAutofit fontScale="77500" lnSpcReduction="20000"/>
          </a:bodyPr>
          <a:lstStyle/>
          <a:p>
            <a:pPr lvl="0"/>
            <a:r>
              <a:rPr lang="es-CR" b="1" dirty="0">
                <a:effectLst/>
              </a:rPr>
              <a:t>Es una educación formal regular; es graduada, es centralizada , altamente regulada; es </a:t>
            </a:r>
            <a:r>
              <a:rPr lang="es-ES" b="1" dirty="0">
                <a:effectLst/>
              </a:rPr>
              <a:t>única para todos en un aula ,  laboratorio o taller; s</a:t>
            </a:r>
            <a:r>
              <a:rPr lang="es-CR" b="1" dirty="0">
                <a:effectLst/>
              </a:rPr>
              <a:t>u metodología se basa fundamentalmente en una clase magistral, impartida generalmente por un docente; posee un alto número de alumnos por aula/docente; tiene </a:t>
            </a:r>
            <a:r>
              <a:rPr lang="es-ES" b="1" dirty="0">
                <a:effectLst/>
              </a:rPr>
              <a:t>poca o ninguna participación del estudiante; s</a:t>
            </a:r>
            <a:r>
              <a:rPr lang="es-CR" b="1" dirty="0">
                <a:effectLst/>
              </a:rPr>
              <a:t>e utiliza una metodología única para todos, así como materiales educativos; n</a:t>
            </a:r>
            <a:r>
              <a:rPr lang="es-ES" b="1" dirty="0">
                <a:effectLst/>
              </a:rPr>
              <a:t>o se atienden las diferencias individuales; es altamente memorística.</a:t>
            </a:r>
          </a:p>
          <a:p>
            <a:r>
              <a:rPr lang="es-CR" b="1" dirty="0">
                <a:effectLst/>
              </a:rPr>
              <a:t>Se basa en la individualización de  la atención a la demanda; es  descentralizada en el  aula , cuando se imparte en la educación formal transformada, y absolutamente individualizada en cualquier lugar, a cualquier hora; cuando es educación abierta, no formal o informal; es semi graduada o no graduada; c</a:t>
            </a:r>
            <a:r>
              <a:rPr lang="es-ES" b="1" dirty="0" err="1">
                <a:effectLst/>
              </a:rPr>
              <a:t>ada</a:t>
            </a:r>
            <a:r>
              <a:rPr lang="es-ES" b="1" dirty="0">
                <a:effectLst/>
              </a:rPr>
              <a:t> estudiante avanza a su ritmo. </a:t>
            </a:r>
            <a:endParaRPr lang="es-CR" b="1" dirty="0">
              <a:effectLst/>
            </a:endParaRPr>
          </a:p>
          <a:p>
            <a:pPr lvl="0"/>
            <a:endParaRPr lang="es-CR" b="1" dirty="0">
              <a:effectLst/>
            </a:endParaRPr>
          </a:p>
          <a:p>
            <a:endParaRPr lang="es-CR" dirty="0"/>
          </a:p>
        </p:txBody>
      </p:sp>
    </p:spTree>
    <p:extLst>
      <p:ext uri="{BB962C8B-B14F-4D97-AF65-F5344CB8AC3E}">
        <p14:creationId xmlns:p14="http://schemas.microsoft.com/office/powerpoint/2010/main" val="1156179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E2D262-8F07-4A7D-B881-692F68FFF634}"/>
              </a:ext>
            </a:extLst>
          </p:cNvPr>
          <p:cNvSpPr>
            <a:spLocks noGrp="1"/>
          </p:cNvSpPr>
          <p:nvPr>
            <p:ph type="title"/>
          </p:nvPr>
        </p:nvSpPr>
        <p:spPr>
          <a:xfrm>
            <a:off x="628650" y="136518"/>
            <a:ext cx="7886700" cy="649287"/>
          </a:xfrm>
        </p:spPr>
        <p:txBody>
          <a:bodyPr>
            <a:noAutofit/>
          </a:bodyPr>
          <a:lstStyle/>
          <a:p>
            <a:r>
              <a:rPr lang="es-CR" sz="3200" dirty="0">
                <a:effectLst/>
              </a:rPr>
              <a:t>ALGUNAS CARACTERÍSTICAS DE LA EDUCACIÓN DEL FUTURO QUE DEBEREMOS PROMOVER</a:t>
            </a:r>
          </a:p>
        </p:txBody>
      </p:sp>
      <p:sp>
        <p:nvSpPr>
          <p:cNvPr id="3" name="Marcador de contenido 2">
            <a:extLst>
              <a:ext uri="{FF2B5EF4-FFF2-40B4-BE49-F238E27FC236}">
                <a16:creationId xmlns:a16="http://schemas.microsoft.com/office/drawing/2014/main" id="{1E509150-A57C-4661-8AAB-BCE89B3D32DB}"/>
              </a:ext>
            </a:extLst>
          </p:cNvPr>
          <p:cNvSpPr>
            <a:spLocks noGrp="1"/>
          </p:cNvSpPr>
          <p:nvPr>
            <p:ph idx="1"/>
          </p:nvPr>
        </p:nvSpPr>
        <p:spPr>
          <a:xfrm>
            <a:off x="185738" y="1000125"/>
            <a:ext cx="8715375" cy="5643563"/>
          </a:xfrm>
        </p:spPr>
        <p:txBody>
          <a:bodyPr>
            <a:normAutofit fontScale="55000" lnSpcReduction="20000"/>
          </a:bodyPr>
          <a:lstStyle/>
          <a:p>
            <a:pPr marL="0" indent="0">
              <a:buNone/>
            </a:pPr>
            <a:endParaRPr lang="es-CR" dirty="0">
              <a:effectLst/>
            </a:endParaRPr>
          </a:p>
          <a:p>
            <a:pPr lvl="0"/>
            <a:r>
              <a:rPr lang="es-ES" sz="3400" b="1" dirty="0">
                <a:effectLst/>
              </a:rPr>
              <a:t>El estudiante es el centro del proceso educativo  y responsable de su propio aprendizaje; </a:t>
            </a:r>
          </a:p>
          <a:p>
            <a:pPr lvl="0"/>
            <a:r>
              <a:rPr lang="es-ES" sz="3400" b="1" dirty="0">
                <a:effectLst/>
              </a:rPr>
              <a:t>se respetan todos los diversos  tipos de inteligencias;</a:t>
            </a:r>
          </a:p>
          <a:p>
            <a:pPr lvl="0"/>
            <a:r>
              <a:rPr lang="es-ES" sz="3400" b="1" dirty="0">
                <a:effectLst/>
              </a:rPr>
              <a:t> e</a:t>
            </a:r>
            <a:r>
              <a:rPr lang="es-CR" sz="3400" b="1" dirty="0">
                <a:effectLst/>
              </a:rPr>
              <a:t>s colaborativa; es horizontal; </a:t>
            </a:r>
          </a:p>
          <a:p>
            <a:pPr lvl="0"/>
            <a:r>
              <a:rPr lang="es-CR" sz="3400" b="1" dirty="0">
                <a:effectLst/>
              </a:rPr>
              <a:t>f</a:t>
            </a:r>
            <a:r>
              <a:rPr lang="es-ES" sz="3400" b="1" dirty="0" err="1">
                <a:effectLst/>
              </a:rPr>
              <a:t>omenta</a:t>
            </a:r>
            <a:r>
              <a:rPr lang="es-ES" sz="3400" b="1" dirty="0">
                <a:effectLst/>
              </a:rPr>
              <a:t> el trabajo en grupo, la investigación, la solución de problemas,</a:t>
            </a:r>
          </a:p>
          <a:p>
            <a:pPr marL="0" lvl="0" indent="0">
              <a:buNone/>
            </a:pPr>
            <a:r>
              <a:rPr lang="es-ES" sz="3400" b="1" dirty="0">
                <a:effectLst/>
              </a:rPr>
              <a:t> enseña a preguntar y buscar buenas respuestas;  </a:t>
            </a:r>
          </a:p>
          <a:p>
            <a:r>
              <a:rPr lang="es-ES" sz="3400" b="1" dirty="0">
                <a:effectLst/>
              </a:rPr>
              <a:t>promueve el uso de </a:t>
            </a:r>
            <a:r>
              <a:rPr lang="es-CR" sz="3400" b="1" dirty="0">
                <a:effectLst/>
              </a:rPr>
              <a:t> metodologías diversas; </a:t>
            </a:r>
          </a:p>
          <a:p>
            <a:r>
              <a:rPr lang="es-CR" sz="3400" b="1" dirty="0">
                <a:effectLst/>
              </a:rPr>
              <a:t> usa los </a:t>
            </a:r>
            <a:r>
              <a:rPr lang="es-CR" sz="3400" b="1" dirty="0" err="1">
                <a:effectLst/>
              </a:rPr>
              <a:t>multimedias</a:t>
            </a:r>
            <a:r>
              <a:rPr lang="es-CR" sz="3400" b="1" dirty="0">
                <a:effectLst/>
              </a:rPr>
              <a:t>; </a:t>
            </a:r>
          </a:p>
          <a:p>
            <a:r>
              <a:rPr lang="es-CR" sz="3400" b="1" dirty="0">
                <a:effectLst/>
              </a:rPr>
              <a:t>fomenta el super aprendizaje, la super memoria, desarrolla el </a:t>
            </a:r>
            <a:r>
              <a:rPr lang="es-CR" sz="3400" b="1" dirty="0" err="1">
                <a:effectLst/>
              </a:rPr>
              <a:t>supercerebro</a:t>
            </a:r>
            <a:r>
              <a:rPr lang="es-CR" sz="3400" b="1" dirty="0">
                <a:effectLst/>
              </a:rPr>
              <a:t>;</a:t>
            </a:r>
          </a:p>
          <a:p>
            <a:r>
              <a:rPr lang="es-CR" sz="3400" b="1" dirty="0">
                <a:effectLst/>
              </a:rPr>
              <a:t> i</a:t>
            </a:r>
            <a:r>
              <a:rPr lang="es-ES" sz="3400" b="1" dirty="0" err="1">
                <a:effectLst/>
              </a:rPr>
              <a:t>ncluye</a:t>
            </a:r>
            <a:r>
              <a:rPr lang="es-ES" sz="3400" b="1" dirty="0">
                <a:effectLst/>
              </a:rPr>
              <a:t> técnicas de aprendizaje basadas en neurociencia, </a:t>
            </a:r>
            <a:r>
              <a:rPr lang="es-ES" sz="3400" b="1" dirty="0" err="1">
                <a:effectLst/>
              </a:rPr>
              <a:t>neurodidáctica</a:t>
            </a:r>
            <a:r>
              <a:rPr lang="es-ES" sz="3400" b="1" dirty="0">
                <a:effectLst/>
              </a:rPr>
              <a:t>, así como avanzadas Tecnologías de Información,  como apoyo, como medio, no como fin en sí mismas; </a:t>
            </a:r>
          </a:p>
          <a:p>
            <a:r>
              <a:rPr lang="es-ES" sz="3400" b="1" dirty="0">
                <a:effectLst/>
              </a:rPr>
              <a:t>p</a:t>
            </a:r>
            <a:r>
              <a:rPr lang="es-CR" sz="3400" b="1" dirty="0" err="1">
                <a:effectLst/>
              </a:rPr>
              <a:t>rivilegia</a:t>
            </a:r>
            <a:r>
              <a:rPr lang="es-CR" sz="3400" b="1" dirty="0">
                <a:effectLst/>
              </a:rPr>
              <a:t> la auto evaluación de los  auto- aprendizajes; </a:t>
            </a:r>
          </a:p>
          <a:p>
            <a:r>
              <a:rPr lang="es-CR" sz="3400" b="1" dirty="0">
                <a:effectLst/>
              </a:rPr>
              <a:t>p</a:t>
            </a:r>
            <a:r>
              <a:rPr lang="es-ES" sz="3400" b="1" dirty="0" err="1">
                <a:effectLst/>
              </a:rPr>
              <a:t>articipan</a:t>
            </a:r>
            <a:r>
              <a:rPr lang="es-ES" sz="3400" b="1" dirty="0">
                <a:effectLst/>
              </a:rPr>
              <a:t> dos o tres educadores como apoyo al estudiante, pudiendo ser itinerantes;</a:t>
            </a:r>
          </a:p>
          <a:p>
            <a:r>
              <a:rPr lang="es-ES" sz="3400" b="1" dirty="0">
                <a:effectLst/>
              </a:rPr>
              <a:t> desarrolla el gusto por aprender, por leer, por las matemáticas y las ciencias; fomenta el </a:t>
            </a:r>
            <a:r>
              <a:rPr lang="es-ES" sz="3400" b="1" dirty="0" err="1">
                <a:effectLst/>
              </a:rPr>
              <a:t>reir</a:t>
            </a:r>
            <a:r>
              <a:rPr lang="es-ES" sz="3400" b="1" dirty="0">
                <a:effectLst/>
              </a:rPr>
              <a:t>, el preguntar, el evitar el estrés, evita el miedo, desarrolla la confianza en sí mismo. Enseña a aprender a reaprender. </a:t>
            </a:r>
            <a:endParaRPr lang="es-CR" sz="3400" b="1" dirty="0">
              <a:effectLst/>
            </a:endParaRPr>
          </a:p>
          <a:p>
            <a:pPr marL="0" indent="0">
              <a:buNone/>
            </a:pPr>
            <a:endParaRPr lang="es-CR" b="1" dirty="0">
              <a:effectLst/>
            </a:endParaRPr>
          </a:p>
          <a:p>
            <a:endParaRPr lang="es-CR" dirty="0"/>
          </a:p>
        </p:txBody>
      </p:sp>
    </p:spTree>
    <p:extLst>
      <p:ext uri="{BB962C8B-B14F-4D97-AF65-F5344CB8AC3E}">
        <p14:creationId xmlns:p14="http://schemas.microsoft.com/office/powerpoint/2010/main" val="7100646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2974813-497E-481E-835E-019E44FA0901}"/>
              </a:ext>
            </a:extLst>
          </p:cNvPr>
          <p:cNvGraphicFramePr>
            <a:graphicFrameLocks noGrp="1"/>
          </p:cNvGraphicFramePr>
          <p:nvPr>
            <p:extLst>
              <p:ext uri="{D42A27DB-BD31-4B8C-83A1-F6EECF244321}">
                <p14:modId xmlns:p14="http://schemas.microsoft.com/office/powerpoint/2010/main" val="598903168"/>
              </p:ext>
            </p:extLst>
          </p:nvPr>
        </p:nvGraphicFramePr>
        <p:xfrm>
          <a:off x="285749" y="128588"/>
          <a:ext cx="8729663" cy="6499842"/>
        </p:xfrm>
        <a:graphic>
          <a:graphicData uri="http://schemas.openxmlformats.org/drawingml/2006/table">
            <a:tbl>
              <a:tblPr firstRow="1" bandRow="1">
                <a:tableStyleId>{5C22544A-7EE6-4342-B048-85BDC9FD1C3A}</a:tableStyleId>
              </a:tblPr>
              <a:tblGrid>
                <a:gridCol w="4274956">
                  <a:extLst>
                    <a:ext uri="{9D8B030D-6E8A-4147-A177-3AD203B41FA5}">
                      <a16:colId xmlns:a16="http://schemas.microsoft.com/office/drawing/2014/main" val="2503585673"/>
                    </a:ext>
                  </a:extLst>
                </a:gridCol>
                <a:gridCol w="4454707">
                  <a:extLst>
                    <a:ext uri="{9D8B030D-6E8A-4147-A177-3AD203B41FA5}">
                      <a16:colId xmlns:a16="http://schemas.microsoft.com/office/drawing/2014/main" val="4040045743"/>
                    </a:ext>
                  </a:extLst>
                </a:gridCol>
              </a:tblGrid>
              <a:tr h="404290">
                <a:tc>
                  <a:txBody>
                    <a:bodyPr/>
                    <a:lstStyle/>
                    <a:p>
                      <a:r>
                        <a:rPr lang="es-CR" sz="1800" dirty="0"/>
                        <a:t>EDUCACION TRADICIONAL </a:t>
                      </a:r>
                    </a:p>
                  </a:txBody>
                  <a:tcPr marL="68580" marR="68580" marT="34290" marB="34290"/>
                </a:tc>
                <a:tc>
                  <a:txBody>
                    <a:bodyPr/>
                    <a:lstStyle/>
                    <a:p>
                      <a:r>
                        <a:rPr lang="es-CR" sz="1800" dirty="0"/>
                        <a:t>EDUCACIÓN DEL FUTURO </a:t>
                      </a:r>
                    </a:p>
                  </a:txBody>
                  <a:tcPr marL="68580" marR="68580" marT="34290" marB="34290"/>
                </a:tc>
                <a:extLst>
                  <a:ext uri="{0D108BD9-81ED-4DB2-BD59-A6C34878D82A}">
                    <a16:rowId xmlns:a16="http://schemas.microsoft.com/office/drawing/2014/main" val="908119335"/>
                  </a:ext>
                </a:extLst>
              </a:tr>
              <a:tr h="923101">
                <a:tc>
                  <a:txBody>
                    <a:bodyPr/>
                    <a:lstStyle/>
                    <a:p>
                      <a:r>
                        <a:rPr lang="es-CR" sz="1800" b="1" dirty="0"/>
                        <a:t>Es una educación graduada , niveles, ciclos, grados, trimestres o cuatrimestres. </a:t>
                      </a:r>
                    </a:p>
                  </a:txBody>
                  <a:tcPr marL="68580" marR="68580" marT="34290" marB="34290"/>
                </a:tc>
                <a:tc>
                  <a:txBody>
                    <a:bodyPr/>
                    <a:lstStyle/>
                    <a:p>
                      <a:r>
                        <a:rPr lang="es-CR" sz="1800" b="1" dirty="0"/>
                        <a:t>Es una educación que puede ser </a:t>
                      </a:r>
                      <a:r>
                        <a:rPr lang="es-CR" sz="1800" b="1" dirty="0" err="1"/>
                        <a:t>semi-graduada</a:t>
                      </a:r>
                      <a:r>
                        <a:rPr lang="es-CR" sz="1800" b="1" dirty="0"/>
                        <a:t> (niveles educativos y ciclos) o educación totalmente no graduada. </a:t>
                      </a:r>
                    </a:p>
                  </a:txBody>
                  <a:tcPr marL="68580" marR="68580" marT="34290" marB="34290">
                    <a:solidFill>
                      <a:schemeClr val="accent4">
                        <a:lumMod val="40000"/>
                        <a:lumOff val="60000"/>
                      </a:schemeClr>
                    </a:solidFill>
                  </a:tcPr>
                </a:tc>
                <a:extLst>
                  <a:ext uri="{0D108BD9-81ED-4DB2-BD59-A6C34878D82A}">
                    <a16:rowId xmlns:a16="http://schemas.microsoft.com/office/drawing/2014/main" val="427859054"/>
                  </a:ext>
                </a:extLst>
              </a:tr>
              <a:tr h="2521985">
                <a:tc>
                  <a:txBody>
                    <a:bodyPr/>
                    <a:lstStyle/>
                    <a:p>
                      <a:r>
                        <a:rPr lang="es-CR" sz="1800" b="1" dirty="0"/>
                        <a:t>Un aula, con un profesor al frente impartiendo las mismas lecciones para todos los alumnos, como si todos fuesen iguales y tuviesen las mismas bases cognitivas o todos tuviesen el mismo tipo de inteligencia. </a:t>
                      </a:r>
                    </a:p>
                  </a:txBody>
                  <a:tcPr marL="68580" marR="68580" marT="34290" marB="34290"/>
                </a:tc>
                <a:tc>
                  <a:txBody>
                    <a:bodyPr/>
                    <a:lstStyle/>
                    <a:p>
                      <a:r>
                        <a:rPr lang="es-CR" sz="1800" b="1" dirty="0"/>
                        <a:t>Se puede usar no sólo el aula, sino que cualquier espacio se puede convertir en un espacio educativo. </a:t>
                      </a:r>
                    </a:p>
                    <a:p>
                      <a:r>
                        <a:rPr lang="es-CR" sz="1800" b="1" dirty="0"/>
                        <a:t>La educación es ofrecida a cada estudiante en forma individual (aunque con trabajos de grupos y de socialización) , cada estudiante progresa a su propio ritmo, según su base académica, su dedicación, su tipo de inteligencia. </a:t>
                      </a:r>
                    </a:p>
                  </a:txBody>
                  <a:tcPr marL="68580" marR="68580" marT="34290" marB="34290">
                    <a:solidFill>
                      <a:schemeClr val="accent4">
                        <a:lumMod val="40000"/>
                        <a:lumOff val="60000"/>
                      </a:schemeClr>
                    </a:solidFill>
                  </a:tcPr>
                </a:tc>
                <a:extLst>
                  <a:ext uri="{0D108BD9-81ED-4DB2-BD59-A6C34878D82A}">
                    <a16:rowId xmlns:a16="http://schemas.microsoft.com/office/drawing/2014/main" val="2046959621"/>
                  </a:ext>
                </a:extLst>
              </a:tr>
              <a:tr h="646171">
                <a:tc>
                  <a:txBody>
                    <a:bodyPr/>
                    <a:lstStyle/>
                    <a:p>
                      <a:r>
                        <a:rPr lang="es-CR" sz="1800" b="1" dirty="0"/>
                        <a:t>El profesor es el centro del proceso de enseñanza/aprendizaje. </a:t>
                      </a:r>
                    </a:p>
                  </a:txBody>
                  <a:tcPr marL="68580" marR="68580" marT="34290" marB="34290"/>
                </a:tc>
                <a:tc>
                  <a:txBody>
                    <a:bodyPr/>
                    <a:lstStyle/>
                    <a:p>
                      <a:r>
                        <a:rPr lang="es-CR" sz="1800" b="1" dirty="0"/>
                        <a:t>El estudiante, cada estudiante, en forma individual, es el centro del proceso educativo. </a:t>
                      </a:r>
                    </a:p>
                  </a:txBody>
                  <a:tcPr marL="68580" marR="68580" marT="34290" marB="34290">
                    <a:solidFill>
                      <a:schemeClr val="accent4">
                        <a:lumMod val="40000"/>
                        <a:lumOff val="60000"/>
                      </a:schemeClr>
                    </a:solidFill>
                  </a:tcPr>
                </a:tc>
                <a:extLst>
                  <a:ext uri="{0D108BD9-81ED-4DB2-BD59-A6C34878D82A}">
                    <a16:rowId xmlns:a16="http://schemas.microsoft.com/office/drawing/2014/main" val="1903087552"/>
                  </a:ext>
                </a:extLst>
              </a:tr>
              <a:tr h="1976691">
                <a:tc>
                  <a:txBody>
                    <a:bodyPr/>
                    <a:lstStyle/>
                    <a:p>
                      <a:r>
                        <a:rPr lang="es-CR" sz="1800" b="1" dirty="0"/>
                        <a:t>Los contenidos son iguales, son los mismos, para todos los alumnos de la clase; la metodología se basa principalmente en la exposición, aunque se combina con trabajo en grupos. </a:t>
                      </a:r>
                    </a:p>
                  </a:txBody>
                  <a:tcPr marL="68580" marR="68580" marT="34290" marB="34290"/>
                </a:tc>
                <a:tc>
                  <a:txBody>
                    <a:bodyPr/>
                    <a:lstStyle/>
                    <a:p>
                      <a:r>
                        <a:rPr lang="es-CR" sz="1800" b="1" dirty="0"/>
                        <a:t>Los contenidos son individualizados para cada estudiante, la personalización del </a:t>
                      </a:r>
                      <a:r>
                        <a:rPr lang="es-CR" sz="1800" b="1" dirty="0" err="1"/>
                        <a:t>curriculum</a:t>
                      </a:r>
                      <a:r>
                        <a:rPr lang="es-CR" sz="1800" b="1" dirty="0"/>
                        <a:t> permite que cada estudiante avance según sus capacidades, tipo de inteligencia y dedicación; el método es múltiple, utiliza mucho los multimedios. Puede basarse en Competencias. </a:t>
                      </a:r>
                    </a:p>
                  </a:txBody>
                  <a:tcPr marL="68580" marR="68580" marT="34290" marB="34290">
                    <a:solidFill>
                      <a:schemeClr val="accent4">
                        <a:lumMod val="40000"/>
                        <a:lumOff val="60000"/>
                      </a:schemeClr>
                    </a:solidFill>
                  </a:tcPr>
                </a:tc>
                <a:extLst>
                  <a:ext uri="{0D108BD9-81ED-4DB2-BD59-A6C34878D82A}">
                    <a16:rowId xmlns:a16="http://schemas.microsoft.com/office/drawing/2014/main" val="55496975"/>
                  </a:ext>
                </a:extLst>
              </a:tr>
            </a:tbl>
          </a:graphicData>
        </a:graphic>
      </p:graphicFrame>
    </p:spTree>
    <p:extLst>
      <p:ext uri="{BB962C8B-B14F-4D97-AF65-F5344CB8AC3E}">
        <p14:creationId xmlns:p14="http://schemas.microsoft.com/office/powerpoint/2010/main" val="14961526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2974813-497E-481E-835E-019E44FA0901}"/>
              </a:ext>
            </a:extLst>
          </p:cNvPr>
          <p:cNvGraphicFramePr>
            <a:graphicFrameLocks noGrp="1"/>
          </p:cNvGraphicFramePr>
          <p:nvPr>
            <p:extLst>
              <p:ext uri="{D42A27DB-BD31-4B8C-83A1-F6EECF244321}">
                <p14:modId xmlns:p14="http://schemas.microsoft.com/office/powerpoint/2010/main" val="3265670921"/>
              </p:ext>
            </p:extLst>
          </p:nvPr>
        </p:nvGraphicFramePr>
        <p:xfrm>
          <a:off x="285751" y="357188"/>
          <a:ext cx="8522494" cy="6454140"/>
        </p:xfrm>
        <a:graphic>
          <a:graphicData uri="http://schemas.openxmlformats.org/drawingml/2006/table">
            <a:tbl>
              <a:tblPr firstRow="1" bandRow="1">
                <a:tableStyleId>{5C22544A-7EE6-4342-B048-85BDC9FD1C3A}</a:tableStyleId>
              </a:tblPr>
              <a:tblGrid>
                <a:gridCol w="2928937">
                  <a:extLst>
                    <a:ext uri="{9D8B030D-6E8A-4147-A177-3AD203B41FA5}">
                      <a16:colId xmlns:a16="http://schemas.microsoft.com/office/drawing/2014/main" val="2503585673"/>
                    </a:ext>
                  </a:extLst>
                </a:gridCol>
                <a:gridCol w="5593557">
                  <a:extLst>
                    <a:ext uri="{9D8B030D-6E8A-4147-A177-3AD203B41FA5}">
                      <a16:colId xmlns:a16="http://schemas.microsoft.com/office/drawing/2014/main" val="4040045743"/>
                    </a:ext>
                  </a:extLst>
                </a:gridCol>
              </a:tblGrid>
              <a:tr h="277509">
                <a:tc>
                  <a:txBody>
                    <a:bodyPr/>
                    <a:lstStyle/>
                    <a:p>
                      <a:r>
                        <a:rPr lang="es-CR" sz="1400" dirty="0"/>
                        <a:t>EDUCACION TRADICIONAL </a:t>
                      </a:r>
                    </a:p>
                  </a:txBody>
                  <a:tcPr marL="68580" marR="68580" marT="34290" marB="34290"/>
                </a:tc>
                <a:tc>
                  <a:txBody>
                    <a:bodyPr/>
                    <a:lstStyle/>
                    <a:p>
                      <a:r>
                        <a:rPr lang="es-CR" sz="1400" dirty="0"/>
                        <a:t>EDUCACIÓN DEL FUTURO </a:t>
                      </a:r>
                    </a:p>
                  </a:txBody>
                  <a:tcPr marL="68580" marR="68580" marT="34290" marB="34290"/>
                </a:tc>
                <a:extLst>
                  <a:ext uri="{0D108BD9-81ED-4DB2-BD59-A6C34878D82A}">
                    <a16:rowId xmlns:a16="http://schemas.microsoft.com/office/drawing/2014/main" val="908119335"/>
                  </a:ext>
                </a:extLst>
              </a:tr>
              <a:tr h="3118485">
                <a:tc>
                  <a:txBody>
                    <a:bodyPr/>
                    <a:lstStyle/>
                    <a:p>
                      <a:r>
                        <a:rPr lang="es-CR" sz="1600" dirty="0"/>
                        <a:t>La evaluación está consignada en el tiempo (mensual, bimensual, trimestral, cuatrimestral, semestral, anual) y destinada a medir cuánto de lo enseñado domina el estudiante.</a:t>
                      </a:r>
                    </a:p>
                    <a:p>
                      <a:pPr marL="0" marR="0" lvl="0" indent="0" algn="l" defTabSz="914400" rtl="0" eaLnBrk="1" fontAlgn="auto" latinLnBrk="0" hangingPunct="1">
                        <a:lnSpc>
                          <a:spcPct val="100000"/>
                        </a:lnSpc>
                        <a:spcBef>
                          <a:spcPts val="0"/>
                        </a:spcBef>
                        <a:spcAft>
                          <a:spcPts val="0"/>
                        </a:spcAft>
                        <a:buClrTx/>
                        <a:buSzTx/>
                        <a:buFontTx/>
                        <a:buNone/>
                        <a:tabLst/>
                        <a:defRPr/>
                      </a:pPr>
                      <a:r>
                        <a:rPr lang="es-ES" sz="1600" kern="1200" dirty="0">
                          <a:solidFill>
                            <a:schemeClr val="dk1"/>
                          </a:solidFill>
                          <a:effectLst/>
                          <a:latin typeface="+mn-lt"/>
                          <a:ea typeface="+mn-ea"/>
                          <a:cs typeface="+mn-cs"/>
                        </a:rPr>
                        <a:t>Las calificaciones se refieren a las normas, reflejan los estándares del curso, se realizan en períodos normados en el calendario escolar    y un examen final.</a:t>
                      </a:r>
                      <a:endParaRPr lang="es-CR" sz="1600" kern="1200" dirty="0">
                        <a:solidFill>
                          <a:schemeClr val="dk1"/>
                        </a:solidFill>
                        <a:effectLst/>
                        <a:latin typeface="+mn-lt"/>
                        <a:ea typeface="+mn-ea"/>
                        <a:cs typeface="+mn-cs"/>
                      </a:endParaRPr>
                    </a:p>
                    <a:p>
                      <a:endParaRPr lang="es-CR" sz="1600" dirty="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800" kern="1200" dirty="0">
                          <a:solidFill>
                            <a:schemeClr val="dk1"/>
                          </a:solidFill>
                          <a:effectLst/>
                          <a:latin typeface="+mn-lt"/>
                          <a:ea typeface="+mn-ea"/>
                          <a:cs typeface="+mn-cs"/>
                        </a:rPr>
                        <a:t>La evaluación, centrada en la autoevaluación de los autoaprendizajes, es continua. Las evaluaciones formativas son diarias; las  evaluaciones sumativas muestran dominio, se realizan por decisión del estudiante guiado por su profesor guía.</a:t>
                      </a:r>
                      <a:endParaRPr lang="es-CR" sz="180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ES" sz="1800" kern="1200" dirty="0">
                          <a:solidFill>
                            <a:schemeClr val="dk1"/>
                          </a:solidFill>
                          <a:effectLst/>
                          <a:latin typeface="+mn-lt"/>
                          <a:ea typeface="+mn-ea"/>
                          <a:cs typeface="+mn-cs"/>
                        </a:rPr>
                        <a:t>Las  valoraciones de dominio cognitivo  reflejan el grado de dominio dentro de un objetivo de aprendizaje. Las metas cognitivas se dan por logradas cuando los estudiantes dominan los objetivos de aprendizaje definidos en el </a:t>
                      </a:r>
                      <a:r>
                        <a:rPr lang="es-ES" sz="1800" kern="1200" dirty="0" err="1">
                          <a:solidFill>
                            <a:schemeClr val="dk1"/>
                          </a:solidFill>
                          <a:effectLst/>
                          <a:latin typeface="+mn-lt"/>
                          <a:ea typeface="+mn-ea"/>
                          <a:cs typeface="+mn-cs"/>
                        </a:rPr>
                        <a:t>curriculum</a:t>
                      </a:r>
                      <a:r>
                        <a:rPr lang="es-ES" sz="1800" kern="1200" dirty="0">
                          <a:solidFill>
                            <a:schemeClr val="dk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s-ES" sz="1800" kern="1200" dirty="0">
                          <a:solidFill>
                            <a:schemeClr val="dk1"/>
                          </a:solidFill>
                          <a:effectLst/>
                          <a:latin typeface="+mn-lt"/>
                          <a:ea typeface="+mn-ea"/>
                          <a:cs typeface="+mn-cs"/>
                        </a:rPr>
                        <a:t>Puede o no tomar en cuenta la autoevaluación  de competencias, según el método adoptado .</a:t>
                      </a:r>
                      <a:endParaRPr lang="es-CR" sz="1800" dirty="0"/>
                    </a:p>
                  </a:txBody>
                  <a:tcPr marL="68580" marR="68580" marT="34290" marB="34290">
                    <a:solidFill>
                      <a:schemeClr val="accent4">
                        <a:lumMod val="40000"/>
                        <a:lumOff val="60000"/>
                      </a:schemeClr>
                    </a:solidFill>
                  </a:tcPr>
                </a:tc>
                <a:extLst>
                  <a:ext uri="{0D108BD9-81ED-4DB2-BD59-A6C34878D82A}">
                    <a16:rowId xmlns:a16="http://schemas.microsoft.com/office/drawing/2014/main" val="427859054"/>
                  </a:ext>
                </a:extLst>
              </a:tr>
              <a:tr h="2484078">
                <a:tc>
                  <a:txBody>
                    <a:bodyPr/>
                    <a:lstStyle/>
                    <a:p>
                      <a:r>
                        <a:rPr lang="es-CR" sz="1800" dirty="0"/>
                        <a:t>La tecnología ha sido inicialmente centrada en la enseñanza de la informática (centrado en laboratorios fijos) y luego en el uso de la educación móvil  como apoyo para investigar en la web, se aplicaron software de materias , pero sin una visión holística. </a:t>
                      </a:r>
                    </a:p>
                  </a:txBody>
                  <a:tcPr marL="68580" marR="68580" marT="34290" marB="34290"/>
                </a:tc>
                <a:tc>
                  <a:txBody>
                    <a:bodyPr/>
                    <a:lstStyle/>
                    <a:p>
                      <a:r>
                        <a:rPr lang="es-CR" sz="1800" dirty="0"/>
                        <a:t>La tecnología es parte clave para individualizar y personalizar la educación. La redes de banda ancha y de última generación  para dar accesibilidad; la energía solar para brindar electricidad y proteger el ambiente; las mega bases de datos incorporadas al proceso individual de aprendizaje para captar todo lo que se hace y ofrecer sugerencias; la inteligencia artificial para apoyar la personalización de contenidos y materiales didácticos, la internet de las cosas para apoyar la gestión del conocimiento y la </a:t>
                      </a:r>
                      <a:r>
                        <a:rPr lang="es-CR" sz="1800" dirty="0" err="1"/>
                        <a:t>auto-evaluación</a:t>
                      </a:r>
                      <a:r>
                        <a:rPr lang="es-CR" sz="1800" dirty="0"/>
                        <a:t>.</a:t>
                      </a:r>
                    </a:p>
                  </a:txBody>
                  <a:tcPr marL="68580" marR="68580" marT="34290" marB="34290">
                    <a:solidFill>
                      <a:schemeClr val="accent4">
                        <a:lumMod val="40000"/>
                        <a:lumOff val="60000"/>
                      </a:schemeClr>
                    </a:solidFill>
                  </a:tcPr>
                </a:tc>
                <a:extLst>
                  <a:ext uri="{0D108BD9-81ED-4DB2-BD59-A6C34878D82A}">
                    <a16:rowId xmlns:a16="http://schemas.microsoft.com/office/drawing/2014/main" val="2046959621"/>
                  </a:ext>
                </a:extLst>
              </a:tr>
            </a:tbl>
          </a:graphicData>
        </a:graphic>
      </p:graphicFrame>
    </p:spTree>
    <p:extLst>
      <p:ext uri="{BB962C8B-B14F-4D97-AF65-F5344CB8AC3E}">
        <p14:creationId xmlns:p14="http://schemas.microsoft.com/office/powerpoint/2010/main" val="29396808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3001" y="881789"/>
            <a:ext cx="8500618" cy="5578005"/>
          </a:xfrm>
          <a:solidFill>
            <a:srgbClr val="002060"/>
          </a:solidFill>
        </p:spPr>
        <p:txBody>
          <a:bodyPr>
            <a:noAutofit/>
          </a:bodyPr>
          <a:lstStyle/>
          <a:p>
            <a:pPr algn="just"/>
            <a:r>
              <a:rPr lang="es-CR" sz="4400" dirty="0"/>
              <a:t>La personalización </a:t>
            </a:r>
            <a:r>
              <a:rPr lang="es-CR" sz="4400" dirty="0">
                <a:solidFill>
                  <a:srgbClr val="FFFF00"/>
                </a:solidFill>
              </a:rPr>
              <a:t>es la educación    que se ofrecerá a cada estudiante, en </a:t>
            </a:r>
            <a:r>
              <a:rPr lang="es-CR" sz="4400" b="1" dirty="0">
                <a:solidFill>
                  <a:srgbClr val="FFFF00"/>
                </a:solidFill>
              </a:rPr>
              <a:t>forma totalmente individual</a:t>
            </a:r>
            <a:r>
              <a:rPr lang="es-CR" sz="4400" dirty="0"/>
              <a:t>; </a:t>
            </a:r>
          </a:p>
          <a:p>
            <a:pPr algn="just"/>
            <a:r>
              <a:rPr lang="es-CR" sz="4400" dirty="0"/>
              <a:t>Responde a las </a:t>
            </a:r>
            <a:r>
              <a:rPr lang="es-CR" sz="4400" dirty="0">
                <a:solidFill>
                  <a:srgbClr val="FFFF00"/>
                </a:solidFill>
              </a:rPr>
              <a:t>diferencias individuales y a los </a:t>
            </a:r>
            <a:r>
              <a:rPr lang="es-CR" sz="4400" b="1" dirty="0">
                <a:solidFill>
                  <a:srgbClr val="FFFF00"/>
                </a:solidFill>
              </a:rPr>
              <a:t>diferentes tipos de inteligencias</a:t>
            </a:r>
            <a:r>
              <a:rPr lang="es-CR" sz="4400" b="1" dirty="0"/>
              <a:t> </a:t>
            </a:r>
            <a:r>
              <a:rPr lang="es-CR" sz="4400" dirty="0"/>
              <a:t>(inteligencia espiritual, la inteligencia social, las inteligencias múltiples, la inteligencia emocional). </a:t>
            </a:r>
            <a:endParaRPr lang="es-CR" sz="4000" dirty="0"/>
          </a:p>
        </p:txBody>
      </p:sp>
      <p:sp>
        <p:nvSpPr>
          <p:cNvPr id="6" name="Title 1">
            <a:extLst>
              <a:ext uri="{FF2B5EF4-FFF2-40B4-BE49-F238E27FC236}">
                <a16:creationId xmlns:a16="http://schemas.microsoft.com/office/drawing/2014/main" id="{592A1CEB-5FA9-4C73-A691-9D880EC5177F}"/>
              </a:ext>
            </a:extLst>
          </p:cNvPr>
          <p:cNvSpPr>
            <a:spLocks noGrp="1"/>
          </p:cNvSpPr>
          <p:nvPr>
            <p:ph type="title"/>
          </p:nvPr>
        </p:nvSpPr>
        <p:spPr>
          <a:xfrm>
            <a:off x="0" y="25922"/>
            <a:ext cx="9144000" cy="855867"/>
          </a:xfrm>
          <a:solidFill>
            <a:srgbClr val="C00000"/>
          </a:solidFill>
        </p:spPr>
        <p:txBody>
          <a:bodyPr>
            <a:noAutofit/>
          </a:bodyPr>
          <a:lstStyle/>
          <a:p>
            <a:pPr algn="ctr"/>
            <a:r>
              <a:rPr lang="es-CR" sz="3200" b="1" dirty="0">
                <a:solidFill>
                  <a:srgbClr val="FFFF00"/>
                </a:solidFill>
              </a:rPr>
              <a:t> </a:t>
            </a:r>
            <a:r>
              <a:rPr lang="es-CR" sz="3200" b="1" dirty="0">
                <a:solidFill>
                  <a:schemeClr val="bg1"/>
                </a:solidFill>
              </a:rPr>
              <a:t>FUTURO: PERSONALIZACIÓN DE LA OFERTA EDUCATIVA</a:t>
            </a:r>
            <a:endParaRPr lang="es-CR" sz="4000" dirty="0">
              <a:solidFill>
                <a:schemeClr val="bg1"/>
              </a:solidFill>
            </a:endParaRPr>
          </a:p>
        </p:txBody>
      </p:sp>
    </p:spTree>
    <p:extLst>
      <p:ext uri="{BB962C8B-B14F-4D97-AF65-F5344CB8AC3E}">
        <p14:creationId xmlns:p14="http://schemas.microsoft.com/office/powerpoint/2010/main" val="72950409"/>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subTnLst>
                                    <p:animClr clrSpc="rgb" dir="cw">
                                      <p:cBhvr override="childStyle">
                                        <p:cTn dur="1" fill="hold" display="0" masterRel="nextClick" afterEffect="1"/>
                                        <p:tgtEl>
                                          <p:spTgt spid="3">
                                            <p:txEl>
                                              <p:pRg st="0" end="0"/>
                                            </p:txEl>
                                          </p:spTgt>
                                        </p:tgtEl>
                                        <p:attrNameLst>
                                          <p:attrName>ppt_c</p:attrName>
                                        </p:attrNameLst>
                                      </p:cBhvr>
                                      <p:to>
                                        <a:srgbClr val="99CCFF"/>
                                      </p:to>
                                    </p:animClr>
                                  </p:sub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175"/>
            <a:ext cx="9144000" cy="1081778"/>
          </a:xfrm>
          <a:solidFill>
            <a:srgbClr val="C00000"/>
          </a:solidFill>
        </p:spPr>
        <p:txBody>
          <a:bodyPr>
            <a:noAutofit/>
          </a:bodyPr>
          <a:lstStyle/>
          <a:p>
            <a:pPr algn="ctr"/>
            <a:r>
              <a:rPr lang="es-CR" sz="3200" b="1" dirty="0">
                <a:solidFill>
                  <a:schemeClr val="bg1"/>
                </a:solidFill>
              </a:rPr>
              <a:t>CARACTERÍSTICAS DE LA ENSEÑANZA INDIVIDUALIZADA COLABORATIVA</a:t>
            </a:r>
            <a:endParaRPr lang="es-CR" sz="3200" dirty="0">
              <a:solidFill>
                <a:schemeClr val="bg1"/>
              </a:solidFill>
            </a:endParaRPr>
          </a:p>
        </p:txBody>
      </p:sp>
      <p:sp>
        <p:nvSpPr>
          <p:cNvPr id="3" name="Content Placeholder 2"/>
          <p:cNvSpPr>
            <a:spLocks noGrp="1"/>
          </p:cNvSpPr>
          <p:nvPr>
            <p:ph idx="1"/>
          </p:nvPr>
        </p:nvSpPr>
        <p:spPr>
          <a:xfrm>
            <a:off x="0" y="1092953"/>
            <a:ext cx="8937523" cy="5588068"/>
          </a:xfrm>
        </p:spPr>
        <p:txBody>
          <a:bodyPr>
            <a:noAutofit/>
          </a:bodyPr>
          <a:lstStyle/>
          <a:p>
            <a:pPr lvl="0" algn="just"/>
            <a:r>
              <a:rPr lang="es-CR" sz="3400" dirty="0"/>
              <a:t>El alumno puede avanzar a su propio ritmo, fomenta la enseñanza no graduada, pero sí guiada.</a:t>
            </a:r>
          </a:p>
          <a:p>
            <a:pPr lvl="0"/>
            <a:r>
              <a:rPr lang="es-CR" sz="3400" dirty="0">
                <a:solidFill>
                  <a:srgbClr val="FFFF00"/>
                </a:solidFill>
              </a:rPr>
              <a:t>Se actualiza en sus contenidos siempre.  </a:t>
            </a:r>
          </a:p>
          <a:p>
            <a:pPr lvl="0" algn="just"/>
            <a:r>
              <a:rPr lang="es-CR" sz="3400" dirty="0"/>
              <a:t>Brinda al alumno diversas opciones de contenidos y de abordajes metodológicos en respuesta a sus tipo de inteligencia, ello con base en el historial del estudiante actualizado permanentemente en una interactiva base de datos inteligente . </a:t>
            </a:r>
          </a:p>
        </p:txBody>
      </p:sp>
    </p:spTree>
    <p:extLst>
      <p:ext uri="{BB962C8B-B14F-4D97-AF65-F5344CB8AC3E}">
        <p14:creationId xmlns:p14="http://schemas.microsoft.com/office/powerpoint/2010/main" val="3163329693"/>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0" end="0"/>
                                            </p:txEl>
                                          </p:spTgt>
                                        </p:tgtEl>
                                        <p:attrNameLst>
                                          <p:attrName>ppt_c</p:attrName>
                                        </p:attrNameLst>
                                      </p:cBhvr>
                                      <p:to>
                                        <a:srgbClr val="99CCFF"/>
                                      </p:to>
                                    </p:animClr>
                                  </p:sub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1" end="1"/>
                                            </p:txEl>
                                          </p:spTgt>
                                        </p:tgtEl>
                                        <p:attrNameLst>
                                          <p:attrName>ppt_c</p:attrName>
                                        </p:attrNameLst>
                                      </p:cBhvr>
                                      <p:to>
                                        <a:srgbClr val="99CCFF"/>
                                      </p:to>
                                    </p:animClr>
                                  </p:sub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6981" y="1063458"/>
            <a:ext cx="8804787" cy="5632310"/>
          </a:xfrm>
        </p:spPr>
        <p:txBody>
          <a:bodyPr>
            <a:normAutofit fontScale="92500" lnSpcReduction="10000"/>
          </a:bodyPr>
          <a:lstStyle/>
          <a:p>
            <a:pPr algn="just">
              <a:lnSpc>
                <a:spcPct val="110000"/>
              </a:lnSpc>
            </a:pPr>
            <a:r>
              <a:rPr lang="es-CR" sz="3500" dirty="0"/>
              <a:t>Los docentes brindarán  apoyo clave para  el desarrollo del estudiante, quien contará con un soporte pedagógico continuo, inmediato, personalizado (no más grupos numerosos de estudiantes). </a:t>
            </a:r>
          </a:p>
          <a:p>
            <a:pPr algn="just">
              <a:lnSpc>
                <a:spcPct val="110000"/>
              </a:lnSpc>
            </a:pPr>
            <a:r>
              <a:rPr lang="es-CR" sz="3500" b="1" dirty="0">
                <a:solidFill>
                  <a:srgbClr val="FFFF00"/>
                </a:solidFill>
              </a:rPr>
              <a:t>Es  una educación colaborativa</a:t>
            </a:r>
            <a:r>
              <a:rPr lang="es-CR" sz="3500" dirty="0"/>
              <a:t>, tanto de pares de docentes trabajando en similares circunstancias, o de equipos especializados de asesores metodológicos, de contenidos o de materiales, APOYO  </a:t>
            </a:r>
            <a:r>
              <a:rPr lang="es-CR" sz="3500" b="1" dirty="0">
                <a:solidFill>
                  <a:srgbClr val="FFFF00"/>
                </a:solidFill>
              </a:rPr>
              <a:t>sin desplazamiento de asesores ni de profesores excelentes </a:t>
            </a:r>
            <a:r>
              <a:rPr lang="es-CR" sz="3500" dirty="0"/>
              <a:t>. </a:t>
            </a:r>
          </a:p>
          <a:p>
            <a:pPr algn="just"/>
            <a:endParaRPr lang="es-CR" dirty="0"/>
          </a:p>
        </p:txBody>
      </p:sp>
      <p:sp>
        <p:nvSpPr>
          <p:cNvPr id="6" name="Title 1">
            <a:extLst>
              <a:ext uri="{FF2B5EF4-FFF2-40B4-BE49-F238E27FC236}">
                <a16:creationId xmlns:a16="http://schemas.microsoft.com/office/drawing/2014/main" id="{6898ECA5-8677-400F-9D25-A1B18833A6EF}"/>
              </a:ext>
            </a:extLst>
          </p:cNvPr>
          <p:cNvSpPr>
            <a:spLocks noGrp="1"/>
          </p:cNvSpPr>
          <p:nvPr>
            <p:ph type="title"/>
          </p:nvPr>
        </p:nvSpPr>
        <p:spPr>
          <a:xfrm>
            <a:off x="0" y="-18321"/>
            <a:ext cx="9144000" cy="1081778"/>
          </a:xfrm>
          <a:solidFill>
            <a:srgbClr val="00B050"/>
          </a:solidFill>
        </p:spPr>
        <p:txBody>
          <a:bodyPr>
            <a:noAutofit/>
          </a:bodyPr>
          <a:lstStyle/>
          <a:p>
            <a:pPr algn="ctr"/>
            <a:r>
              <a:rPr lang="es-CR" sz="3200" b="1" dirty="0">
                <a:solidFill>
                  <a:schemeClr val="bg1"/>
                </a:solidFill>
              </a:rPr>
              <a:t>CARACTERÍSTICAS DE LA ENSEÑANZA INDIVIDUALIZADA COLABORATIVA.</a:t>
            </a:r>
            <a:endParaRPr lang="es-CR" sz="3200" dirty="0">
              <a:solidFill>
                <a:schemeClr val="bg1"/>
              </a:solidFill>
            </a:endParaRPr>
          </a:p>
        </p:txBody>
      </p:sp>
    </p:spTree>
    <p:extLst>
      <p:ext uri="{BB962C8B-B14F-4D97-AF65-F5344CB8AC3E}">
        <p14:creationId xmlns:p14="http://schemas.microsoft.com/office/powerpoint/2010/main" val="39374049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9CCFF"/>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6981" y="1048709"/>
            <a:ext cx="8536713" cy="5617562"/>
          </a:xfrm>
          <a:solidFill>
            <a:srgbClr val="002060"/>
          </a:solidFill>
        </p:spPr>
        <p:txBody>
          <a:bodyPr>
            <a:noAutofit/>
          </a:bodyPr>
          <a:lstStyle/>
          <a:p>
            <a:pPr lvl="0" algn="just"/>
            <a:r>
              <a:rPr lang="es-CR" sz="3200" dirty="0"/>
              <a:t>La evaluación es individualizada y fomenta la auto-evaluación de los auto-aprendizajes. </a:t>
            </a:r>
          </a:p>
          <a:p>
            <a:pPr lvl="0" algn="just"/>
            <a:r>
              <a:rPr lang="es-CR" sz="3200" dirty="0">
                <a:solidFill>
                  <a:srgbClr val="FFFF00"/>
                </a:solidFill>
              </a:rPr>
              <a:t>La educación adquiere característica de educación permanente, a lo largo de toda la vida, siempre actualizándose, siempre re-aprendiendo.</a:t>
            </a:r>
          </a:p>
          <a:p>
            <a:pPr lvl="0" algn="just"/>
            <a:r>
              <a:rPr lang="es-CR" sz="3200" dirty="0"/>
              <a:t>El aprendizaje será </a:t>
            </a:r>
            <a:r>
              <a:rPr lang="es-CR" sz="3200" dirty="0" err="1"/>
              <a:t>obicuo</a:t>
            </a:r>
            <a:r>
              <a:rPr lang="es-CR" sz="3200" dirty="0"/>
              <a:t>, en todo tiempo, en todo lugar. Todo espacio es potencialmente un espacio educativo. </a:t>
            </a:r>
          </a:p>
          <a:p>
            <a:pPr lvl="0" algn="just"/>
            <a:r>
              <a:rPr lang="es-CR" sz="3200" dirty="0">
                <a:solidFill>
                  <a:srgbClr val="FFFF00"/>
                </a:solidFill>
              </a:rPr>
              <a:t>Se intensificará el uso de los aparatos móviles en sus nuevas versiones  , los asistentes Robot incluyendo la </a:t>
            </a:r>
            <a:r>
              <a:rPr lang="es-CR" sz="3200" dirty="0" err="1">
                <a:solidFill>
                  <a:srgbClr val="FFFF00"/>
                </a:solidFill>
              </a:rPr>
              <a:t>hologramía</a:t>
            </a:r>
            <a:r>
              <a:rPr lang="es-CR" sz="3200" dirty="0">
                <a:solidFill>
                  <a:srgbClr val="FFFF00"/>
                </a:solidFill>
              </a:rPr>
              <a:t> digital en 3D y en 7D. </a:t>
            </a:r>
          </a:p>
        </p:txBody>
      </p:sp>
      <p:sp>
        <p:nvSpPr>
          <p:cNvPr id="6" name="Title 1">
            <a:extLst>
              <a:ext uri="{FF2B5EF4-FFF2-40B4-BE49-F238E27FC236}">
                <a16:creationId xmlns:a16="http://schemas.microsoft.com/office/drawing/2014/main" id="{4C95501D-0540-487F-BB57-4396E52A3FF3}"/>
              </a:ext>
            </a:extLst>
          </p:cNvPr>
          <p:cNvSpPr>
            <a:spLocks noGrp="1"/>
          </p:cNvSpPr>
          <p:nvPr>
            <p:ph type="title"/>
          </p:nvPr>
        </p:nvSpPr>
        <p:spPr>
          <a:xfrm>
            <a:off x="0" y="-33069"/>
            <a:ext cx="9144000" cy="1081778"/>
          </a:xfrm>
          <a:solidFill>
            <a:srgbClr val="002060"/>
          </a:solidFill>
        </p:spPr>
        <p:txBody>
          <a:bodyPr>
            <a:noAutofit/>
          </a:bodyPr>
          <a:lstStyle/>
          <a:p>
            <a:pPr algn="ctr"/>
            <a:r>
              <a:rPr lang="es-CR" sz="3200" b="1" dirty="0">
                <a:solidFill>
                  <a:srgbClr val="FFFF00"/>
                </a:solidFill>
              </a:rPr>
              <a:t>CARACTERÍSTICAS  DE LA ENSEÑANZA INDIVIDUALIZADA COLABORATIVA</a:t>
            </a:r>
            <a:endParaRPr lang="es-CR" sz="3200" dirty="0"/>
          </a:p>
        </p:txBody>
      </p:sp>
    </p:spTree>
    <p:extLst>
      <p:ext uri="{BB962C8B-B14F-4D97-AF65-F5344CB8AC3E}">
        <p14:creationId xmlns:p14="http://schemas.microsoft.com/office/powerpoint/2010/main" val="375590028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5"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vertical)">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rgbClr val="99CCFF"/>
                                      </p:to>
                                    </p:animClr>
                                  </p:subTnLst>
                                </p:cTn>
                              </p:par>
                            </p:childTnLst>
                          </p:cTn>
                        </p:par>
                      </p:childTnLst>
                    </p:cTn>
                  </p:par>
                  <p:par>
                    <p:cTn id="8" fill="hold">
                      <p:stCondLst>
                        <p:cond delay="indefinite"/>
                      </p:stCondLst>
                      <p:childTnLst>
                        <p:par>
                          <p:cTn id="9" fill="hold">
                            <p:stCondLst>
                              <p:cond delay="0"/>
                            </p:stCondLst>
                            <p:childTnLst>
                              <p:par>
                                <p:cTn id="10" presetID="14" presetClass="entr" presetSubtype="5"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vertical)">
                                      <p:cBhvr>
                                        <p:cTn id="12"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rgbClr val="99CCFF"/>
                                      </p:to>
                                    </p:animClr>
                                  </p:subTnLst>
                                </p:cTn>
                              </p:par>
                            </p:childTnLst>
                          </p:cTn>
                        </p:par>
                      </p:childTnLst>
                    </p:cTn>
                  </p:par>
                  <p:par>
                    <p:cTn id="13" fill="hold">
                      <p:stCondLst>
                        <p:cond delay="indefinite"/>
                      </p:stCondLst>
                      <p:childTnLst>
                        <p:par>
                          <p:cTn id="14" fill="hold">
                            <p:stCondLst>
                              <p:cond delay="0"/>
                            </p:stCondLst>
                            <p:childTnLst>
                              <p:par>
                                <p:cTn id="15" presetID="14" presetClass="entr" presetSubtype="5"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vertical)">
                                      <p:cBhvr>
                                        <p:cTn id="17" dur="500"/>
                                        <p:tgtEl>
                                          <p:spTgt spid="3">
                                            <p:txEl>
                                              <p:pRg st="2" end="2"/>
                                            </p:txEl>
                                          </p:spTgt>
                                        </p:tgtEl>
                                      </p:cBhvr>
                                    </p:animEffect>
                                  </p:childTnLst>
                                  <p:subTnLst>
                                    <p:animClr clrSpc="rgb" dir="cw">
                                      <p:cBhvr override="childStyle">
                                        <p:cTn dur="1" fill="hold" display="0" masterRel="nextClick" afterEffect="1"/>
                                        <p:tgtEl>
                                          <p:spTgt spid="3">
                                            <p:txEl>
                                              <p:pRg st="2" end="2"/>
                                            </p:txEl>
                                          </p:spTgt>
                                        </p:tgtEl>
                                        <p:attrNameLst>
                                          <p:attrName>ppt_c</p:attrName>
                                        </p:attrNameLst>
                                      </p:cBhvr>
                                      <p:to>
                                        <a:srgbClr val="99CCFF"/>
                                      </p:to>
                                    </p:animClr>
                                  </p:subTnLst>
                                </p:cTn>
                              </p:par>
                            </p:childTnLst>
                          </p:cTn>
                        </p:par>
                      </p:childTnLst>
                    </p:cTn>
                  </p:par>
                  <p:par>
                    <p:cTn id="18" fill="hold">
                      <p:stCondLst>
                        <p:cond delay="indefinite"/>
                      </p:stCondLst>
                      <p:childTnLst>
                        <p:par>
                          <p:cTn id="19" fill="hold">
                            <p:stCondLst>
                              <p:cond delay="0"/>
                            </p:stCondLst>
                            <p:childTnLst>
                              <p:par>
                                <p:cTn id="20" presetID="14" presetClass="entr" presetSubtype="5"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31"/>
            <a:ext cx="9144000" cy="1058778"/>
          </a:xfrm>
          <a:solidFill>
            <a:srgbClr val="C00000"/>
          </a:solidFill>
        </p:spPr>
        <p:txBody>
          <a:bodyPr>
            <a:normAutofit fontScale="90000"/>
          </a:bodyPr>
          <a:lstStyle/>
          <a:p>
            <a:pPr algn="ctr"/>
            <a:r>
              <a:rPr lang="es-CR" dirty="0"/>
              <a:t>	EQUILIBRANDO LO URBANO CON RURAL, LO PUBLICO Y LO PRIVADO </a:t>
            </a:r>
          </a:p>
        </p:txBody>
      </p:sp>
      <p:sp>
        <p:nvSpPr>
          <p:cNvPr id="3" name="Content Placeholder 2"/>
          <p:cNvSpPr>
            <a:spLocks noGrp="1"/>
          </p:cNvSpPr>
          <p:nvPr>
            <p:ph idx="1"/>
          </p:nvPr>
        </p:nvSpPr>
        <p:spPr>
          <a:xfrm>
            <a:off x="352925" y="1379621"/>
            <a:ext cx="8373979" cy="5021179"/>
          </a:xfrm>
        </p:spPr>
        <p:txBody>
          <a:bodyPr>
            <a:normAutofit lnSpcReduction="10000"/>
          </a:bodyPr>
          <a:lstStyle/>
          <a:p>
            <a:r>
              <a:rPr lang="es-CR" sz="4400" dirty="0">
                <a:effectLst/>
              </a:rPr>
              <a:t>En la propuesta de la educación del futuro los mejores profesores serían para todos los centros educativos (urbanos y rurales) , así como los mejores recursos , laboratorios, bibliotecas . </a:t>
            </a:r>
          </a:p>
          <a:p>
            <a:r>
              <a:rPr lang="es-CR" sz="4400" b="1" dirty="0">
                <a:solidFill>
                  <a:srgbClr val="FFFF00"/>
                </a:solidFill>
                <a:effectLst/>
              </a:rPr>
              <a:t>Igualdad y equidad sin discriminación</a:t>
            </a:r>
            <a:r>
              <a:rPr lang="es-CR" sz="4400" dirty="0">
                <a:effectLst/>
              </a:rPr>
              <a:t>, sin exclusión.  </a:t>
            </a:r>
          </a:p>
          <a:p>
            <a:endParaRPr lang="es-CR" dirty="0"/>
          </a:p>
        </p:txBody>
      </p:sp>
    </p:spTree>
    <p:extLst>
      <p:ext uri="{BB962C8B-B14F-4D97-AF65-F5344CB8AC3E}">
        <p14:creationId xmlns:p14="http://schemas.microsoft.com/office/powerpoint/2010/main" val="41058074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11161"/>
          </a:xfrm>
          <a:solidFill>
            <a:srgbClr val="C00000"/>
          </a:solidFill>
        </p:spPr>
        <p:txBody>
          <a:bodyPr>
            <a:normAutofit/>
          </a:bodyPr>
          <a:lstStyle/>
          <a:p>
            <a:pPr algn="ctr"/>
            <a:r>
              <a:rPr lang="es-CR" dirty="0"/>
              <a:t>	LO MEJOR, PARA TODOS.  </a:t>
            </a:r>
          </a:p>
        </p:txBody>
      </p:sp>
      <p:sp>
        <p:nvSpPr>
          <p:cNvPr id="3" name="Content Placeholder 2"/>
          <p:cNvSpPr>
            <a:spLocks noGrp="1"/>
          </p:cNvSpPr>
          <p:nvPr>
            <p:ph idx="1"/>
          </p:nvPr>
        </p:nvSpPr>
        <p:spPr>
          <a:xfrm>
            <a:off x="117987" y="811162"/>
            <a:ext cx="8834284" cy="5840362"/>
          </a:xfrm>
        </p:spPr>
        <p:txBody>
          <a:bodyPr>
            <a:noAutofit/>
          </a:bodyPr>
          <a:lstStyle/>
          <a:p>
            <a:r>
              <a:rPr lang="es-CR" sz="3400" dirty="0">
                <a:effectLst/>
              </a:rPr>
              <a:t>Cada entrega temática educativa, </a:t>
            </a:r>
            <a:r>
              <a:rPr lang="es-CR" sz="3400" b="1" dirty="0">
                <a:solidFill>
                  <a:srgbClr val="FFFF00"/>
                </a:solidFill>
                <a:effectLst/>
              </a:rPr>
              <a:t>por áreas cognitivas</a:t>
            </a:r>
            <a:r>
              <a:rPr lang="es-CR" sz="3400" dirty="0">
                <a:effectLst/>
              </a:rPr>
              <a:t>, tendrá:</a:t>
            </a:r>
          </a:p>
          <a:p>
            <a:r>
              <a:rPr lang="es-CR" sz="3400" dirty="0">
                <a:effectLst/>
              </a:rPr>
              <a:t> </a:t>
            </a:r>
            <a:r>
              <a:rPr lang="es-CR" sz="3200" dirty="0">
                <a:effectLst/>
              </a:rPr>
              <a:t>sus objetivos, sus niveles  crecientes de dificultad; </a:t>
            </a:r>
          </a:p>
          <a:p>
            <a:r>
              <a:rPr lang="es-CR" sz="3200" dirty="0">
                <a:solidFill>
                  <a:srgbClr val="FFFF00"/>
                </a:solidFill>
                <a:effectLst/>
              </a:rPr>
              <a:t>los textos, los videos de apoyo, los </a:t>
            </a:r>
            <a:r>
              <a:rPr lang="es-CR" sz="3200" dirty="0" err="1">
                <a:solidFill>
                  <a:srgbClr val="FFFF00"/>
                </a:solidFill>
                <a:effectLst/>
              </a:rPr>
              <a:t>multimedias</a:t>
            </a:r>
            <a:r>
              <a:rPr lang="es-CR" sz="3200" dirty="0">
                <a:solidFill>
                  <a:srgbClr val="FFFF00"/>
                </a:solidFill>
                <a:effectLst/>
              </a:rPr>
              <a:t> interactivos de refuerzo en cada tema;</a:t>
            </a:r>
          </a:p>
          <a:p>
            <a:r>
              <a:rPr lang="es-CR" sz="3200" dirty="0">
                <a:effectLst/>
              </a:rPr>
              <a:t> software de reforzamiento por tema;</a:t>
            </a:r>
          </a:p>
          <a:p>
            <a:r>
              <a:rPr lang="es-CR" sz="3200" dirty="0">
                <a:effectLst/>
              </a:rPr>
              <a:t> </a:t>
            </a:r>
            <a:r>
              <a:rPr lang="es-CR" sz="3200" dirty="0">
                <a:solidFill>
                  <a:srgbClr val="FFFF00"/>
                </a:solidFill>
                <a:effectLst/>
              </a:rPr>
              <a:t>ejercicios de autoevaluación de los autoaprendizajes;</a:t>
            </a:r>
          </a:p>
          <a:p>
            <a:r>
              <a:rPr lang="es-CR" sz="3200" dirty="0">
                <a:effectLst/>
              </a:rPr>
              <a:t> sus profesores/tutores apoyando esa planificación virtual recibida y se tenderán las ayudas en línea de asesores por unidades temáticas .</a:t>
            </a:r>
          </a:p>
          <a:p>
            <a:r>
              <a:rPr lang="es-CR" sz="3400" dirty="0">
                <a:effectLst/>
              </a:rPr>
              <a:t> </a:t>
            </a:r>
            <a:endParaRPr lang="es-CR" sz="3400" dirty="0"/>
          </a:p>
        </p:txBody>
      </p:sp>
    </p:spTree>
    <p:extLst>
      <p:ext uri="{BB962C8B-B14F-4D97-AF65-F5344CB8AC3E}">
        <p14:creationId xmlns:p14="http://schemas.microsoft.com/office/powerpoint/2010/main" val="3701653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s-CR" dirty="0"/>
              <a:t>INTELIGENCIAS MULTIPLES EN SENCILLO</a:t>
            </a:r>
          </a:p>
        </p:txBody>
      </p:sp>
      <p:sp>
        <p:nvSpPr>
          <p:cNvPr id="3" name="Subtitle 2"/>
          <p:cNvSpPr>
            <a:spLocks noGrp="1"/>
          </p:cNvSpPr>
          <p:nvPr>
            <p:ph type="subTitle" idx="1"/>
          </p:nvPr>
        </p:nvSpPr>
        <p:spPr/>
        <p:txBody>
          <a:bodyPr/>
          <a:lstStyle/>
          <a:p>
            <a:endParaRPr lang="es-C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3200" y="2057400"/>
            <a:ext cx="3657600" cy="2743200"/>
          </a:xfrm>
          <a:prstGeom prst="rect">
            <a:avLst/>
          </a:prstGeom>
        </p:spPr>
      </p:pic>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Rectangle 3"/>
          <p:cNvSpPr/>
          <p:nvPr/>
        </p:nvSpPr>
        <p:spPr>
          <a:xfrm>
            <a:off x="2094271" y="1511507"/>
            <a:ext cx="5338916" cy="3231654"/>
          </a:xfrm>
          <a:prstGeom prst="rect">
            <a:avLst/>
          </a:prstGeom>
        </p:spPr>
        <p:txBody>
          <a:bodyPr wrap="square">
            <a:spAutoFit/>
          </a:bodyPr>
          <a:lstStyle/>
          <a:p>
            <a:r>
              <a:rPr lang="es-CR" sz="4800" b="1" dirty="0">
                <a:solidFill>
                  <a:srgbClr val="0070C0"/>
                </a:solidFill>
              </a:rPr>
              <a:t>LAS GRANDES REFORMAS </a:t>
            </a:r>
          </a:p>
          <a:p>
            <a:r>
              <a:rPr lang="es-CR" sz="4800" b="1" dirty="0"/>
              <a:t> ULTIMOS 70 AÑOS.   </a:t>
            </a:r>
          </a:p>
          <a:p>
            <a:r>
              <a:rPr lang="es-CR" sz="4800" b="1" dirty="0"/>
              <a:t>      </a:t>
            </a:r>
            <a:r>
              <a:rPr lang="es-CR" sz="6000" b="1" dirty="0">
                <a:solidFill>
                  <a:srgbClr val="FF0000"/>
                </a:solidFill>
              </a:rPr>
              <a:t>RESULTADOS.</a:t>
            </a:r>
            <a:endParaRPr lang="es-CR" sz="4800" dirty="0">
              <a:solidFill>
                <a:srgbClr val="FF0000"/>
              </a:solidFill>
            </a:endParaRPr>
          </a:p>
        </p:txBody>
      </p:sp>
    </p:spTree>
    <p:extLst>
      <p:ext uri="{BB962C8B-B14F-4D97-AF65-F5344CB8AC3E}">
        <p14:creationId xmlns:p14="http://schemas.microsoft.com/office/powerpoint/2010/main" val="12605045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1227" y="1106129"/>
            <a:ext cx="8657302" cy="5545394"/>
          </a:xfrm>
        </p:spPr>
        <p:txBody>
          <a:bodyPr>
            <a:noAutofit/>
          </a:bodyPr>
          <a:lstStyle/>
          <a:p>
            <a:pPr algn="just"/>
            <a:r>
              <a:rPr lang="es-ES" sz="3000" dirty="0"/>
              <a:t>En la educación del futuro será clave el desarrollar la creatividad, el descubrimiento, la lectura, la solución de problemas, estimular la curiosidad innata en </a:t>
            </a:r>
            <a:r>
              <a:rPr lang="es-ES" sz="3000"/>
              <a:t>el estudiante ;  </a:t>
            </a:r>
            <a:r>
              <a:rPr lang="es-ES" sz="3000" dirty="0"/>
              <a:t>brindar confianza en sí mismo y en sus potencialidades. </a:t>
            </a:r>
            <a:r>
              <a:rPr lang="es-ES" sz="3000" b="1" dirty="0">
                <a:solidFill>
                  <a:srgbClr val="FFFF00"/>
                </a:solidFill>
              </a:rPr>
              <a:t>Enseñar a pensar fuera de lo convencional. </a:t>
            </a:r>
          </a:p>
          <a:p>
            <a:pPr algn="just"/>
            <a:r>
              <a:rPr lang="es-ES" sz="3000" dirty="0"/>
              <a:t>No utilizar sólo la memoria para la evaluación, desarrollar la capacidad de análisis, de preguntar, de buscar las respuestas. </a:t>
            </a:r>
          </a:p>
          <a:p>
            <a:pPr algn="just"/>
            <a:r>
              <a:rPr lang="es-ES" sz="3000" dirty="0"/>
              <a:t>Deberemos crear ambientes de aprendizaje, eliminar la violencia, el miedo en el aula, en la escuela, en los hogares, en las redes o en cualquier espacio virtual. </a:t>
            </a:r>
            <a:endParaRPr lang="es-CR" sz="3000" dirty="0"/>
          </a:p>
        </p:txBody>
      </p:sp>
      <p:sp>
        <p:nvSpPr>
          <p:cNvPr id="6" name="Title 1">
            <a:extLst>
              <a:ext uri="{FF2B5EF4-FFF2-40B4-BE49-F238E27FC236}">
                <a16:creationId xmlns:a16="http://schemas.microsoft.com/office/drawing/2014/main" id="{DA89CE8F-F852-42F7-B33A-C40F0834A305}"/>
              </a:ext>
            </a:extLst>
          </p:cNvPr>
          <p:cNvSpPr>
            <a:spLocks noGrp="1"/>
          </p:cNvSpPr>
          <p:nvPr>
            <p:ph type="title"/>
          </p:nvPr>
        </p:nvSpPr>
        <p:spPr>
          <a:xfrm>
            <a:off x="0" y="1"/>
            <a:ext cx="9143999" cy="988142"/>
          </a:xfrm>
          <a:solidFill>
            <a:srgbClr val="C00000"/>
          </a:solidFill>
        </p:spPr>
        <p:txBody>
          <a:bodyPr>
            <a:normAutofit/>
          </a:bodyPr>
          <a:lstStyle/>
          <a:p>
            <a:pPr algn="ctr"/>
            <a:r>
              <a:rPr lang="es-ES" b="1" dirty="0">
                <a:solidFill>
                  <a:schemeClr val="bg1"/>
                </a:solidFill>
              </a:rPr>
              <a:t>REFORMA CURRICULAR DE FONDO</a:t>
            </a:r>
            <a:endParaRPr lang="es-CR" dirty="0">
              <a:solidFill>
                <a:schemeClr val="bg1"/>
              </a:solidFill>
            </a:endParaRPr>
          </a:p>
        </p:txBody>
      </p:sp>
    </p:spTree>
    <p:extLst>
      <p:ext uri="{BB962C8B-B14F-4D97-AF65-F5344CB8AC3E}">
        <p14:creationId xmlns:p14="http://schemas.microsoft.com/office/powerpoint/2010/main" val="410661476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0" end="0"/>
                                            </p:txEl>
                                          </p:spTgt>
                                        </p:tgtEl>
                                        <p:attrNameLst>
                                          <p:attrName>ppt_c</p:attrName>
                                        </p:attrNameLst>
                                      </p:cBhvr>
                                      <p:to>
                                        <a:srgbClr val="99CCFF"/>
                                      </p:to>
                                    </p:animClr>
                                  </p:sub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2232" y="1017640"/>
            <a:ext cx="8819536" cy="5545392"/>
          </a:xfrm>
        </p:spPr>
        <p:txBody>
          <a:bodyPr>
            <a:noAutofit/>
          </a:bodyPr>
          <a:lstStyle/>
          <a:p>
            <a:pPr algn="just"/>
            <a:r>
              <a:rPr lang="es-ES" sz="3000" dirty="0">
                <a:solidFill>
                  <a:srgbClr val="FFFF00"/>
                </a:solidFill>
              </a:rPr>
              <a:t>En la  educación del futuro hay que invertir más tiempo preguntando, pensando y menos repitiendo.</a:t>
            </a:r>
          </a:p>
          <a:p>
            <a:pPr algn="just"/>
            <a:r>
              <a:rPr lang="es-ES" sz="3000" dirty="0"/>
              <a:t> Hay que vincular los aprendizajes con la representación (gráfica o visual) para que los estudiantes comprendan los conceptos y lo que lee y que puedan expresarlos correctamente. </a:t>
            </a:r>
          </a:p>
          <a:p>
            <a:pPr algn="just"/>
            <a:r>
              <a:rPr lang="es-ES" sz="3000" dirty="0"/>
              <a:t>La información debe de vincularse con experiencias viejas del estudiante, así tiene significado y lo lleva a participar activamente, sin miedo, con confianza. </a:t>
            </a:r>
            <a:endParaRPr lang="es-CR" sz="3000" dirty="0"/>
          </a:p>
          <a:p>
            <a:pPr algn="just"/>
            <a:r>
              <a:rPr lang="es-ES" sz="3000" b="1" dirty="0">
                <a:solidFill>
                  <a:srgbClr val="FFFF00"/>
                </a:solidFill>
              </a:rPr>
              <a:t>En la Ed. Del Futuro no serían necesarios menos profesores, lo contrario se requerirán más bien </a:t>
            </a:r>
            <a:r>
              <a:rPr lang="es-ES" sz="3200" b="1" dirty="0">
                <a:solidFill>
                  <a:srgbClr val="FFFF00"/>
                </a:solidFill>
              </a:rPr>
              <a:t>más profesores.</a:t>
            </a:r>
            <a:endParaRPr lang="es-CR" sz="3200" b="1" dirty="0">
              <a:solidFill>
                <a:srgbClr val="FFFF00"/>
              </a:solidFill>
            </a:endParaRPr>
          </a:p>
        </p:txBody>
      </p:sp>
      <p:sp>
        <p:nvSpPr>
          <p:cNvPr id="6" name="Title 1">
            <a:extLst>
              <a:ext uri="{FF2B5EF4-FFF2-40B4-BE49-F238E27FC236}">
                <a16:creationId xmlns:a16="http://schemas.microsoft.com/office/drawing/2014/main" id="{007EA181-F3C7-4873-BEFF-6670FB1472FF}"/>
              </a:ext>
            </a:extLst>
          </p:cNvPr>
          <p:cNvSpPr>
            <a:spLocks noGrp="1"/>
          </p:cNvSpPr>
          <p:nvPr>
            <p:ph type="title"/>
          </p:nvPr>
        </p:nvSpPr>
        <p:spPr>
          <a:xfrm>
            <a:off x="0" y="1"/>
            <a:ext cx="9144000" cy="855406"/>
          </a:xfrm>
          <a:solidFill>
            <a:srgbClr val="C00000"/>
          </a:solidFill>
        </p:spPr>
        <p:txBody>
          <a:bodyPr>
            <a:normAutofit/>
          </a:bodyPr>
          <a:lstStyle/>
          <a:p>
            <a:pPr algn="ctr"/>
            <a:r>
              <a:rPr lang="es-CR" dirty="0"/>
              <a:t>METODOLOGÍA COLABORATIVA.</a:t>
            </a:r>
          </a:p>
        </p:txBody>
      </p:sp>
    </p:spTree>
    <p:extLst>
      <p:ext uri="{BB962C8B-B14F-4D97-AF65-F5344CB8AC3E}">
        <p14:creationId xmlns:p14="http://schemas.microsoft.com/office/powerpoint/2010/main" val="3160805177"/>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rgbClr val="99CCFF"/>
                                      </p:to>
                                    </p:animClr>
                                  </p:sub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rgbClr val="99CCFF"/>
                                      </p:to>
                                    </p:animClr>
                                  </p:sub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subTnLst>
                                    <p:animClr clrSpc="rgb" dir="cw">
                                      <p:cBhvr override="childStyle">
                                        <p:cTn dur="1" fill="hold" display="0" masterRel="nextClick" afterEffect="1"/>
                                        <p:tgtEl>
                                          <p:spTgt spid="3">
                                            <p:txEl>
                                              <p:pRg st="2" end="2"/>
                                            </p:txEl>
                                          </p:spTgt>
                                        </p:tgtEl>
                                        <p:attrNameLst>
                                          <p:attrName>ppt_c</p:attrName>
                                        </p:attrNameLst>
                                      </p:cBhvr>
                                      <p:to>
                                        <a:srgbClr val="99CCFF"/>
                                      </p:to>
                                    </p:animClr>
                                  </p:sub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s-CR" dirty="0"/>
              <a:t>INTELIGENCIA ARTIFICIAL EN LA EDUCACIÓN </a:t>
            </a:r>
          </a:p>
        </p:txBody>
      </p:sp>
      <p:pic>
        <p:nvPicPr>
          <p:cNvPr id="4" name="Picture 2" descr="NAO motiva y aumenta la participaciÃ³n de los estudiante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76129" y="1554916"/>
            <a:ext cx="7423969" cy="521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89538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2734" y="1489587"/>
            <a:ext cx="8775291" cy="5206181"/>
          </a:xfrm>
        </p:spPr>
        <p:txBody>
          <a:bodyPr>
            <a:normAutofit/>
          </a:bodyPr>
          <a:lstStyle/>
          <a:p>
            <a:pPr algn="just">
              <a:lnSpc>
                <a:spcPct val="100000"/>
              </a:lnSpc>
            </a:pPr>
            <a:r>
              <a:rPr lang="es-CR" sz="3000" dirty="0"/>
              <a:t>Visualizo el futuro de la individualización de la oferta educativa utilizando la potencialidad de la inteligencia artificial, a partir de las ricas bases de datos de cada estudiante, tanto los datos comunes que históricamente se han recopilado, además de los datos recogidos minuto a minuto en su accionar con su móvil o su Tablet o su portátil, sobre su actividad académica (</a:t>
            </a:r>
            <a:r>
              <a:rPr lang="es-CR" sz="3000" b="1" dirty="0">
                <a:solidFill>
                  <a:srgbClr val="FFFF00"/>
                </a:solidFill>
              </a:rPr>
              <a:t>cómo lo hace, qué hace</a:t>
            </a:r>
            <a:r>
              <a:rPr lang="es-CR" sz="3000" dirty="0"/>
              <a:t>), como en el acceso internet en la búsqueda de informaciones (</a:t>
            </a:r>
            <a:r>
              <a:rPr lang="es-CR" sz="3000" b="1" dirty="0">
                <a:solidFill>
                  <a:srgbClr val="FFFF00"/>
                </a:solidFill>
              </a:rPr>
              <a:t>qué busca, cómo lo busca, cómo evalúa la calidad de la información recopilada, cómo la utiliza</a:t>
            </a:r>
            <a:r>
              <a:rPr lang="es-CR" sz="3000" dirty="0"/>
              <a:t>).</a:t>
            </a:r>
          </a:p>
          <a:p>
            <a:endParaRPr lang="es-CR" dirty="0"/>
          </a:p>
        </p:txBody>
      </p:sp>
      <p:sp>
        <p:nvSpPr>
          <p:cNvPr id="6" name="Title 1">
            <a:extLst>
              <a:ext uri="{FF2B5EF4-FFF2-40B4-BE49-F238E27FC236}">
                <a16:creationId xmlns:a16="http://schemas.microsoft.com/office/drawing/2014/main" id="{30B0D0BC-11E7-40F7-92F8-92C1DA65E803}"/>
              </a:ext>
            </a:extLst>
          </p:cNvPr>
          <p:cNvSpPr>
            <a:spLocks noGrp="1"/>
          </p:cNvSpPr>
          <p:nvPr>
            <p:ph type="title"/>
          </p:nvPr>
        </p:nvSpPr>
        <p:spPr>
          <a:xfrm>
            <a:off x="0" y="0"/>
            <a:ext cx="9143999" cy="1376979"/>
          </a:xfrm>
          <a:solidFill>
            <a:srgbClr val="C00000"/>
          </a:solidFill>
        </p:spPr>
        <p:txBody>
          <a:bodyPr>
            <a:noAutofit/>
          </a:bodyPr>
          <a:lstStyle/>
          <a:p>
            <a:r>
              <a:rPr lang="es-CR" sz="3600" dirty="0"/>
              <a:t>INTELIGENCIA ARTIFICIAL/PERSONALIZACION</a:t>
            </a:r>
          </a:p>
        </p:txBody>
      </p:sp>
    </p:spTree>
    <p:extLst>
      <p:ext uri="{BB962C8B-B14F-4D97-AF65-F5344CB8AC3E}">
        <p14:creationId xmlns:p14="http://schemas.microsoft.com/office/powerpoint/2010/main" val="231900425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5922"/>
            <a:ext cx="9143999" cy="1325563"/>
          </a:xfrm>
          <a:solidFill>
            <a:srgbClr val="C00000"/>
          </a:solidFill>
        </p:spPr>
        <p:txBody>
          <a:bodyPr>
            <a:noAutofit/>
          </a:bodyPr>
          <a:lstStyle/>
          <a:p>
            <a:pPr algn="ctr"/>
            <a:r>
              <a:rPr lang="es-CR" sz="3600" dirty="0"/>
              <a:t>INTELIGENCIA ARTIFICIAL / </a:t>
            </a:r>
            <a:br>
              <a:rPr lang="es-CR" sz="3600" dirty="0"/>
            </a:br>
            <a:r>
              <a:rPr lang="es-CR" sz="3600" dirty="0"/>
              <a:t>PERSONALIZACIÓN </a:t>
            </a:r>
            <a:endParaRPr lang="es-CR" sz="3200" dirty="0"/>
          </a:p>
        </p:txBody>
      </p:sp>
      <p:sp>
        <p:nvSpPr>
          <p:cNvPr id="3" name="Content Placeholder 2"/>
          <p:cNvSpPr>
            <a:spLocks noGrp="1"/>
          </p:cNvSpPr>
          <p:nvPr>
            <p:ph idx="1"/>
          </p:nvPr>
        </p:nvSpPr>
        <p:spPr>
          <a:xfrm>
            <a:off x="250723" y="1351485"/>
            <a:ext cx="8701548" cy="5329534"/>
          </a:xfrm>
        </p:spPr>
        <p:txBody>
          <a:bodyPr>
            <a:noAutofit/>
          </a:bodyPr>
          <a:lstStyle/>
          <a:p>
            <a:pPr algn="just"/>
            <a:r>
              <a:rPr lang="es-ES" sz="4000" dirty="0"/>
              <a:t>Veremos a los profesores contar con </a:t>
            </a:r>
            <a:r>
              <a:rPr lang="es-ES" sz="4000" b="1" dirty="0">
                <a:solidFill>
                  <a:srgbClr val="FFFF00"/>
                </a:solidFill>
              </a:rPr>
              <a:t>asistentes robots </a:t>
            </a:r>
            <a:r>
              <a:rPr lang="es-ES" sz="4000" b="1" dirty="0">
                <a:solidFill>
                  <a:srgbClr val="FFC000"/>
                </a:solidFill>
              </a:rPr>
              <a:t>, </a:t>
            </a:r>
            <a:r>
              <a:rPr lang="es-ES" sz="4000" b="1" dirty="0"/>
              <a:t>así como </a:t>
            </a:r>
            <a:r>
              <a:rPr lang="es-ES" sz="4000" dirty="0">
                <a:solidFill>
                  <a:srgbClr val="FFFF00"/>
                </a:solidFill>
              </a:rPr>
              <a:t>profesores </a:t>
            </a:r>
            <a:r>
              <a:rPr lang="es-ES" sz="4000" b="1" dirty="0">
                <a:solidFill>
                  <a:srgbClr val="FFFF00"/>
                </a:solidFill>
              </a:rPr>
              <a:t>en forma de hologramas </a:t>
            </a:r>
            <a:r>
              <a:rPr lang="es-ES" sz="4000" dirty="0"/>
              <a:t>y</a:t>
            </a:r>
            <a:r>
              <a:rPr lang="es-ES" sz="4000" dirty="0">
                <a:solidFill>
                  <a:srgbClr val="FFFF00"/>
                </a:solidFill>
              </a:rPr>
              <a:t> </a:t>
            </a:r>
            <a:r>
              <a:rPr lang="es-ES" sz="4000" b="1" dirty="0">
                <a:solidFill>
                  <a:srgbClr val="FFFF00"/>
                </a:solidFill>
              </a:rPr>
              <a:t>figuras y modelos educativos en  al menos 7D</a:t>
            </a:r>
            <a:r>
              <a:rPr lang="es-ES" sz="4000" dirty="0"/>
              <a:t>, para apoyar en lo “informativo”, mientras los profesores humanos atenderán lo formativo. </a:t>
            </a:r>
            <a:endParaRPr lang="es-CR" sz="4000" dirty="0"/>
          </a:p>
          <a:p>
            <a:pPr algn="just"/>
            <a:r>
              <a:rPr lang="es-ES" sz="3600" dirty="0"/>
              <a:t>Esperamos una Escuela Pública de Calidad, con Equidad, sin distingos entre público y privado, entre rural y urbano. </a:t>
            </a:r>
            <a:endParaRPr lang="es-CR" sz="3600" dirty="0"/>
          </a:p>
        </p:txBody>
      </p:sp>
      <p:pic>
        <p:nvPicPr>
          <p:cNvPr id="4" name="Picture 3" descr="holograma en clase del Tec de Monterrey">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8096865" y="-1"/>
            <a:ext cx="1047135" cy="1351485"/>
          </a:xfrm>
          <a:prstGeom prst="rect">
            <a:avLst/>
          </a:prstGeom>
          <a:noFill/>
          <a:ln>
            <a:noFill/>
          </a:ln>
        </p:spPr>
      </p:pic>
    </p:spTree>
    <p:extLst>
      <p:ext uri="{BB962C8B-B14F-4D97-AF65-F5344CB8AC3E}">
        <p14:creationId xmlns:p14="http://schemas.microsoft.com/office/powerpoint/2010/main" val="2883421929"/>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rgbClr val="99CCFF"/>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CR"/>
          </a:p>
        </p:txBody>
      </p:sp>
      <p:pic>
        <p:nvPicPr>
          <p:cNvPr id="1026" name="Picture 2" descr="Resultado de imagen para ejemplos de profesores holograma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43250" y="2891631"/>
            <a:ext cx="2857500" cy="221932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Resultado de imagen para ejemplos de profesores hologram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77011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CR"/>
          </a:p>
        </p:txBody>
      </p:sp>
      <p:pic>
        <p:nvPicPr>
          <p:cNvPr id="2050" name="Picture 2" descr="https://www.juguetronica.com/blog/wp-content/uploads/2018/09/profesores-y-maestros-que-innovan.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28650" y="1898174"/>
            <a:ext cx="7886700" cy="4206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9661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7987" y="1037775"/>
            <a:ext cx="8849032" cy="5820225"/>
          </a:xfrm>
        </p:spPr>
        <p:txBody>
          <a:bodyPr>
            <a:noAutofit/>
          </a:bodyPr>
          <a:lstStyle/>
          <a:p>
            <a:pPr algn="just"/>
            <a:r>
              <a:rPr lang="es-ES" sz="3500" dirty="0">
                <a:solidFill>
                  <a:srgbClr val="FFFF00"/>
                </a:solidFill>
              </a:rPr>
              <a:t>La seguridad </a:t>
            </a:r>
            <a:r>
              <a:rPr lang="es-ES" sz="3500" dirty="0"/>
              <a:t>en los centros educativos será por medio de video vigilancia interactiva en línea y con ultra-sensores para evitar armas, drogas, sustancias peligrosas, evitar robos de equipos. </a:t>
            </a:r>
          </a:p>
          <a:p>
            <a:pPr algn="just"/>
            <a:r>
              <a:rPr lang="es-ES" sz="3500" dirty="0"/>
              <a:t>Veremos los talleres y laboratorios usando realidad virtual interactiva y compartida; los laboratorios de idiomas con realidad virtual y </a:t>
            </a:r>
            <a:r>
              <a:rPr lang="es-ES" sz="3500" dirty="0" err="1"/>
              <a:t>hologramía</a:t>
            </a:r>
            <a:r>
              <a:rPr lang="es-ES" sz="3500" dirty="0"/>
              <a:t>, así como laboratorios de  ciencias con simuladores (como los de enseñar a volar).  Veremos más apoyo para los profesores y estudiantes. </a:t>
            </a:r>
            <a:endParaRPr lang="es-CR" sz="3500" dirty="0"/>
          </a:p>
        </p:txBody>
      </p:sp>
      <p:sp>
        <p:nvSpPr>
          <p:cNvPr id="6" name="Title 1">
            <a:extLst>
              <a:ext uri="{FF2B5EF4-FFF2-40B4-BE49-F238E27FC236}">
                <a16:creationId xmlns:a16="http://schemas.microsoft.com/office/drawing/2014/main" id="{7ED37AF1-45D8-4CCC-ADF2-A8447DE1E35B}"/>
              </a:ext>
            </a:extLst>
          </p:cNvPr>
          <p:cNvSpPr>
            <a:spLocks noGrp="1"/>
          </p:cNvSpPr>
          <p:nvPr>
            <p:ph type="title"/>
          </p:nvPr>
        </p:nvSpPr>
        <p:spPr>
          <a:xfrm>
            <a:off x="0" y="25922"/>
            <a:ext cx="9143999" cy="1011853"/>
          </a:xfrm>
          <a:solidFill>
            <a:srgbClr val="C00000"/>
          </a:solidFill>
        </p:spPr>
        <p:txBody>
          <a:bodyPr>
            <a:noAutofit/>
          </a:bodyPr>
          <a:lstStyle/>
          <a:p>
            <a:pPr algn="ctr"/>
            <a:r>
              <a:rPr lang="es-CR" sz="3600" dirty="0">
                <a:solidFill>
                  <a:schemeClr val="bg1"/>
                </a:solidFill>
              </a:rPr>
              <a:t>INTELIGENCIA ARTIFICIAL/PERSONALIZACION </a:t>
            </a:r>
            <a:endParaRPr lang="es-CR" sz="4800" dirty="0">
              <a:solidFill>
                <a:schemeClr val="bg1"/>
              </a:solidFill>
            </a:endParaRPr>
          </a:p>
        </p:txBody>
      </p:sp>
    </p:spTree>
    <p:extLst>
      <p:ext uri="{BB962C8B-B14F-4D97-AF65-F5344CB8AC3E}">
        <p14:creationId xmlns:p14="http://schemas.microsoft.com/office/powerpoint/2010/main" val="206103730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rgbClr val="99CCFF"/>
                                      </p:to>
                                    </p:animClr>
                                  </p:sub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2735" y="1376979"/>
            <a:ext cx="8834284" cy="5171305"/>
          </a:xfrm>
        </p:spPr>
        <p:txBody>
          <a:bodyPr>
            <a:noAutofit/>
          </a:bodyPr>
          <a:lstStyle/>
          <a:p>
            <a:pPr algn="just"/>
            <a:r>
              <a:rPr lang="es-ES" sz="3200" dirty="0"/>
              <a:t>Las bases de datos serán captadas en forma de múltiples sensores, tanto en cada aula como en cada espacio educativo y las bases de datos académicas, tanto de </a:t>
            </a:r>
            <a:r>
              <a:rPr lang="es-ES" sz="3200" dirty="0" err="1"/>
              <a:t>curriculum</a:t>
            </a:r>
            <a:r>
              <a:rPr lang="es-ES" sz="3200" dirty="0"/>
              <a:t>, de evaluación, de rendimiento, de avances en dominio cognitivo se irán tomando automáticamente de la información de lo que cada estudiante hace en su programa individualizado, con una base de datos inteligente que le irá ayudando a tomar las mejores decisiones, a resolver problemas, a formular mejores preguntas, a buscar y construir respuestas holísticas. </a:t>
            </a:r>
            <a:endParaRPr lang="es-CR" sz="3200" dirty="0"/>
          </a:p>
        </p:txBody>
      </p:sp>
      <p:sp>
        <p:nvSpPr>
          <p:cNvPr id="6" name="Title 1">
            <a:extLst>
              <a:ext uri="{FF2B5EF4-FFF2-40B4-BE49-F238E27FC236}">
                <a16:creationId xmlns:a16="http://schemas.microsoft.com/office/drawing/2014/main" id="{7A92F846-C4E0-4CD8-946C-17E3ECBB8208}"/>
              </a:ext>
            </a:extLst>
          </p:cNvPr>
          <p:cNvSpPr>
            <a:spLocks noGrp="1"/>
          </p:cNvSpPr>
          <p:nvPr>
            <p:ph type="title"/>
          </p:nvPr>
        </p:nvSpPr>
        <p:spPr>
          <a:xfrm>
            <a:off x="0" y="0"/>
            <a:ext cx="9143999" cy="1376979"/>
          </a:xfrm>
          <a:solidFill>
            <a:srgbClr val="C00000"/>
          </a:solidFill>
        </p:spPr>
        <p:txBody>
          <a:bodyPr>
            <a:noAutofit/>
          </a:bodyPr>
          <a:lstStyle/>
          <a:p>
            <a:r>
              <a:rPr lang="es-CR" dirty="0"/>
              <a:t> </a:t>
            </a:r>
            <a:r>
              <a:rPr lang="es-CR" sz="3600" dirty="0"/>
              <a:t>INTELIGENCIA ARTIFICIAL/PERSONALIZACION </a:t>
            </a:r>
            <a:endParaRPr lang="es-CR" dirty="0"/>
          </a:p>
        </p:txBody>
      </p:sp>
    </p:spTree>
    <p:extLst>
      <p:ext uri="{BB962C8B-B14F-4D97-AF65-F5344CB8AC3E}">
        <p14:creationId xmlns:p14="http://schemas.microsoft.com/office/powerpoint/2010/main" val="288984333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52346C-511D-43D4-A538-7BC154CC3A93}"/>
              </a:ext>
            </a:extLst>
          </p:cNvPr>
          <p:cNvSpPr>
            <a:spLocks noGrp="1"/>
          </p:cNvSpPr>
          <p:nvPr>
            <p:ph type="title"/>
          </p:nvPr>
        </p:nvSpPr>
        <p:spPr>
          <a:xfrm>
            <a:off x="628650" y="293688"/>
            <a:ext cx="7886700" cy="935037"/>
          </a:xfrm>
        </p:spPr>
        <p:txBody>
          <a:bodyPr>
            <a:normAutofit fontScale="90000"/>
          </a:bodyPr>
          <a:lstStyle/>
          <a:p>
            <a:br>
              <a:rPr lang="es-CR" sz="3600" dirty="0">
                <a:effectLst/>
              </a:rPr>
            </a:br>
            <a:r>
              <a:rPr lang="es-CR" sz="3600" dirty="0">
                <a:effectLst/>
              </a:rPr>
              <a:t>RETOS PARA LA EDUCACIÓN COSTARRICENSE</a:t>
            </a:r>
            <a:br>
              <a:rPr lang="es-CR" dirty="0">
                <a:effectLst/>
              </a:rPr>
            </a:br>
            <a:endParaRPr lang="es-CR" dirty="0"/>
          </a:p>
        </p:txBody>
      </p:sp>
      <p:sp>
        <p:nvSpPr>
          <p:cNvPr id="3" name="Marcador de contenido 2">
            <a:extLst>
              <a:ext uri="{FF2B5EF4-FFF2-40B4-BE49-F238E27FC236}">
                <a16:creationId xmlns:a16="http://schemas.microsoft.com/office/drawing/2014/main" id="{E6BB7C5B-47DA-4EF6-9EFD-1D01DA922365}"/>
              </a:ext>
            </a:extLst>
          </p:cNvPr>
          <p:cNvSpPr>
            <a:spLocks noGrp="1"/>
          </p:cNvSpPr>
          <p:nvPr>
            <p:ph idx="1"/>
          </p:nvPr>
        </p:nvSpPr>
        <p:spPr>
          <a:xfrm>
            <a:off x="628650" y="1228724"/>
            <a:ext cx="7886700" cy="5335587"/>
          </a:xfrm>
        </p:spPr>
        <p:txBody>
          <a:bodyPr>
            <a:normAutofit fontScale="70000" lnSpcReduction="20000"/>
          </a:bodyPr>
          <a:lstStyle/>
          <a:p>
            <a:pPr lvl="0"/>
            <a:r>
              <a:rPr lang="es-CO" b="1" dirty="0">
                <a:effectLst/>
              </a:rPr>
              <a:t>Universalizar la educación inicial</a:t>
            </a:r>
            <a:endParaRPr lang="es-CR" b="1" dirty="0">
              <a:effectLst/>
            </a:endParaRPr>
          </a:p>
          <a:p>
            <a:pPr lvl="0"/>
            <a:r>
              <a:rPr lang="es-CO" b="1" dirty="0">
                <a:solidFill>
                  <a:srgbClr val="FFFF00"/>
                </a:solidFill>
                <a:effectLst/>
              </a:rPr>
              <a:t>Universalizar la educación media </a:t>
            </a:r>
            <a:endParaRPr lang="es-CR" b="1" dirty="0">
              <a:solidFill>
                <a:srgbClr val="FFFF00"/>
              </a:solidFill>
              <a:effectLst/>
            </a:endParaRPr>
          </a:p>
          <a:p>
            <a:pPr lvl="0"/>
            <a:r>
              <a:rPr lang="es-CO" b="1" dirty="0">
                <a:effectLst/>
              </a:rPr>
              <a:t>Extender programas de educación continua a poblaciones mayores de 40 años. </a:t>
            </a:r>
            <a:endParaRPr lang="es-CR" b="1" dirty="0">
              <a:effectLst/>
            </a:endParaRPr>
          </a:p>
          <a:p>
            <a:pPr lvl="0"/>
            <a:r>
              <a:rPr lang="es-CO" b="1" dirty="0">
                <a:solidFill>
                  <a:srgbClr val="FFFF00"/>
                </a:solidFill>
                <a:effectLst/>
              </a:rPr>
              <a:t>Ofrecer una educación más allá del aula para ayudar a resolver los problemas nacionales. </a:t>
            </a:r>
            <a:endParaRPr lang="es-CR" b="1" dirty="0">
              <a:solidFill>
                <a:srgbClr val="FFFF00"/>
              </a:solidFill>
              <a:effectLst/>
            </a:endParaRPr>
          </a:p>
          <a:p>
            <a:pPr lvl="0"/>
            <a:r>
              <a:rPr lang="es-CO" b="1" dirty="0">
                <a:effectLst/>
              </a:rPr>
              <a:t>Ofrecer educación de calidad en todas las zonas geográficas, personalizando la oferta, individualizando la demanda. (propuestas de educación del futuro equitativa para todos), disminuyendo las brechas público/privado; rural/urbano; diurno/nocturno. </a:t>
            </a:r>
            <a:endParaRPr lang="es-CR" b="1" dirty="0">
              <a:effectLst/>
            </a:endParaRPr>
          </a:p>
          <a:p>
            <a:pPr lvl="0"/>
            <a:r>
              <a:rPr lang="es-CO" b="1" dirty="0">
                <a:solidFill>
                  <a:srgbClr val="FFFF00"/>
                </a:solidFill>
                <a:effectLst/>
              </a:rPr>
              <a:t>El ofrecer una educación bilingüe en los primeros niveles de la educación pública. </a:t>
            </a:r>
          </a:p>
          <a:p>
            <a:pPr lvl="0"/>
            <a:r>
              <a:rPr lang="es-CR" b="1" dirty="0">
                <a:solidFill>
                  <a:srgbClr val="FFFF00"/>
                </a:solidFill>
                <a:effectLst/>
              </a:rPr>
              <a:t>Cambiar la educación Técnica. </a:t>
            </a:r>
          </a:p>
          <a:p>
            <a:pPr lvl="0"/>
            <a:r>
              <a:rPr lang="es-CR" b="1" dirty="0">
                <a:effectLst/>
              </a:rPr>
              <a:t>Recuperar la imagen  de los educadores ante los estudiantes, padres de familia y sociedad en general. </a:t>
            </a:r>
          </a:p>
          <a:p>
            <a:pPr lvl="0"/>
            <a:r>
              <a:rPr lang="es-CR" b="1" dirty="0">
                <a:solidFill>
                  <a:srgbClr val="FFFF00"/>
                </a:solidFill>
                <a:effectLst/>
              </a:rPr>
              <a:t>Cambiar la ineficacia  organizacional del MEP y  acercarlo a los centros educativos y sus comunidades.</a:t>
            </a:r>
          </a:p>
          <a:p>
            <a:r>
              <a:rPr lang="es-CR" b="1" dirty="0">
                <a:solidFill>
                  <a:srgbClr val="FFFF00"/>
                </a:solidFill>
                <a:effectLst/>
              </a:rPr>
              <a:t> </a:t>
            </a:r>
            <a:endParaRPr lang="es-CR" dirty="0">
              <a:solidFill>
                <a:srgbClr val="FFFF00"/>
              </a:solidFill>
              <a:effectLst/>
            </a:endParaRPr>
          </a:p>
          <a:p>
            <a:endParaRPr lang="es-CR" dirty="0"/>
          </a:p>
        </p:txBody>
      </p:sp>
    </p:spTree>
    <p:extLst>
      <p:ext uri="{BB962C8B-B14F-4D97-AF65-F5344CB8AC3E}">
        <p14:creationId xmlns:p14="http://schemas.microsoft.com/office/powerpoint/2010/main" val="509474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28 Circular"/>
          <p:cNvSpPr/>
          <p:nvPr/>
        </p:nvSpPr>
        <p:spPr>
          <a:xfrm flipH="1">
            <a:off x="1683922" y="77059"/>
            <a:ext cx="6586159" cy="6674745"/>
          </a:xfrm>
          <a:prstGeom prst="pie">
            <a:avLst>
              <a:gd name="adj1" fmla="val 11862070"/>
              <a:gd name="adj2" fmla="val 16200000"/>
            </a:avLst>
          </a:prstGeom>
          <a:solidFill>
            <a:srgbClr val="FFFF00"/>
          </a:solidFill>
        </p:spPr>
        <p:style>
          <a:lnRef idx="0">
            <a:schemeClr val="accent2"/>
          </a:lnRef>
          <a:fillRef idx="3">
            <a:schemeClr val="accent2"/>
          </a:fillRef>
          <a:effectRef idx="3">
            <a:schemeClr val="accent2"/>
          </a:effectRef>
          <a:fontRef idx="minor">
            <a:schemeClr val="lt1"/>
          </a:fontRef>
        </p:style>
        <p:txBody>
          <a:bodyPr anchor="ctr"/>
          <a:lstStyle/>
          <a:p>
            <a:pPr algn="ctr" eaLnBrk="1" hangingPunct="1">
              <a:defRPr/>
            </a:pPr>
            <a:endParaRPr lang="en-US" sz="1200" dirty="0">
              <a:solidFill>
                <a:schemeClr val="bg1"/>
              </a:solidFill>
            </a:endParaRPr>
          </a:p>
        </p:txBody>
      </p:sp>
      <p:sp>
        <p:nvSpPr>
          <p:cNvPr id="27" name="26 Circular"/>
          <p:cNvSpPr/>
          <p:nvPr/>
        </p:nvSpPr>
        <p:spPr>
          <a:xfrm>
            <a:off x="1643042" y="87044"/>
            <a:ext cx="6586159" cy="6674745"/>
          </a:xfrm>
          <a:prstGeom prst="pie">
            <a:avLst>
              <a:gd name="adj1" fmla="val 11862070"/>
              <a:gd name="adj2" fmla="val 16200000"/>
            </a:avLst>
          </a:prstGeom>
          <a:solidFill>
            <a:srgbClr val="C00000"/>
          </a:solidFill>
        </p:spPr>
        <p:style>
          <a:lnRef idx="0">
            <a:schemeClr val="accent3"/>
          </a:lnRef>
          <a:fillRef idx="3">
            <a:schemeClr val="accent3"/>
          </a:fillRef>
          <a:effectRef idx="3">
            <a:schemeClr val="accent3"/>
          </a:effectRef>
          <a:fontRef idx="minor">
            <a:schemeClr val="lt1"/>
          </a:fontRef>
        </p:style>
        <p:txBody>
          <a:bodyPr anchor="ctr"/>
          <a:lstStyle/>
          <a:p>
            <a:pPr algn="ctr" eaLnBrk="1" hangingPunct="1">
              <a:defRPr/>
            </a:pPr>
            <a:endParaRPr lang="en-US" sz="1200">
              <a:solidFill>
                <a:schemeClr val="bg1"/>
              </a:solidFill>
            </a:endParaRPr>
          </a:p>
        </p:txBody>
      </p:sp>
      <p:sp>
        <p:nvSpPr>
          <p:cNvPr id="30" name="29 Circular"/>
          <p:cNvSpPr/>
          <p:nvPr/>
        </p:nvSpPr>
        <p:spPr>
          <a:xfrm rot="19468970" flipH="1" flipV="1">
            <a:off x="1693763" y="97354"/>
            <a:ext cx="6586159" cy="6674745"/>
          </a:xfrm>
          <a:prstGeom prst="pie">
            <a:avLst>
              <a:gd name="adj1" fmla="val 11862070"/>
              <a:gd name="adj2" fmla="val 16200000"/>
            </a:avLst>
          </a:prstGeom>
          <a:solidFill>
            <a:srgbClr val="CC3300"/>
          </a:solidFill>
        </p:spPr>
        <p:style>
          <a:lnRef idx="0">
            <a:schemeClr val="accent6"/>
          </a:lnRef>
          <a:fillRef idx="3">
            <a:schemeClr val="accent6"/>
          </a:fillRef>
          <a:effectRef idx="3">
            <a:schemeClr val="accent6"/>
          </a:effectRef>
          <a:fontRef idx="minor">
            <a:schemeClr val="lt1"/>
          </a:fontRef>
        </p:style>
        <p:txBody>
          <a:bodyPr anchor="ctr"/>
          <a:lstStyle/>
          <a:p>
            <a:pPr algn="ctr" eaLnBrk="1" hangingPunct="1">
              <a:defRPr/>
            </a:pPr>
            <a:endParaRPr lang="en-US" sz="1600">
              <a:solidFill>
                <a:schemeClr val="bg1"/>
              </a:solidFill>
            </a:endParaRPr>
          </a:p>
        </p:txBody>
      </p:sp>
      <p:sp>
        <p:nvSpPr>
          <p:cNvPr id="31" name="30 Circular"/>
          <p:cNvSpPr/>
          <p:nvPr/>
        </p:nvSpPr>
        <p:spPr>
          <a:xfrm rot="2131030" flipV="1">
            <a:off x="1658002" y="111841"/>
            <a:ext cx="6586159" cy="6674745"/>
          </a:xfrm>
          <a:prstGeom prst="pie">
            <a:avLst>
              <a:gd name="adj1" fmla="val 11862070"/>
              <a:gd name="adj2" fmla="val 16200000"/>
            </a:avLst>
          </a:prstGeom>
          <a:solidFill>
            <a:srgbClr val="006600"/>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sz="1600">
              <a:solidFill>
                <a:schemeClr val="bg1"/>
              </a:solidFill>
            </a:endParaRPr>
          </a:p>
        </p:txBody>
      </p:sp>
      <p:sp>
        <p:nvSpPr>
          <p:cNvPr id="32" name="31 Circular"/>
          <p:cNvSpPr/>
          <p:nvPr/>
        </p:nvSpPr>
        <p:spPr>
          <a:xfrm rot="19488925" flipV="1">
            <a:off x="1635982" y="95107"/>
            <a:ext cx="6675026" cy="6702315"/>
          </a:xfrm>
          <a:prstGeom prst="pie">
            <a:avLst>
              <a:gd name="adj1" fmla="val 11952466"/>
              <a:gd name="adj2" fmla="val 16200000"/>
            </a:avLst>
          </a:prstGeom>
          <a:solidFill>
            <a:srgbClr val="002060"/>
          </a:solidFill>
        </p:spPr>
        <p:style>
          <a:lnRef idx="0">
            <a:schemeClr val="accent4"/>
          </a:lnRef>
          <a:fillRef idx="3">
            <a:schemeClr val="accent4"/>
          </a:fillRef>
          <a:effectRef idx="3">
            <a:schemeClr val="accent4"/>
          </a:effectRef>
          <a:fontRef idx="minor">
            <a:schemeClr val="lt1"/>
          </a:fontRef>
        </p:style>
        <p:txBody>
          <a:bodyPr anchor="ctr"/>
          <a:lstStyle/>
          <a:p>
            <a:pPr algn="ctr" eaLnBrk="1" hangingPunct="1">
              <a:defRPr/>
            </a:pPr>
            <a:endParaRPr lang="en-US" sz="1600">
              <a:solidFill>
                <a:schemeClr val="bg1"/>
              </a:solidFill>
            </a:endParaRPr>
          </a:p>
        </p:txBody>
      </p:sp>
      <p:sp>
        <p:nvSpPr>
          <p:cNvPr id="11" name="10 CuadroTexto"/>
          <p:cNvSpPr txBox="1"/>
          <p:nvPr/>
        </p:nvSpPr>
        <p:spPr>
          <a:xfrm>
            <a:off x="4022725" y="4098925"/>
            <a:ext cx="1873250" cy="538609"/>
          </a:xfrm>
          <a:prstGeom prst="rect">
            <a:avLst/>
          </a:prstGeom>
          <a:noFill/>
        </p:spPr>
        <p:txBody>
          <a:bodyPr>
            <a:spAutoFit/>
          </a:bodyPr>
          <a:lstStyle/>
          <a:p>
            <a:pPr algn="ctr" eaLnBrk="1" hangingPunct="1">
              <a:defRPr/>
            </a:pPr>
            <a:r>
              <a:rPr lang="es-ES_tradnl" sz="900" b="1" dirty="0">
                <a:solidFill>
                  <a:schemeClr val="bg1"/>
                </a:solidFill>
                <a:effectLst>
                  <a:outerShdw blurRad="38100" dist="38100" dir="2700000" algn="tl">
                    <a:srgbClr val="000000">
                      <a:alpha val="43137"/>
                    </a:srgbClr>
                  </a:outerShdw>
                </a:effectLst>
                <a:latin typeface="Arial" charset="0"/>
                <a:cs typeface="Arial" charset="0"/>
              </a:rPr>
              <a:t>Reforma</a:t>
            </a:r>
          </a:p>
          <a:p>
            <a:pPr algn="ctr" eaLnBrk="1" hangingPunct="1">
              <a:defRPr/>
            </a:pPr>
            <a:r>
              <a:rPr lang="es-ES_tradnl" sz="900" b="1" dirty="0">
                <a:solidFill>
                  <a:schemeClr val="bg1"/>
                </a:solidFill>
                <a:effectLst>
                  <a:outerShdw blurRad="38100" dist="38100" dir="2700000" algn="tl">
                    <a:srgbClr val="000000">
                      <a:alpha val="43137"/>
                    </a:srgbClr>
                  </a:outerShdw>
                </a:effectLst>
                <a:latin typeface="Arial" charset="0"/>
                <a:cs typeface="Arial" charset="0"/>
              </a:rPr>
              <a:t>Educación </a:t>
            </a:r>
          </a:p>
          <a:p>
            <a:pPr algn="ctr" eaLnBrk="1" hangingPunct="1">
              <a:defRPr/>
            </a:pPr>
            <a:r>
              <a:rPr lang="es-ES_tradnl" sz="900" b="1" dirty="0">
                <a:solidFill>
                  <a:schemeClr val="bg1"/>
                </a:solidFill>
                <a:effectLst>
                  <a:outerShdw blurRad="38100" dist="38100" dir="2700000" algn="tl">
                    <a:srgbClr val="000000">
                      <a:alpha val="43137"/>
                    </a:srgbClr>
                  </a:outerShdw>
                </a:effectLst>
                <a:latin typeface="Arial" charset="0"/>
                <a:cs typeface="Arial" charset="0"/>
              </a:rPr>
              <a:t>Secundaria </a:t>
            </a:r>
            <a:r>
              <a:rPr lang="es-ES_tradnl" sz="1100" b="1" dirty="0">
                <a:solidFill>
                  <a:schemeClr val="bg1"/>
                </a:solidFill>
                <a:effectLst>
                  <a:outerShdw blurRad="38100" dist="38100" dir="2700000" algn="tl">
                    <a:srgbClr val="000000">
                      <a:alpha val="43137"/>
                    </a:srgbClr>
                  </a:outerShdw>
                </a:effectLst>
                <a:latin typeface="Arial" charset="0"/>
                <a:cs typeface="Arial" charset="0"/>
              </a:rPr>
              <a:t>(60´s)</a:t>
            </a:r>
            <a:endParaRPr lang="en-US" sz="1100" b="1" dirty="0">
              <a:solidFill>
                <a:schemeClr val="bg1"/>
              </a:solidFill>
              <a:effectLst>
                <a:outerShdw blurRad="38100" dist="38100" dir="2700000" algn="tl">
                  <a:srgbClr val="000000">
                    <a:alpha val="43137"/>
                  </a:srgbClr>
                </a:outerShdw>
              </a:effectLst>
              <a:latin typeface="Arial" charset="0"/>
              <a:cs typeface="Arial" charset="0"/>
            </a:endParaRPr>
          </a:p>
        </p:txBody>
      </p:sp>
      <p:sp>
        <p:nvSpPr>
          <p:cNvPr id="12" name="11 CuadroTexto"/>
          <p:cNvSpPr txBox="1"/>
          <p:nvPr/>
        </p:nvSpPr>
        <p:spPr>
          <a:xfrm>
            <a:off x="3840163" y="4883150"/>
            <a:ext cx="2292350" cy="692497"/>
          </a:xfrm>
          <a:prstGeom prst="rect">
            <a:avLst/>
          </a:prstGeom>
          <a:noFill/>
        </p:spPr>
        <p:txBody>
          <a:bodyPr>
            <a:spAutoFit/>
          </a:bodyPr>
          <a:lstStyle/>
          <a:p>
            <a:pPr algn="ctr" eaLnBrk="1" hangingPunct="1">
              <a:defRPr/>
            </a:pPr>
            <a:r>
              <a:rPr lang="es-ES_tradnl" sz="900" b="1" dirty="0">
                <a:solidFill>
                  <a:schemeClr val="bg1"/>
                </a:solidFill>
                <a:effectLst>
                  <a:outerShdw blurRad="38100" dist="38100" dir="2700000" algn="tl">
                    <a:srgbClr val="000000">
                      <a:alpha val="43137"/>
                    </a:srgbClr>
                  </a:outerShdw>
                </a:effectLst>
                <a:latin typeface="Arial" charset="0"/>
                <a:cs typeface="Arial" charset="0"/>
              </a:rPr>
              <a:t>Planes Integrales de Desarrollo Educativo (inicial, básica, diversificada) Educación Técnica </a:t>
            </a:r>
            <a:r>
              <a:rPr lang="es-ES_tradnl" sz="1100" b="1" dirty="0">
                <a:solidFill>
                  <a:schemeClr val="bg1"/>
                </a:solidFill>
                <a:effectLst>
                  <a:outerShdw blurRad="38100" dist="38100" dir="2700000" algn="tl">
                    <a:srgbClr val="000000">
                      <a:alpha val="43137"/>
                    </a:srgbClr>
                  </a:outerShdw>
                </a:effectLst>
                <a:latin typeface="Arial" charset="0"/>
                <a:cs typeface="Arial" charset="0"/>
              </a:rPr>
              <a:t>70´s y 80´s</a:t>
            </a:r>
            <a:endParaRPr lang="en-US" sz="1100" b="1" dirty="0">
              <a:solidFill>
                <a:schemeClr val="bg1"/>
              </a:solidFill>
              <a:effectLst>
                <a:outerShdw blurRad="38100" dist="38100" dir="2700000" algn="tl">
                  <a:srgbClr val="000000">
                    <a:alpha val="43137"/>
                  </a:srgbClr>
                </a:outerShdw>
              </a:effectLst>
              <a:latin typeface="Arial" charset="0"/>
              <a:cs typeface="Arial" charset="0"/>
            </a:endParaRPr>
          </a:p>
        </p:txBody>
      </p:sp>
      <p:sp>
        <p:nvSpPr>
          <p:cNvPr id="13" name="12 CuadroTexto"/>
          <p:cNvSpPr txBox="1"/>
          <p:nvPr/>
        </p:nvSpPr>
        <p:spPr>
          <a:xfrm>
            <a:off x="3516313" y="5572125"/>
            <a:ext cx="2770187" cy="400110"/>
          </a:xfrm>
          <a:prstGeom prst="rect">
            <a:avLst/>
          </a:prstGeom>
          <a:noFill/>
        </p:spPr>
        <p:txBody>
          <a:bodyPr>
            <a:spAutoFit/>
          </a:bodyPr>
          <a:lstStyle/>
          <a:p>
            <a:pPr algn="ctr" eaLnBrk="1" hangingPunct="1">
              <a:defRPr/>
            </a:pPr>
            <a:r>
              <a:rPr lang="es-ES_tradnl" sz="900" b="1" dirty="0">
                <a:solidFill>
                  <a:schemeClr val="bg1"/>
                </a:solidFill>
                <a:effectLst>
                  <a:outerShdw blurRad="38100" dist="38100" dir="2700000" algn="tl">
                    <a:srgbClr val="000000">
                      <a:alpha val="43137"/>
                    </a:srgbClr>
                  </a:outerShdw>
                </a:effectLst>
                <a:latin typeface="Arial" charset="0"/>
                <a:cs typeface="Arial" charset="0"/>
              </a:rPr>
              <a:t>Planes Decenales de Educación (formal y no formal, </a:t>
            </a:r>
            <a:r>
              <a:rPr lang="es-ES_tradnl" sz="900" b="1" dirty="0" err="1">
                <a:solidFill>
                  <a:schemeClr val="bg1"/>
                </a:solidFill>
                <a:effectLst>
                  <a:outerShdw blurRad="38100" dist="38100" dir="2700000" algn="tl">
                    <a:srgbClr val="000000">
                      <a:alpha val="43137"/>
                    </a:srgbClr>
                  </a:outerShdw>
                </a:effectLst>
                <a:latin typeface="Arial" charset="0"/>
                <a:cs typeface="Arial" charset="0"/>
              </a:rPr>
              <a:t>TIC´s</a:t>
            </a:r>
            <a:r>
              <a:rPr lang="es-ES_tradnl" sz="900" b="1" dirty="0">
                <a:solidFill>
                  <a:schemeClr val="bg1"/>
                </a:solidFill>
                <a:effectLst>
                  <a:outerShdw blurRad="38100" dist="38100" dir="2700000" algn="tl">
                    <a:srgbClr val="000000">
                      <a:alpha val="43137"/>
                    </a:srgbClr>
                  </a:outerShdw>
                </a:effectLst>
                <a:latin typeface="Arial" charset="0"/>
                <a:cs typeface="Arial" charset="0"/>
              </a:rPr>
              <a:t> </a:t>
            </a:r>
            <a:r>
              <a:rPr lang="es-ES_tradnl" sz="1100" b="1" dirty="0">
                <a:solidFill>
                  <a:schemeClr val="bg1"/>
                </a:solidFill>
                <a:effectLst>
                  <a:outerShdw blurRad="38100" dist="38100" dir="2700000" algn="tl">
                    <a:srgbClr val="000000">
                      <a:alpha val="43137"/>
                    </a:srgbClr>
                  </a:outerShdw>
                </a:effectLst>
                <a:latin typeface="Arial" charset="0"/>
                <a:cs typeface="Arial" charset="0"/>
              </a:rPr>
              <a:t>(90´s)</a:t>
            </a:r>
            <a:endParaRPr lang="en-US" sz="900" b="1" dirty="0">
              <a:solidFill>
                <a:schemeClr val="bg1"/>
              </a:solidFill>
              <a:effectLst>
                <a:outerShdw blurRad="38100" dist="38100" dir="2700000" algn="tl">
                  <a:srgbClr val="000000">
                    <a:alpha val="43137"/>
                  </a:srgbClr>
                </a:outerShdw>
              </a:effectLst>
              <a:latin typeface="Arial" charset="0"/>
              <a:cs typeface="Arial" charset="0"/>
            </a:endParaRPr>
          </a:p>
        </p:txBody>
      </p:sp>
      <p:sp>
        <p:nvSpPr>
          <p:cNvPr id="14" name="13 CuadroTexto"/>
          <p:cNvSpPr txBox="1"/>
          <p:nvPr/>
        </p:nvSpPr>
        <p:spPr>
          <a:xfrm>
            <a:off x="3556000" y="6224588"/>
            <a:ext cx="2768600" cy="430887"/>
          </a:xfrm>
          <a:prstGeom prst="rect">
            <a:avLst/>
          </a:prstGeom>
          <a:noFill/>
        </p:spPr>
        <p:txBody>
          <a:bodyPr>
            <a:spAutoFit/>
          </a:bodyPr>
          <a:lstStyle/>
          <a:p>
            <a:pPr algn="ctr" eaLnBrk="1" hangingPunct="1">
              <a:defRPr/>
            </a:pPr>
            <a:r>
              <a:rPr lang="es-ES_tradnl" sz="1000" b="1" dirty="0">
                <a:solidFill>
                  <a:schemeClr val="bg1"/>
                </a:solidFill>
                <a:effectLst>
                  <a:outerShdw blurRad="38100" dist="38100" dir="2700000" algn="tl">
                    <a:srgbClr val="000000">
                      <a:alpha val="43137"/>
                    </a:srgbClr>
                  </a:outerShdw>
                </a:effectLst>
                <a:latin typeface="Arial" charset="0"/>
                <a:cs typeface="Arial" charset="0"/>
              </a:rPr>
              <a:t>Planes Decenales de Educación Superior </a:t>
            </a:r>
            <a:r>
              <a:rPr lang="es-ES_tradnl" sz="1200" b="1" dirty="0">
                <a:solidFill>
                  <a:schemeClr val="bg1"/>
                </a:solidFill>
                <a:effectLst>
                  <a:outerShdw blurRad="38100" dist="38100" dir="2700000" algn="tl">
                    <a:srgbClr val="000000">
                      <a:alpha val="43137"/>
                    </a:srgbClr>
                  </a:outerShdw>
                </a:effectLst>
                <a:latin typeface="Arial" charset="0"/>
                <a:cs typeface="Arial" charset="0"/>
              </a:rPr>
              <a:t>(2000)</a:t>
            </a:r>
            <a:endParaRPr lang="en-US" sz="1200" b="1" dirty="0">
              <a:solidFill>
                <a:schemeClr val="bg1"/>
              </a:solidFill>
              <a:effectLst>
                <a:outerShdw blurRad="38100" dist="38100" dir="2700000" algn="tl">
                  <a:srgbClr val="000000">
                    <a:alpha val="43137"/>
                  </a:srgbClr>
                </a:outerShdw>
              </a:effectLst>
              <a:latin typeface="Arial" charset="0"/>
              <a:cs typeface="Arial" charset="0"/>
            </a:endParaRPr>
          </a:p>
        </p:txBody>
      </p:sp>
      <p:sp>
        <p:nvSpPr>
          <p:cNvPr id="20" name="19 CuadroTexto"/>
          <p:cNvSpPr txBox="1"/>
          <p:nvPr/>
        </p:nvSpPr>
        <p:spPr>
          <a:xfrm>
            <a:off x="2857500" y="3786188"/>
            <a:ext cx="733425" cy="246221"/>
          </a:xfrm>
          <a:prstGeom prst="rect">
            <a:avLst/>
          </a:prstGeom>
          <a:noFill/>
        </p:spPr>
        <p:txBody>
          <a:bodyPr>
            <a:spAutoFit/>
          </a:bodyPr>
          <a:lstStyle/>
          <a:p>
            <a:pPr algn="r" eaLnBrk="1" hangingPunct="1">
              <a:defRPr/>
            </a:pPr>
            <a:r>
              <a:rPr lang="es-ES_tradnl" sz="1000" b="1" dirty="0">
                <a:solidFill>
                  <a:schemeClr val="bg1"/>
                </a:solidFill>
                <a:effectLst>
                  <a:outerShdw blurRad="38100" dist="38100" dir="2700000" algn="tl">
                    <a:srgbClr val="000000">
                      <a:alpha val="43137"/>
                    </a:srgbClr>
                  </a:outerShdw>
                </a:effectLst>
                <a:latin typeface="Arial" charset="0"/>
                <a:cs typeface="Arial" charset="0"/>
              </a:rPr>
              <a:t>Calidad</a:t>
            </a:r>
            <a:endParaRPr lang="en-US" sz="1000" b="1" dirty="0">
              <a:solidFill>
                <a:schemeClr val="bg1"/>
              </a:solidFill>
              <a:effectLst>
                <a:outerShdw blurRad="38100" dist="38100" dir="2700000" algn="tl">
                  <a:srgbClr val="000000">
                    <a:alpha val="43137"/>
                  </a:srgbClr>
                </a:outerShdw>
              </a:effectLst>
              <a:latin typeface="Arial" charset="0"/>
              <a:cs typeface="Arial" charset="0"/>
            </a:endParaRPr>
          </a:p>
        </p:txBody>
      </p:sp>
      <p:sp>
        <p:nvSpPr>
          <p:cNvPr id="21" name="20 CuadroTexto"/>
          <p:cNvSpPr txBox="1"/>
          <p:nvPr/>
        </p:nvSpPr>
        <p:spPr>
          <a:xfrm>
            <a:off x="3500438" y="3571875"/>
            <a:ext cx="895350" cy="246221"/>
          </a:xfrm>
          <a:prstGeom prst="rect">
            <a:avLst/>
          </a:prstGeom>
          <a:noFill/>
        </p:spPr>
        <p:txBody>
          <a:bodyPr>
            <a:spAutoFit/>
          </a:bodyPr>
          <a:lstStyle/>
          <a:p>
            <a:pPr algn="r" eaLnBrk="1" hangingPunct="1">
              <a:defRPr/>
            </a:pPr>
            <a:r>
              <a:rPr lang="es-ES_tradnl" sz="1000" b="1" dirty="0">
                <a:solidFill>
                  <a:schemeClr val="bg1"/>
                </a:solidFill>
                <a:effectLst>
                  <a:outerShdw blurRad="38100" dist="38100" dir="2700000" algn="tl">
                    <a:srgbClr val="000000">
                      <a:alpha val="43137"/>
                    </a:srgbClr>
                  </a:outerShdw>
                </a:effectLst>
                <a:latin typeface="Arial" charset="0"/>
                <a:cs typeface="Arial" charset="0"/>
              </a:rPr>
              <a:t>Cobertura</a:t>
            </a:r>
            <a:endParaRPr lang="en-US" sz="1000" b="1" dirty="0">
              <a:solidFill>
                <a:schemeClr val="bg1"/>
              </a:solidFill>
              <a:effectLst>
                <a:outerShdw blurRad="38100" dist="38100" dir="2700000" algn="tl">
                  <a:srgbClr val="000000">
                    <a:alpha val="43137"/>
                  </a:srgbClr>
                </a:outerShdw>
              </a:effectLst>
              <a:latin typeface="Arial" charset="0"/>
              <a:cs typeface="Arial" charset="0"/>
            </a:endParaRPr>
          </a:p>
        </p:txBody>
      </p:sp>
      <p:grpSp>
        <p:nvGrpSpPr>
          <p:cNvPr id="4119" name="73 Grupo"/>
          <p:cNvGrpSpPr>
            <a:grpSpLocks/>
          </p:cNvGrpSpPr>
          <p:nvPr/>
        </p:nvGrpSpPr>
        <p:grpSpPr bwMode="auto">
          <a:xfrm>
            <a:off x="4383088" y="2962275"/>
            <a:ext cx="1114425" cy="1068388"/>
            <a:chOff x="4383564" y="2962424"/>
            <a:chExt cx="1113755" cy="1067998"/>
          </a:xfrm>
        </p:grpSpPr>
        <p:sp>
          <p:nvSpPr>
            <p:cNvPr id="35" name="34 Elipse"/>
            <p:cNvSpPr/>
            <p:nvPr/>
          </p:nvSpPr>
          <p:spPr>
            <a:xfrm>
              <a:off x="4412393" y="2962424"/>
              <a:ext cx="1058870" cy="1067998"/>
            </a:xfrm>
            <a:prstGeom prst="ellipse">
              <a:avLst/>
            </a:prstGeom>
            <a:solidFill>
              <a:srgbClr val="FFFF00"/>
            </a:solidFill>
          </p:spPr>
          <p:style>
            <a:lnRef idx="0">
              <a:schemeClr val="accent4"/>
            </a:lnRef>
            <a:fillRef idx="3">
              <a:schemeClr val="accent4"/>
            </a:fillRef>
            <a:effectRef idx="3">
              <a:schemeClr val="accent4"/>
            </a:effectRef>
            <a:fontRef idx="minor">
              <a:schemeClr val="lt1"/>
            </a:fontRef>
          </p:style>
          <p:txBody>
            <a:bodyPr anchor="ctr"/>
            <a:lstStyle/>
            <a:p>
              <a:pPr algn="ctr" eaLnBrk="1" hangingPunct="1">
                <a:defRPr/>
              </a:pPr>
              <a:endParaRPr lang="en-US" sz="1200" dirty="0">
                <a:solidFill>
                  <a:schemeClr val="bg1"/>
                </a:solidFill>
              </a:endParaRPr>
            </a:p>
          </p:txBody>
        </p:sp>
        <p:sp>
          <p:nvSpPr>
            <p:cNvPr id="36" name="35 CuadroTexto"/>
            <p:cNvSpPr txBox="1"/>
            <p:nvPr/>
          </p:nvSpPr>
          <p:spPr>
            <a:xfrm>
              <a:off x="4383564" y="3000510"/>
              <a:ext cx="1113755" cy="892226"/>
            </a:xfrm>
            <a:prstGeom prst="rect">
              <a:avLst/>
            </a:prstGeom>
            <a:noFill/>
          </p:spPr>
          <p:txBody>
            <a:bodyPr>
              <a:spAutoFit/>
            </a:bodyPr>
            <a:lstStyle/>
            <a:p>
              <a:pPr algn="ctr" eaLnBrk="1" hangingPunct="1">
                <a:defRPr/>
              </a:pPr>
              <a:endParaRPr lang="es-ES_tradnl" sz="500" b="1" dirty="0">
                <a:solidFill>
                  <a:srgbClr val="006600"/>
                </a:solidFill>
                <a:latin typeface="Arial" charset="0"/>
                <a:cs typeface="Arial" charset="0"/>
              </a:endParaRPr>
            </a:p>
            <a:p>
              <a:pPr algn="ctr" eaLnBrk="1" hangingPunct="1">
                <a:defRPr/>
              </a:pPr>
              <a:r>
                <a:rPr lang="es-ES_tradnl" sz="1100" b="1" dirty="0">
                  <a:solidFill>
                    <a:srgbClr val="006600"/>
                  </a:solidFill>
                  <a:latin typeface="Arial" charset="0"/>
                  <a:cs typeface="Arial" charset="0"/>
                </a:rPr>
                <a:t>Reforma Educación Primaria en los </a:t>
              </a:r>
              <a:r>
                <a:rPr lang="es-ES_tradnl" sz="1400" b="1" dirty="0">
                  <a:solidFill>
                    <a:srgbClr val="006600"/>
                  </a:solidFill>
                  <a:latin typeface="Arial" charset="0"/>
                  <a:cs typeface="Arial" charset="0"/>
                </a:rPr>
                <a:t>50´s</a:t>
              </a:r>
              <a:endParaRPr lang="en-US" sz="1400" b="1" dirty="0">
                <a:solidFill>
                  <a:srgbClr val="006600"/>
                </a:solidFill>
                <a:latin typeface="Arial" charset="0"/>
                <a:cs typeface="Arial" charset="0"/>
              </a:endParaRPr>
            </a:p>
          </p:txBody>
        </p:sp>
      </p:grpSp>
      <p:sp>
        <p:nvSpPr>
          <p:cNvPr id="46" name="45 CuadroTexto"/>
          <p:cNvSpPr txBox="1"/>
          <p:nvPr/>
        </p:nvSpPr>
        <p:spPr>
          <a:xfrm>
            <a:off x="7429500" y="5500688"/>
            <a:ext cx="1643063" cy="646331"/>
          </a:xfrm>
          <a:prstGeom prst="rect">
            <a:avLst/>
          </a:prstGeom>
          <a:noFill/>
        </p:spPr>
        <p:txBody>
          <a:bodyPr wrap="square">
            <a:spAutoFit/>
          </a:bodyPr>
          <a:lstStyle/>
          <a:p>
            <a:pPr eaLnBrk="1" hangingPunct="1">
              <a:defRPr/>
            </a:pPr>
            <a:r>
              <a:rPr lang="es-ES_tradnl" b="1" i="1"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Énfasis Transversales</a:t>
            </a:r>
            <a:endParaRPr lang="en-US" b="1" i="1"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7" name="46 CuadroTexto"/>
          <p:cNvSpPr txBox="1"/>
          <p:nvPr/>
        </p:nvSpPr>
        <p:spPr>
          <a:xfrm>
            <a:off x="285750" y="3857625"/>
            <a:ext cx="1285875" cy="923330"/>
          </a:xfrm>
          <a:prstGeom prst="rect">
            <a:avLst/>
          </a:prstGeom>
          <a:noFill/>
        </p:spPr>
        <p:txBody>
          <a:bodyPr>
            <a:spAutoFit/>
          </a:bodyPr>
          <a:lstStyle/>
          <a:p>
            <a:pPr algn="r" eaLnBrk="1" hangingPunct="1">
              <a:defRPr/>
            </a:pPr>
            <a:r>
              <a:rPr lang="es-ES_tradnl" b="1" i="1"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Los Grandes Énfasis</a:t>
            </a:r>
            <a:endParaRPr lang="en-US" b="1" i="1"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8" name="47 CuadroTexto"/>
          <p:cNvSpPr txBox="1"/>
          <p:nvPr/>
        </p:nvSpPr>
        <p:spPr>
          <a:xfrm>
            <a:off x="571500" y="642938"/>
            <a:ext cx="1857375" cy="646331"/>
          </a:xfrm>
          <a:prstGeom prst="rect">
            <a:avLst/>
          </a:prstGeom>
          <a:noFill/>
        </p:spPr>
        <p:txBody>
          <a:bodyPr>
            <a:spAutoFit/>
          </a:bodyPr>
          <a:lstStyle/>
          <a:p>
            <a:pPr algn="r" eaLnBrk="1" hangingPunct="1">
              <a:defRPr/>
            </a:pPr>
            <a:r>
              <a:rPr lang="es-ES_tradnl" b="1" i="1"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Las Grandes Conferencias</a:t>
            </a:r>
            <a:endParaRPr lang="en-US" b="1" i="1"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9" name="48 CuadroTexto"/>
          <p:cNvSpPr txBox="1"/>
          <p:nvPr/>
        </p:nvSpPr>
        <p:spPr>
          <a:xfrm>
            <a:off x="7286625" y="428625"/>
            <a:ext cx="1357313" cy="923330"/>
          </a:xfrm>
          <a:prstGeom prst="rect">
            <a:avLst/>
          </a:prstGeom>
          <a:noFill/>
        </p:spPr>
        <p:txBody>
          <a:bodyPr>
            <a:spAutoFit/>
          </a:bodyPr>
          <a:lstStyle/>
          <a:p>
            <a:pPr eaLnBrk="1" hangingPunct="1">
              <a:defRPr/>
            </a:pPr>
            <a:r>
              <a:rPr lang="es-ES_tradnl" b="1" i="1"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Los Grandes Pensadores</a:t>
            </a:r>
            <a:endParaRPr lang="en-US" b="1" i="1"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3" name="52 CuadroTexto"/>
          <p:cNvSpPr txBox="1"/>
          <p:nvPr/>
        </p:nvSpPr>
        <p:spPr>
          <a:xfrm>
            <a:off x="3852863" y="2295525"/>
            <a:ext cx="1428750" cy="708025"/>
          </a:xfrm>
          <a:prstGeom prst="rect">
            <a:avLst/>
          </a:prstGeom>
          <a:noFill/>
        </p:spPr>
        <p:txBody>
          <a:bodyPr>
            <a:spAutoFit/>
          </a:bodyPr>
          <a:lstStyle/>
          <a:p>
            <a:pPr eaLnBrk="1" hangingPunct="1">
              <a:defRPr/>
            </a:pPr>
            <a:r>
              <a:rPr lang="es-ES_tradnl" sz="800" b="1" dirty="0">
                <a:solidFill>
                  <a:schemeClr val="bg1"/>
                </a:solidFill>
                <a:effectLst>
                  <a:outerShdw blurRad="38100" dist="38100" dir="2700000" algn="tl">
                    <a:srgbClr val="000000">
                      <a:alpha val="43137"/>
                    </a:srgbClr>
                  </a:outerShdw>
                </a:effectLst>
                <a:latin typeface="Arial" charset="0"/>
                <a:cs typeface="Arial" charset="0"/>
              </a:rPr>
              <a:t>            Conferencia</a:t>
            </a:r>
          </a:p>
          <a:p>
            <a:pPr eaLnBrk="1" hangingPunct="1">
              <a:defRPr/>
            </a:pPr>
            <a:r>
              <a:rPr lang="es-ES_tradnl" sz="800" b="1" dirty="0">
                <a:solidFill>
                  <a:schemeClr val="bg1"/>
                </a:solidFill>
                <a:effectLst>
                  <a:outerShdw blurRad="38100" dist="38100" dir="2700000" algn="tl">
                    <a:srgbClr val="000000">
                      <a:alpha val="43137"/>
                    </a:srgbClr>
                  </a:outerShdw>
                </a:effectLst>
                <a:latin typeface="Arial" charset="0"/>
                <a:cs typeface="Arial" charset="0"/>
              </a:rPr>
              <a:t>        de la OEA</a:t>
            </a:r>
          </a:p>
          <a:p>
            <a:pPr eaLnBrk="1" hangingPunct="1">
              <a:defRPr/>
            </a:pPr>
            <a:r>
              <a:rPr lang="es-ES_tradnl" sz="800" b="1" dirty="0">
                <a:solidFill>
                  <a:schemeClr val="bg1"/>
                </a:solidFill>
                <a:effectLst>
                  <a:outerShdw blurRad="38100" dist="38100" dir="2700000" algn="tl">
                    <a:srgbClr val="000000">
                      <a:alpha val="43137"/>
                    </a:srgbClr>
                  </a:outerShdw>
                </a:effectLst>
                <a:latin typeface="Arial" charset="0"/>
                <a:cs typeface="Arial" charset="0"/>
              </a:rPr>
              <a:t>     sobre  Educación</a:t>
            </a:r>
          </a:p>
          <a:p>
            <a:pPr eaLnBrk="1" hangingPunct="1">
              <a:defRPr/>
            </a:pPr>
            <a:r>
              <a:rPr lang="es-ES_tradnl" sz="800" b="1" dirty="0">
                <a:solidFill>
                  <a:schemeClr val="bg1"/>
                </a:solidFill>
                <a:effectLst>
                  <a:outerShdw blurRad="38100" dist="38100" dir="2700000" algn="tl">
                    <a:srgbClr val="000000">
                      <a:alpha val="43137"/>
                    </a:srgbClr>
                  </a:outerShdw>
                </a:effectLst>
                <a:latin typeface="Arial" charset="0"/>
                <a:cs typeface="Arial" charset="0"/>
              </a:rPr>
              <a:t>  Conferencias de la</a:t>
            </a:r>
          </a:p>
          <a:p>
            <a:pPr eaLnBrk="1" hangingPunct="1">
              <a:defRPr/>
            </a:pPr>
            <a:r>
              <a:rPr lang="es-ES_tradnl" sz="800" b="1" dirty="0">
                <a:solidFill>
                  <a:schemeClr val="bg1"/>
                </a:solidFill>
                <a:effectLst>
                  <a:outerShdw blurRad="38100" dist="38100" dir="2700000" algn="tl">
                    <a:srgbClr val="000000">
                      <a:alpha val="43137"/>
                    </a:srgbClr>
                  </a:outerShdw>
                </a:effectLst>
                <a:latin typeface="Arial" charset="0"/>
                <a:cs typeface="Arial" charset="0"/>
              </a:rPr>
              <a:t>OIT</a:t>
            </a:r>
            <a:endParaRPr lang="en-US" sz="800" b="1" dirty="0">
              <a:solidFill>
                <a:schemeClr val="bg1"/>
              </a:solidFill>
              <a:effectLst>
                <a:outerShdw blurRad="38100" dist="38100" dir="2700000" algn="tl">
                  <a:srgbClr val="000000">
                    <a:alpha val="43137"/>
                  </a:srgbClr>
                </a:outerShdw>
              </a:effectLst>
              <a:latin typeface="Arial" charset="0"/>
              <a:cs typeface="Arial" charset="0"/>
            </a:endParaRPr>
          </a:p>
        </p:txBody>
      </p:sp>
      <p:sp>
        <p:nvSpPr>
          <p:cNvPr id="55" name="54 Forma libre"/>
          <p:cNvSpPr/>
          <p:nvPr/>
        </p:nvSpPr>
        <p:spPr>
          <a:xfrm>
            <a:off x="4162425" y="4575175"/>
            <a:ext cx="1597025" cy="263525"/>
          </a:xfrm>
          <a:custGeom>
            <a:avLst/>
            <a:gdLst>
              <a:gd name="connsiteX0" fmla="*/ 0 w 1596043"/>
              <a:gd name="connsiteY0" fmla="*/ 0 h 262682"/>
              <a:gd name="connsiteX1" fmla="*/ 169579 w 1596043"/>
              <a:gd name="connsiteY1" fmla="*/ 103078 h 262682"/>
              <a:gd name="connsiteX2" fmla="*/ 335834 w 1596043"/>
              <a:gd name="connsiteY2" fmla="*/ 176230 h 262682"/>
              <a:gd name="connsiteX3" fmla="*/ 502089 w 1596043"/>
              <a:gd name="connsiteY3" fmla="*/ 229431 h 262682"/>
              <a:gd name="connsiteX4" fmla="*/ 744820 w 1596043"/>
              <a:gd name="connsiteY4" fmla="*/ 259357 h 262682"/>
              <a:gd name="connsiteX5" fmla="*/ 967601 w 1596043"/>
              <a:gd name="connsiteY5" fmla="*/ 249382 h 262682"/>
              <a:gd name="connsiteX6" fmla="*/ 1147156 w 1596043"/>
              <a:gd name="connsiteY6" fmla="*/ 216131 h 262682"/>
              <a:gd name="connsiteX7" fmla="*/ 1346662 w 1596043"/>
              <a:gd name="connsiteY7" fmla="*/ 146304 h 262682"/>
              <a:gd name="connsiteX8" fmla="*/ 1509591 w 1596043"/>
              <a:gd name="connsiteY8" fmla="*/ 59852 h 262682"/>
              <a:gd name="connsiteX9" fmla="*/ 1596043 w 1596043"/>
              <a:gd name="connsiteY9" fmla="*/ 3325 h 262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6043" h="262682">
                <a:moveTo>
                  <a:pt x="0" y="0"/>
                </a:moveTo>
                <a:cubicBezTo>
                  <a:pt x="56803" y="36853"/>
                  <a:pt x="113607" y="73706"/>
                  <a:pt x="169579" y="103078"/>
                </a:cubicBezTo>
                <a:cubicBezTo>
                  <a:pt x="225551" y="132450"/>
                  <a:pt x="280416" y="155171"/>
                  <a:pt x="335834" y="176230"/>
                </a:cubicBezTo>
                <a:cubicBezTo>
                  <a:pt x="391252" y="197289"/>
                  <a:pt x="433925" y="215577"/>
                  <a:pt x="502089" y="229431"/>
                </a:cubicBezTo>
                <a:cubicBezTo>
                  <a:pt x="570253" y="243286"/>
                  <a:pt x="667235" y="256032"/>
                  <a:pt x="744820" y="259357"/>
                </a:cubicBezTo>
                <a:cubicBezTo>
                  <a:pt x="822405" y="262682"/>
                  <a:pt x="900545" y="256586"/>
                  <a:pt x="967601" y="249382"/>
                </a:cubicBezTo>
                <a:cubicBezTo>
                  <a:pt x="1034657" y="242178"/>
                  <a:pt x="1083979" y="233311"/>
                  <a:pt x="1147156" y="216131"/>
                </a:cubicBezTo>
                <a:cubicBezTo>
                  <a:pt x="1210333" y="198951"/>
                  <a:pt x="1286256" y="172350"/>
                  <a:pt x="1346662" y="146304"/>
                </a:cubicBezTo>
                <a:cubicBezTo>
                  <a:pt x="1407068" y="120258"/>
                  <a:pt x="1468028" y="83682"/>
                  <a:pt x="1509591" y="59852"/>
                </a:cubicBezTo>
                <a:cubicBezTo>
                  <a:pt x="1551155" y="36022"/>
                  <a:pt x="1584959" y="12192"/>
                  <a:pt x="1596043" y="3325"/>
                </a:cubicBezTo>
              </a:path>
            </a:pathLst>
          </a:custGeom>
        </p:spPr>
        <p:style>
          <a:lnRef idx="3">
            <a:schemeClr val="accent4"/>
          </a:lnRef>
          <a:fillRef idx="0">
            <a:schemeClr val="accent4"/>
          </a:fillRef>
          <a:effectRef idx="2">
            <a:schemeClr val="accent4"/>
          </a:effectRef>
          <a:fontRef idx="minor">
            <a:schemeClr val="tx1"/>
          </a:fontRef>
        </p:style>
        <p:txBody>
          <a:bodyPr anchor="ctr"/>
          <a:lstStyle/>
          <a:p>
            <a:pPr algn="ctr" eaLnBrk="1" hangingPunct="1">
              <a:defRPr/>
            </a:pPr>
            <a:endParaRPr lang="en-US" sz="1400">
              <a:solidFill>
                <a:schemeClr val="bg1"/>
              </a:solidFill>
            </a:endParaRPr>
          </a:p>
        </p:txBody>
      </p:sp>
      <p:sp>
        <p:nvSpPr>
          <p:cNvPr id="56" name="55 Forma libre"/>
          <p:cNvSpPr/>
          <p:nvPr/>
        </p:nvSpPr>
        <p:spPr>
          <a:xfrm>
            <a:off x="3778250" y="5105400"/>
            <a:ext cx="2363788" cy="385763"/>
          </a:xfrm>
          <a:custGeom>
            <a:avLst/>
            <a:gdLst>
              <a:gd name="connsiteX0" fmla="*/ 0 w 2364537"/>
              <a:gd name="connsiteY0" fmla="*/ 0 h 385674"/>
              <a:gd name="connsiteX1" fmla="*/ 151465 w 2364537"/>
              <a:gd name="connsiteY1" fmla="*/ 100976 h 385674"/>
              <a:gd name="connsiteX2" fmla="*/ 328174 w 2364537"/>
              <a:gd name="connsiteY2" fmla="*/ 196343 h 385674"/>
              <a:gd name="connsiteX3" fmla="*/ 493664 w 2364537"/>
              <a:gd name="connsiteY3" fmla="*/ 266466 h 385674"/>
              <a:gd name="connsiteX4" fmla="*/ 701227 w 2364537"/>
              <a:gd name="connsiteY4" fmla="*/ 328174 h 385674"/>
              <a:gd name="connsiteX5" fmla="*/ 886351 w 2364537"/>
              <a:gd name="connsiteY5" fmla="*/ 364638 h 385674"/>
              <a:gd name="connsiteX6" fmla="*/ 1057450 w 2364537"/>
              <a:gd name="connsiteY6" fmla="*/ 381467 h 385674"/>
              <a:gd name="connsiteX7" fmla="*/ 1220135 w 2364537"/>
              <a:gd name="connsiteY7" fmla="*/ 384272 h 385674"/>
              <a:gd name="connsiteX8" fmla="*/ 1385625 w 2364537"/>
              <a:gd name="connsiteY8" fmla="*/ 373052 h 385674"/>
              <a:gd name="connsiteX9" fmla="*/ 1657701 w 2364537"/>
              <a:gd name="connsiteY9" fmla="*/ 330979 h 385674"/>
              <a:gd name="connsiteX10" fmla="*/ 1887703 w 2364537"/>
              <a:gd name="connsiteY10" fmla="*/ 258051 h 385674"/>
              <a:gd name="connsiteX11" fmla="*/ 2058802 w 2364537"/>
              <a:gd name="connsiteY11" fmla="*/ 185123 h 385674"/>
              <a:gd name="connsiteX12" fmla="*/ 2221487 w 2364537"/>
              <a:gd name="connsiteY12" fmla="*/ 98171 h 385674"/>
              <a:gd name="connsiteX13" fmla="*/ 2364537 w 2364537"/>
              <a:gd name="connsiteY13" fmla="*/ 2804 h 385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364537" h="385674">
                <a:moveTo>
                  <a:pt x="0" y="0"/>
                </a:moveTo>
                <a:cubicBezTo>
                  <a:pt x="48385" y="34126"/>
                  <a:pt x="96770" y="68252"/>
                  <a:pt x="151465" y="100976"/>
                </a:cubicBezTo>
                <a:cubicBezTo>
                  <a:pt x="206160" y="133700"/>
                  <a:pt x="271141" y="168761"/>
                  <a:pt x="328174" y="196343"/>
                </a:cubicBezTo>
                <a:cubicBezTo>
                  <a:pt x="385207" y="223925"/>
                  <a:pt x="431489" y="244494"/>
                  <a:pt x="493664" y="266466"/>
                </a:cubicBezTo>
                <a:cubicBezTo>
                  <a:pt x="555839" y="288438"/>
                  <a:pt x="635779" y="311812"/>
                  <a:pt x="701227" y="328174"/>
                </a:cubicBezTo>
                <a:cubicBezTo>
                  <a:pt x="766675" y="344536"/>
                  <a:pt x="826980" y="355756"/>
                  <a:pt x="886351" y="364638"/>
                </a:cubicBezTo>
                <a:cubicBezTo>
                  <a:pt x="945722" y="373520"/>
                  <a:pt x="1001819" y="378195"/>
                  <a:pt x="1057450" y="381467"/>
                </a:cubicBezTo>
                <a:cubicBezTo>
                  <a:pt x="1113081" y="384739"/>
                  <a:pt x="1165439" y="385674"/>
                  <a:pt x="1220135" y="384272"/>
                </a:cubicBezTo>
                <a:cubicBezTo>
                  <a:pt x="1274831" y="382870"/>
                  <a:pt x="1312697" y="381934"/>
                  <a:pt x="1385625" y="373052"/>
                </a:cubicBezTo>
                <a:cubicBezTo>
                  <a:pt x="1458553" y="364170"/>
                  <a:pt x="1574021" y="350146"/>
                  <a:pt x="1657701" y="330979"/>
                </a:cubicBezTo>
                <a:cubicBezTo>
                  <a:pt x="1741381" y="311812"/>
                  <a:pt x="1820853" y="282360"/>
                  <a:pt x="1887703" y="258051"/>
                </a:cubicBezTo>
                <a:cubicBezTo>
                  <a:pt x="1954553" y="233742"/>
                  <a:pt x="2003171" y="211770"/>
                  <a:pt x="2058802" y="185123"/>
                </a:cubicBezTo>
                <a:cubicBezTo>
                  <a:pt x="2114433" y="158476"/>
                  <a:pt x="2170531" y="128557"/>
                  <a:pt x="2221487" y="98171"/>
                </a:cubicBezTo>
                <a:cubicBezTo>
                  <a:pt x="2272443" y="67785"/>
                  <a:pt x="2344435" y="18698"/>
                  <a:pt x="2364537" y="2804"/>
                </a:cubicBezTo>
              </a:path>
            </a:pathLst>
          </a:custGeom>
        </p:spPr>
        <p:style>
          <a:lnRef idx="3">
            <a:schemeClr val="accent4"/>
          </a:lnRef>
          <a:fillRef idx="0">
            <a:schemeClr val="accent4"/>
          </a:fillRef>
          <a:effectRef idx="2">
            <a:schemeClr val="accent4"/>
          </a:effectRef>
          <a:fontRef idx="minor">
            <a:schemeClr val="tx1"/>
          </a:fontRef>
        </p:style>
        <p:txBody>
          <a:bodyPr anchor="ctr"/>
          <a:lstStyle/>
          <a:p>
            <a:pPr algn="ctr" eaLnBrk="1" hangingPunct="1">
              <a:defRPr/>
            </a:pPr>
            <a:endParaRPr lang="en-US" sz="1400">
              <a:solidFill>
                <a:schemeClr val="bg1"/>
              </a:solidFill>
            </a:endParaRPr>
          </a:p>
        </p:txBody>
      </p:sp>
      <p:sp>
        <p:nvSpPr>
          <p:cNvPr id="57" name="56 Forma libre"/>
          <p:cNvSpPr/>
          <p:nvPr/>
        </p:nvSpPr>
        <p:spPr>
          <a:xfrm>
            <a:off x="3394075" y="5648325"/>
            <a:ext cx="3130550" cy="509588"/>
          </a:xfrm>
          <a:custGeom>
            <a:avLst/>
            <a:gdLst>
              <a:gd name="connsiteX0" fmla="*/ 0 w 3130277"/>
              <a:gd name="connsiteY0" fmla="*/ 0 h 509091"/>
              <a:gd name="connsiteX1" fmla="*/ 143050 w 3130277"/>
              <a:gd name="connsiteY1" fmla="*/ 98171 h 509091"/>
              <a:gd name="connsiteX2" fmla="*/ 260856 w 3130277"/>
              <a:gd name="connsiteY2" fmla="*/ 168294 h 509091"/>
              <a:gd name="connsiteX3" fmla="*/ 460005 w 3130277"/>
              <a:gd name="connsiteY3" fmla="*/ 269271 h 509091"/>
              <a:gd name="connsiteX4" fmla="*/ 650738 w 3130277"/>
              <a:gd name="connsiteY4" fmla="*/ 347808 h 509091"/>
              <a:gd name="connsiteX5" fmla="*/ 819033 w 3130277"/>
              <a:gd name="connsiteY5" fmla="*/ 401102 h 509091"/>
              <a:gd name="connsiteX6" fmla="*/ 978913 w 3130277"/>
              <a:gd name="connsiteY6" fmla="*/ 443175 h 509091"/>
              <a:gd name="connsiteX7" fmla="*/ 1138792 w 3130277"/>
              <a:gd name="connsiteY7" fmla="*/ 474029 h 509091"/>
              <a:gd name="connsiteX8" fmla="*/ 1326721 w 3130277"/>
              <a:gd name="connsiteY8" fmla="*/ 496468 h 509091"/>
              <a:gd name="connsiteX9" fmla="*/ 1528674 w 3130277"/>
              <a:gd name="connsiteY9" fmla="*/ 507688 h 509091"/>
              <a:gd name="connsiteX10" fmla="*/ 1727823 w 3130277"/>
              <a:gd name="connsiteY10" fmla="*/ 504883 h 509091"/>
              <a:gd name="connsiteX11" fmla="*/ 1926971 w 3130277"/>
              <a:gd name="connsiteY11" fmla="*/ 488054 h 509091"/>
              <a:gd name="connsiteX12" fmla="*/ 2148559 w 3130277"/>
              <a:gd name="connsiteY12" fmla="*/ 451590 h 509091"/>
              <a:gd name="connsiteX13" fmla="*/ 2319659 w 3130277"/>
              <a:gd name="connsiteY13" fmla="*/ 403906 h 509091"/>
              <a:gd name="connsiteX14" fmla="*/ 2499173 w 3130277"/>
              <a:gd name="connsiteY14" fmla="*/ 347808 h 509091"/>
              <a:gd name="connsiteX15" fmla="*/ 2661857 w 3130277"/>
              <a:gd name="connsiteY15" fmla="*/ 280490 h 509091"/>
              <a:gd name="connsiteX16" fmla="*/ 2804908 w 3130277"/>
              <a:gd name="connsiteY16" fmla="*/ 210368 h 509091"/>
              <a:gd name="connsiteX17" fmla="*/ 2922714 w 3130277"/>
              <a:gd name="connsiteY17" fmla="*/ 145855 h 509091"/>
              <a:gd name="connsiteX18" fmla="*/ 3029300 w 3130277"/>
              <a:gd name="connsiteY18" fmla="*/ 78537 h 509091"/>
              <a:gd name="connsiteX19" fmla="*/ 3130277 w 3130277"/>
              <a:gd name="connsiteY19" fmla="*/ 8414 h 509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130277" h="509091">
                <a:moveTo>
                  <a:pt x="0" y="0"/>
                </a:moveTo>
                <a:cubicBezTo>
                  <a:pt x="49787" y="35061"/>
                  <a:pt x="99574" y="70122"/>
                  <a:pt x="143050" y="98171"/>
                </a:cubicBezTo>
                <a:cubicBezTo>
                  <a:pt x="186526" y="126220"/>
                  <a:pt x="208030" y="139777"/>
                  <a:pt x="260856" y="168294"/>
                </a:cubicBezTo>
                <a:cubicBezTo>
                  <a:pt x="313682" y="196811"/>
                  <a:pt x="395025" y="239352"/>
                  <a:pt x="460005" y="269271"/>
                </a:cubicBezTo>
                <a:cubicBezTo>
                  <a:pt x="524985" y="299190"/>
                  <a:pt x="590900" y="325836"/>
                  <a:pt x="650738" y="347808"/>
                </a:cubicBezTo>
                <a:cubicBezTo>
                  <a:pt x="710576" y="369780"/>
                  <a:pt x="764337" y="385208"/>
                  <a:pt x="819033" y="401102"/>
                </a:cubicBezTo>
                <a:cubicBezTo>
                  <a:pt x="873729" y="416996"/>
                  <a:pt x="925620" y="431021"/>
                  <a:pt x="978913" y="443175"/>
                </a:cubicBezTo>
                <a:cubicBezTo>
                  <a:pt x="1032206" y="455329"/>
                  <a:pt x="1080824" y="465147"/>
                  <a:pt x="1138792" y="474029"/>
                </a:cubicBezTo>
                <a:cubicBezTo>
                  <a:pt x="1196760" y="482911"/>
                  <a:pt x="1261741" y="490858"/>
                  <a:pt x="1326721" y="496468"/>
                </a:cubicBezTo>
                <a:cubicBezTo>
                  <a:pt x="1391701" y="502078"/>
                  <a:pt x="1528674" y="507688"/>
                  <a:pt x="1528674" y="507688"/>
                </a:cubicBezTo>
                <a:cubicBezTo>
                  <a:pt x="1595524" y="509091"/>
                  <a:pt x="1661440" y="508155"/>
                  <a:pt x="1727823" y="504883"/>
                </a:cubicBezTo>
                <a:cubicBezTo>
                  <a:pt x="1794206" y="501611"/>
                  <a:pt x="1856848" y="496936"/>
                  <a:pt x="1926971" y="488054"/>
                </a:cubicBezTo>
                <a:cubicBezTo>
                  <a:pt x="1997094" y="479172"/>
                  <a:pt x="2083111" y="465615"/>
                  <a:pt x="2148559" y="451590"/>
                </a:cubicBezTo>
                <a:cubicBezTo>
                  <a:pt x="2214007" y="437565"/>
                  <a:pt x="2261223" y="421203"/>
                  <a:pt x="2319659" y="403906"/>
                </a:cubicBezTo>
                <a:cubicBezTo>
                  <a:pt x="2378095" y="386609"/>
                  <a:pt x="2442140" y="368377"/>
                  <a:pt x="2499173" y="347808"/>
                </a:cubicBezTo>
                <a:cubicBezTo>
                  <a:pt x="2556206" y="327239"/>
                  <a:pt x="2610901" y="303397"/>
                  <a:pt x="2661857" y="280490"/>
                </a:cubicBezTo>
                <a:cubicBezTo>
                  <a:pt x="2712813" y="257583"/>
                  <a:pt x="2761432" y="232807"/>
                  <a:pt x="2804908" y="210368"/>
                </a:cubicBezTo>
                <a:cubicBezTo>
                  <a:pt x="2848384" y="187929"/>
                  <a:pt x="2885315" y="167827"/>
                  <a:pt x="2922714" y="145855"/>
                </a:cubicBezTo>
                <a:cubicBezTo>
                  <a:pt x="2960113" y="123883"/>
                  <a:pt x="2994706" y="101444"/>
                  <a:pt x="3029300" y="78537"/>
                </a:cubicBezTo>
                <a:cubicBezTo>
                  <a:pt x="3063894" y="55630"/>
                  <a:pt x="3119525" y="12154"/>
                  <a:pt x="3130277" y="8414"/>
                </a:cubicBezTo>
              </a:path>
            </a:pathLst>
          </a:custGeom>
        </p:spPr>
        <p:style>
          <a:lnRef idx="3">
            <a:schemeClr val="accent4"/>
          </a:lnRef>
          <a:fillRef idx="0">
            <a:schemeClr val="accent4"/>
          </a:fillRef>
          <a:effectRef idx="2">
            <a:schemeClr val="accent4"/>
          </a:effectRef>
          <a:fontRef idx="minor">
            <a:schemeClr val="tx1"/>
          </a:fontRef>
        </p:style>
        <p:txBody>
          <a:bodyPr anchor="ctr"/>
          <a:lstStyle/>
          <a:p>
            <a:pPr algn="ctr" eaLnBrk="1" hangingPunct="1">
              <a:defRPr/>
            </a:pPr>
            <a:endParaRPr lang="en-US" sz="1400">
              <a:solidFill>
                <a:schemeClr val="bg1"/>
              </a:solidFill>
            </a:endParaRPr>
          </a:p>
        </p:txBody>
      </p:sp>
      <p:sp>
        <p:nvSpPr>
          <p:cNvPr id="59" name="58 Forma libre"/>
          <p:cNvSpPr/>
          <p:nvPr/>
        </p:nvSpPr>
        <p:spPr>
          <a:xfrm rot="4320000">
            <a:off x="2978150" y="3695700"/>
            <a:ext cx="1595438" cy="261938"/>
          </a:xfrm>
          <a:custGeom>
            <a:avLst/>
            <a:gdLst>
              <a:gd name="connsiteX0" fmla="*/ 0 w 1596043"/>
              <a:gd name="connsiteY0" fmla="*/ 0 h 262682"/>
              <a:gd name="connsiteX1" fmla="*/ 169579 w 1596043"/>
              <a:gd name="connsiteY1" fmla="*/ 103078 h 262682"/>
              <a:gd name="connsiteX2" fmla="*/ 335834 w 1596043"/>
              <a:gd name="connsiteY2" fmla="*/ 176230 h 262682"/>
              <a:gd name="connsiteX3" fmla="*/ 502089 w 1596043"/>
              <a:gd name="connsiteY3" fmla="*/ 229431 h 262682"/>
              <a:gd name="connsiteX4" fmla="*/ 744820 w 1596043"/>
              <a:gd name="connsiteY4" fmla="*/ 259357 h 262682"/>
              <a:gd name="connsiteX5" fmla="*/ 967601 w 1596043"/>
              <a:gd name="connsiteY5" fmla="*/ 249382 h 262682"/>
              <a:gd name="connsiteX6" fmla="*/ 1147156 w 1596043"/>
              <a:gd name="connsiteY6" fmla="*/ 216131 h 262682"/>
              <a:gd name="connsiteX7" fmla="*/ 1346662 w 1596043"/>
              <a:gd name="connsiteY7" fmla="*/ 146304 h 262682"/>
              <a:gd name="connsiteX8" fmla="*/ 1509591 w 1596043"/>
              <a:gd name="connsiteY8" fmla="*/ 59852 h 262682"/>
              <a:gd name="connsiteX9" fmla="*/ 1596043 w 1596043"/>
              <a:gd name="connsiteY9" fmla="*/ 3325 h 262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6043" h="262682">
                <a:moveTo>
                  <a:pt x="0" y="0"/>
                </a:moveTo>
                <a:cubicBezTo>
                  <a:pt x="56803" y="36853"/>
                  <a:pt x="113607" y="73706"/>
                  <a:pt x="169579" y="103078"/>
                </a:cubicBezTo>
                <a:cubicBezTo>
                  <a:pt x="225551" y="132450"/>
                  <a:pt x="280416" y="155171"/>
                  <a:pt x="335834" y="176230"/>
                </a:cubicBezTo>
                <a:cubicBezTo>
                  <a:pt x="391252" y="197289"/>
                  <a:pt x="433925" y="215577"/>
                  <a:pt x="502089" y="229431"/>
                </a:cubicBezTo>
                <a:cubicBezTo>
                  <a:pt x="570253" y="243286"/>
                  <a:pt x="667235" y="256032"/>
                  <a:pt x="744820" y="259357"/>
                </a:cubicBezTo>
                <a:cubicBezTo>
                  <a:pt x="822405" y="262682"/>
                  <a:pt x="900545" y="256586"/>
                  <a:pt x="967601" y="249382"/>
                </a:cubicBezTo>
                <a:cubicBezTo>
                  <a:pt x="1034657" y="242178"/>
                  <a:pt x="1083979" y="233311"/>
                  <a:pt x="1147156" y="216131"/>
                </a:cubicBezTo>
                <a:cubicBezTo>
                  <a:pt x="1210333" y="198951"/>
                  <a:pt x="1286256" y="172350"/>
                  <a:pt x="1346662" y="146304"/>
                </a:cubicBezTo>
                <a:cubicBezTo>
                  <a:pt x="1407068" y="120258"/>
                  <a:pt x="1468028" y="83682"/>
                  <a:pt x="1509591" y="59852"/>
                </a:cubicBezTo>
                <a:cubicBezTo>
                  <a:pt x="1551155" y="36022"/>
                  <a:pt x="1584959" y="12192"/>
                  <a:pt x="1596043" y="3325"/>
                </a:cubicBezTo>
              </a:path>
            </a:pathLst>
          </a:custGeom>
        </p:spPr>
        <p:style>
          <a:lnRef idx="3">
            <a:schemeClr val="accent4"/>
          </a:lnRef>
          <a:fillRef idx="0">
            <a:schemeClr val="accent4"/>
          </a:fillRef>
          <a:effectRef idx="2">
            <a:schemeClr val="accent4"/>
          </a:effectRef>
          <a:fontRef idx="minor">
            <a:schemeClr val="tx1"/>
          </a:fontRef>
        </p:style>
        <p:txBody>
          <a:bodyPr anchor="ctr"/>
          <a:lstStyle/>
          <a:p>
            <a:pPr algn="ctr" eaLnBrk="1" hangingPunct="1">
              <a:defRPr/>
            </a:pPr>
            <a:endParaRPr lang="en-US" sz="1400">
              <a:solidFill>
                <a:schemeClr val="bg1"/>
              </a:solidFill>
            </a:endParaRPr>
          </a:p>
        </p:txBody>
      </p:sp>
      <p:sp>
        <p:nvSpPr>
          <p:cNvPr id="60" name="59 Forma libre"/>
          <p:cNvSpPr/>
          <p:nvPr/>
        </p:nvSpPr>
        <p:spPr>
          <a:xfrm rot="4320000">
            <a:off x="2031206" y="3815557"/>
            <a:ext cx="2365375" cy="385762"/>
          </a:xfrm>
          <a:custGeom>
            <a:avLst/>
            <a:gdLst>
              <a:gd name="connsiteX0" fmla="*/ 0 w 2364537"/>
              <a:gd name="connsiteY0" fmla="*/ 0 h 385674"/>
              <a:gd name="connsiteX1" fmla="*/ 151465 w 2364537"/>
              <a:gd name="connsiteY1" fmla="*/ 100976 h 385674"/>
              <a:gd name="connsiteX2" fmla="*/ 328174 w 2364537"/>
              <a:gd name="connsiteY2" fmla="*/ 196343 h 385674"/>
              <a:gd name="connsiteX3" fmla="*/ 493664 w 2364537"/>
              <a:gd name="connsiteY3" fmla="*/ 266466 h 385674"/>
              <a:gd name="connsiteX4" fmla="*/ 701227 w 2364537"/>
              <a:gd name="connsiteY4" fmla="*/ 328174 h 385674"/>
              <a:gd name="connsiteX5" fmla="*/ 886351 w 2364537"/>
              <a:gd name="connsiteY5" fmla="*/ 364638 h 385674"/>
              <a:gd name="connsiteX6" fmla="*/ 1057450 w 2364537"/>
              <a:gd name="connsiteY6" fmla="*/ 381467 h 385674"/>
              <a:gd name="connsiteX7" fmla="*/ 1220135 w 2364537"/>
              <a:gd name="connsiteY7" fmla="*/ 384272 h 385674"/>
              <a:gd name="connsiteX8" fmla="*/ 1385625 w 2364537"/>
              <a:gd name="connsiteY8" fmla="*/ 373052 h 385674"/>
              <a:gd name="connsiteX9" fmla="*/ 1657701 w 2364537"/>
              <a:gd name="connsiteY9" fmla="*/ 330979 h 385674"/>
              <a:gd name="connsiteX10" fmla="*/ 1887703 w 2364537"/>
              <a:gd name="connsiteY10" fmla="*/ 258051 h 385674"/>
              <a:gd name="connsiteX11" fmla="*/ 2058802 w 2364537"/>
              <a:gd name="connsiteY11" fmla="*/ 185123 h 385674"/>
              <a:gd name="connsiteX12" fmla="*/ 2221487 w 2364537"/>
              <a:gd name="connsiteY12" fmla="*/ 98171 h 385674"/>
              <a:gd name="connsiteX13" fmla="*/ 2364537 w 2364537"/>
              <a:gd name="connsiteY13" fmla="*/ 2804 h 385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364537" h="385674">
                <a:moveTo>
                  <a:pt x="0" y="0"/>
                </a:moveTo>
                <a:cubicBezTo>
                  <a:pt x="48385" y="34126"/>
                  <a:pt x="96770" y="68252"/>
                  <a:pt x="151465" y="100976"/>
                </a:cubicBezTo>
                <a:cubicBezTo>
                  <a:pt x="206160" y="133700"/>
                  <a:pt x="271141" y="168761"/>
                  <a:pt x="328174" y="196343"/>
                </a:cubicBezTo>
                <a:cubicBezTo>
                  <a:pt x="385207" y="223925"/>
                  <a:pt x="431489" y="244494"/>
                  <a:pt x="493664" y="266466"/>
                </a:cubicBezTo>
                <a:cubicBezTo>
                  <a:pt x="555839" y="288438"/>
                  <a:pt x="635779" y="311812"/>
                  <a:pt x="701227" y="328174"/>
                </a:cubicBezTo>
                <a:cubicBezTo>
                  <a:pt x="766675" y="344536"/>
                  <a:pt x="826980" y="355756"/>
                  <a:pt x="886351" y="364638"/>
                </a:cubicBezTo>
                <a:cubicBezTo>
                  <a:pt x="945722" y="373520"/>
                  <a:pt x="1001819" y="378195"/>
                  <a:pt x="1057450" y="381467"/>
                </a:cubicBezTo>
                <a:cubicBezTo>
                  <a:pt x="1113081" y="384739"/>
                  <a:pt x="1165439" y="385674"/>
                  <a:pt x="1220135" y="384272"/>
                </a:cubicBezTo>
                <a:cubicBezTo>
                  <a:pt x="1274831" y="382870"/>
                  <a:pt x="1312697" y="381934"/>
                  <a:pt x="1385625" y="373052"/>
                </a:cubicBezTo>
                <a:cubicBezTo>
                  <a:pt x="1458553" y="364170"/>
                  <a:pt x="1574021" y="350146"/>
                  <a:pt x="1657701" y="330979"/>
                </a:cubicBezTo>
                <a:cubicBezTo>
                  <a:pt x="1741381" y="311812"/>
                  <a:pt x="1820853" y="282360"/>
                  <a:pt x="1887703" y="258051"/>
                </a:cubicBezTo>
                <a:cubicBezTo>
                  <a:pt x="1954553" y="233742"/>
                  <a:pt x="2003171" y="211770"/>
                  <a:pt x="2058802" y="185123"/>
                </a:cubicBezTo>
                <a:cubicBezTo>
                  <a:pt x="2114433" y="158476"/>
                  <a:pt x="2170531" y="128557"/>
                  <a:pt x="2221487" y="98171"/>
                </a:cubicBezTo>
                <a:cubicBezTo>
                  <a:pt x="2272443" y="67785"/>
                  <a:pt x="2344435" y="18698"/>
                  <a:pt x="2364537" y="2804"/>
                </a:cubicBezTo>
              </a:path>
            </a:pathLst>
          </a:custGeom>
        </p:spPr>
        <p:style>
          <a:lnRef idx="3">
            <a:schemeClr val="accent4"/>
          </a:lnRef>
          <a:fillRef idx="0">
            <a:schemeClr val="accent4"/>
          </a:fillRef>
          <a:effectRef idx="2">
            <a:schemeClr val="accent4"/>
          </a:effectRef>
          <a:fontRef idx="minor">
            <a:schemeClr val="tx1"/>
          </a:fontRef>
        </p:style>
        <p:txBody>
          <a:bodyPr anchor="ctr"/>
          <a:lstStyle/>
          <a:p>
            <a:pPr algn="ctr" eaLnBrk="1" hangingPunct="1">
              <a:defRPr/>
            </a:pPr>
            <a:endParaRPr lang="en-US" sz="1400">
              <a:solidFill>
                <a:schemeClr val="bg1"/>
              </a:solidFill>
            </a:endParaRPr>
          </a:p>
        </p:txBody>
      </p:sp>
      <p:sp>
        <p:nvSpPr>
          <p:cNvPr id="61" name="60 Forma libre"/>
          <p:cNvSpPr/>
          <p:nvPr/>
        </p:nvSpPr>
        <p:spPr>
          <a:xfrm rot="4320000">
            <a:off x="1070769" y="3939381"/>
            <a:ext cx="3130550" cy="509588"/>
          </a:xfrm>
          <a:custGeom>
            <a:avLst/>
            <a:gdLst>
              <a:gd name="connsiteX0" fmla="*/ 0 w 3130277"/>
              <a:gd name="connsiteY0" fmla="*/ 0 h 509091"/>
              <a:gd name="connsiteX1" fmla="*/ 143050 w 3130277"/>
              <a:gd name="connsiteY1" fmla="*/ 98171 h 509091"/>
              <a:gd name="connsiteX2" fmla="*/ 260856 w 3130277"/>
              <a:gd name="connsiteY2" fmla="*/ 168294 h 509091"/>
              <a:gd name="connsiteX3" fmla="*/ 460005 w 3130277"/>
              <a:gd name="connsiteY3" fmla="*/ 269271 h 509091"/>
              <a:gd name="connsiteX4" fmla="*/ 650738 w 3130277"/>
              <a:gd name="connsiteY4" fmla="*/ 347808 h 509091"/>
              <a:gd name="connsiteX5" fmla="*/ 819033 w 3130277"/>
              <a:gd name="connsiteY5" fmla="*/ 401102 h 509091"/>
              <a:gd name="connsiteX6" fmla="*/ 978913 w 3130277"/>
              <a:gd name="connsiteY6" fmla="*/ 443175 h 509091"/>
              <a:gd name="connsiteX7" fmla="*/ 1138792 w 3130277"/>
              <a:gd name="connsiteY7" fmla="*/ 474029 h 509091"/>
              <a:gd name="connsiteX8" fmla="*/ 1326721 w 3130277"/>
              <a:gd name="connsiteY8" fmla="*/ 496468 h 509091"/>
              <a:gd name="connsiteX9" fmla="*/ 1528674 w 3130277"/>
              <a:gd name="connsiteY9" fmla="*/ 507688 h 509091"/>
              <a:gd name="connsiteX10" fmla="*/ 1727823 w 3130277"/>
              <a:gd name="connsiteY10" fmla="*/ 504883 h 509091"/>
              <a:gd name="connsiteX11" fmla="*/ 1926971 w 3130277"/>
              <a:gd name="connsiteY11" fmla="*/ 488054 h 509091"/>
              <a:gd name="connsiteX12" fmla="*/ 2148559 w 3130277"/>
              <a:gd name="connsiteY12" fmla="*/ 451590 h 509091"/>
              <a:gd name="connsiteX13" fmla="*/ 2319659 w 3130277"/>
              <a:gd name="connsiteY13" fmla="*/ 403906 h 509091"/>
              <a:gd name="connsiteX14" fmla="*/ 2499173 w 3130277"/>
              <a:gd name="connsiteY14" fmla="*/ 347808 h 509091"/>
              <a:gd name="connsiteX15" fmla="*/ 2661857 w 3130277"/>
              <a:gd name="connsiteY15" fmla="*/ 280490 h 509091"/>
              <a:gd name="connsiteX16" fmla="*/ 2804908 w 3130277"/>
              <a:gd name="connsiteY16" fmla="*/ 210368 h 509091"/>
              <a:gd name="connsiteX17" fmla="*/ 2922714 w 3130277"/>
              <a:gd name="connsiteY17" fmla="*/ 145855 h 509091"/>
              <a:gd name="connsiteX18" fmla="*/ 3029300 w 3130277"/>
              <a:gd name="connsiteY18" fmla="*/ 78537 h 509091"/>
              <a:gd name="connsiteX19" fmla="*/ 3130277 w 3130277"/>
              <a:gd name="connsiteY19" fmla="*/ 8414 h 509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130277" h="509091">
                <a:moveTo>
                  <a:pt x="0" y="0"/>
                </a:moveTo>
                <a:cubicBezTo>
                  <a:pt x="49787" y="35061"/>
                  <a:pt x="99574" y="70122"/>
                  <a:pt x="143050" y="98171"/>
                </a:cubicBezTo>
                <a:cubicBezTo>
                  <a:pt x="186526" y="126220"/>
                  <a:pt x="208030" y="139777"/>
                  <a:pt x="260856" y="168294"/>
                </a:cubicBezTo>
                <a:cubicBezTo>
                  <a:pt x="313682" y="196811"/>
                  <a:pt x="395025" y="239352"/>
                  <a:pt x="460005" y="269271"/>
                </a:cubicBezTo>
                <a:cubicBezTo>
                  <a:pt x="524985" y="299190"/>
                  <a:pt x="590900" y="325836"/>
                  <a:pt x="650738" y="347808"/>
                </a:cubicBezTo>
                <a:cubicBezTo>
                  <a:pt x="710576" y="369780"/>
                  <a:pt x="764337" y="385208"/>
                  <a:pt x="819033" y="401102"/>
                </a:cubicBezTo>
                <a:cubicBezTo>
                  <a:pt x="873729" y="416996"/>
                  <a:pt x="925620" y="431021"/>
                  <a:pt x="978913" y="443175"/>
                </a:cubicBezTo>
                <a:cubicBezTo>
                  <a:pt x="1032206" y="455329"/>
                  <a:pt x="1080824" y="465147"/>
                  <a:pt x="1138792" y="474029"/>
                </a:cubicBezTo>
                <a:cubicBezTo>
                  <a:pt x="1196760" y="482911"/>
                  <a:pt x="1261741" y="490858"/>
                  <a:pt x="1326721" y="496468"/>
                </a:cubicBezTo>
                <a:cubicBezTo>
                  <a:pt x="1391701" y="502078"/>
                  <a:pt x="1528674" y="507688"/>
                  <a:pt x="1528674" y="507688"/>
                </a:cubicBezTo>
                <a:cubicBezTo>
                  <a:pt x="1595524" y="509091"/>
                  <a:pt x="1661440" y="508155"/>
                  <a:pt x="1727823" y="504883"/>
                </a:cubicBezTo>
                <a:cubicBezTo>
                  <a:pt x="1794206" y="501611"/>
                  <a:pt x="1856848" y="496936"/>
                  <a:pt x="1926971" y="488054"/>
                </a:cubicBezTo>
                <a:cubicBezTo>
                  <a:pt x="1997094" y="479172"/>
                  <a:pt x="2083111" y="465615"/>
                  <a:pt x="2148559" y="451590"/>
                </a:cubicBezTo>
                <a:cubicBezTo>
                  <a:pt x="2214007" y="437565"/>
                  <a:pt x="2261223" y="421203"/>
                  <a:pt x="2319659" y="403906"/>
                </a:cubicBezTo>
                <a:cubicBezTo>
                  <a:pt x="2378095" y="386609"/>
                  <a:pt x="2442140" y="368377"/>
                  <a:pt x="2499173" y="347808"/>
                </a:cubicBezTo>
                <a:cubicBezTo>
                  <a:pt x="2556206" y="327239"/>
                  <a:pt x="2610901" y="303397"/>
                  <a:pt x="2661857" y="280490"/>
                </a:cubicBezTo>
                <a:cubicBezTo>
                  <a:pt x="2712813" y="257583"/>
                  <a:pt x="2761432" y="232807"/>
                  <a:pt x="2804908" y="210368"/>
                </a:cubicBezTo>
                <a:cubicBezTo>
                  <a:pt x="2848384" y="187929"/>
                  <a:pt x="2885315" y="167827"/>
                  <a:pt x="2922714" y="145855"/>
                </a:cubicBezTo>
                <a:cubicBezTo>
                  <a:pt x="2960113" y="123883"/>
                  <a:pt x="2994706" y="101444"/>
                  <a:pt x="3029300" y="78537"/>
                </a:cubicBezTo>
                <a:cubicBezTo>
                  <a:pt x="3063894" y="55630"/>
                  <a:pt x="3119525" y="12154"/>
                  <a:pt x="3130277" y="8414"/>
                </a:cubicBezTo>
              </a:path>
            </a:pathLst>
          </a:custGeom>
        </p:spPr>
        <p:style>
          <a:lnRef idx="3">
            <a:schemeClr val="accent4"/>
          </a:lnRef>
          <a:fillRef idx="0">
            <a:schemeClr val="accent4"/>
          </a:fillRef>
          <a:effectRef idx="2">
            <a:schemeClr val="accent4"/>
          </a:effectRef>
          <a:fontRef idx="minor">
            <a:schemeClr val="tx1"/>
          </a:fontRef>
        </p:style>
        <p:txBody>
          <a:bodyPr anchor="ctr"/>
          <a:lstStyle/>
          <a:p>
            <a:pPr algn="ctr" eaLnBrk="1" hangingPunct="1">
              <a:defRPr/>
            </a:pPr>
            <a:endParaRPr lang="en-US" sz="1400">
              <a:solidFill>
                <a:schemeClr val="bg1"/>
              </a:solidFill>
            </a:endParaRPr>
          </a:p>
        </p:txBody>
      </p:sp>
      <p:sp>
        <p:nvSpPr>
          <p:cNvPr id="63" name="62 Forma libre"/>
          <p:cNvSpPr/>
          <p:nvPr/>
        </p:nvSpPr>
        <p:spPr>
          <a:xfrm rot="17285594">
            <a:off x="5359400" y="3700463"/>
            <a:ext cx="1595437" cy="261938"/>
          </a:xfrm>
          <a:custGeom>
            <a:avLst/>
            <a:gdLst>
              <a:gd name="connsiteX0" fmla="*/ 0 w 1596043"/>
              <a:gd name="connsiteY0" fmla="*/ 0 h 262682"/>
              <a:gd name="connsiteX1" fmla="*/ 169579 w 1596043"/>
              <a:gd name="connsiteY1" fmla="*/ 103078 h 262682"/>
              <a:gd name="connsiteX2" fmla="*/ 335834 w 1596043"/>
              <a:gd name="connsiteY2" fmla="*/ 176230 h 262682"/>
              <a:gd name="connsiteX3" fmla="*/ 502089 w 1596043"/>
              <a:gd name="connsiteY3" fmla="*/ 229431 h 262682"/>
              <a:gd name="connsiteX4" fmla="*/ 744820 w 1596043"/>
              <a:gd name="connsiteY4" fmla="*/ 259357 h 262682"/>
              <a:gd name="connsiteX5" fmla="*/ 967601 w 1596043"/>
              <a:gd name="connsiteY5" fmla="*/ 249382 h 262682"/>
              <a:gd name="connsiteX6" fmla="*/ 1147156 w 1596043"/>
              <a:gd name="connsiteY6" fmla="*/ 216131 h 262682"/>
              <a:gd name="connsiteX7" fmla="*/ 1346662 w 1596043"/>
              <a:gd name="connsiteY7" fmla="*/ 146304 h 262682"/>
              <a:gd name="connsiteX8" fmla="*/ 1509591 w 1596043"/>
              <a:gd name="connsiteY8" fmla="*/ 59852 h 262682"/>
              <a:gd name="connsiteX9" fmla="*/ 1596043 w 1596043"/>
              <a:gd name="connsiteY9" fmla="*/ 3325 h 262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6043" h="262682">
                <a:moveTo>
                  <a:pt x="0" y="0"/>
                </a:moveTo>
                <a:cubicBezTo>
                  <a:pt x="56803" y="36853"/>
                  <a:pt x="113607" y="73706"/>
                  <a:pt x="169579" y="103078"/>
                </a:cubicBezTo>
                <a:cubicBezTo>
                  <a:pt x="225551" y="132450"/>
                  <a:pt x="280416" y="155171"/>
                  <a:pt x="335834" y="176230"/>
                </a:cubicBezTo>
                <a:cubicBezTo>
                  <a:pt x="391252" y="197289"/>
                  <a:pt x="433925" y="215577"/>
                  <a:pt x="502089" y="229431"/>
                </a:cubicBezTo>
                <a:cubicBezTo>
                  <a:pt x="570253" y="243286"/>
                  <a:pt x="667235" y="256032"/>
                  <a:pt x="744820" y="259357"/>
                </a:cubicBezTo>
                <a:cubicBezTo>
                  <a:pt x="822405" y="262682"/>
                  <a:pt x="900545" y="256586"/>
                  <a:pt x="967601" y="249382"/>
                </a:cubicBezTo>
                <a:cubicBezTo>
                  <a:pt x="1034657" y="242178"/>
                  <a:pt x="1083979" y="233311"/>
                  <a:pt x="1147156" y="216131"/>
                </a:cubicBezTo>
                <a:cubicBezTo>
                  <a:pt x="1210333" y="198951"/>
                  <a:pt x="1286256" y="172350"/>
                  <a:pt x="1346662" y="146304"/>
                </a:cubicBezTo>
                <a:cubicBezTo>
                  <a:pt x="1407068" y="120258"/>
                  <a:pt x="1468028" y="83682"/>
                  <a:pt x="1509591" y="59852"/>
                </a:cubicBezTo>
                <a:cubicBezTo>
                  <a:pt x="1551155" y="36022"/>
                  <a:pt x="1584959" y="12192"/>
                  <a:pt x="1596043" y="3325"/>
                </a:cubicBezTo>
              </a:path>
            </a:pathLst>
          </a:custGeom>
        </p:spPr>
        <p:style>
          <a:lnRef idx="3">
            <a:schemeClr val="accent4"/>
          </a:lnRef>
          <a:fillRef idx="0">
            <a:schemeClr val="accent4"/>
          </a:fillRef>
          <a:effectRef idx="2">
            <a:schemeClr val="accent4"/>
          </a:effectRef>
          <a:fontRef idx="minor">
            <a:schemeClr val="tx1"/>
          </a:fontRef>
        </p:style>
        <p:txBody>
          <a:bodyPr anchor="ctr"/>
          <a:lstStyle/>
          <a:p>
            <a:pPr algn="ctr" eaLnBrk="1" hangingPunct="1">
              <a:defRPr/>
            </a:pPr>
            <a:endParaRPr lang="en-US" sz="1400">
              <a:solidFill>
                <a:schemeClr val="bg1"/>
              </a:solidFill>
            </a:endParaRPr>
          </a:p>
        </p:txBody>
      </p:sp>
      <p:sp>
        <p:nvSpPr>
          <p:cNvPr id="64" name="63 Forma libre"/>
          <p:cNvSpPr/>
          <p:nvPr/>
        </p:nvSpPr>
        <p:spPr>
          <a:xfrm rot="17285594">
            <a:off x="5537200" y="3822701"/>
            <a:ext cx="2363787" cy="385762"/>
          </a:xfrm>
          <a:custGeom>
            <a:avLst/>
            <a:gdLst>
              <a:gd name="connsiteX0" fmla="*/ 0 w 2364537"/>
              <a:gd name="connsiteY0" fmla="*/ 0 h 385674"/>
              <a:gd name="connsiteX1" fmla="*/ 151465 w 2364537"/>
              <a:gd name="connsiteY1" fmla="*/ 100976 h 385674"/>
              <a:gd name="connsiteX2" fmla="*/ 328174 w 2364537"/>
              <a:gd name="connsiteY2" fmla="*/ 196343 h 385674"/>
              <a:gd name="connsiteX3" fmla="*/ 493664 w 2364537"/>
              <a:gd name="connsiteY3" fmla="*/ 266466 h 385674"/>
              <a:gd name="connsiteX4" fmla="*/ 701227 w 2364537"/>
              <a:gd name="connsiteY4" fmla="*/ 328174 h 385674"/>
              <a:gd name="connsiteX5" fmla="*/ 886351 w 2364537"/>
              <a:gd name="connsiteY5" fmla="*/ 364638 h 385674"/>
              <a:gd name="connsiteX6" fmla="*/ 1057450 w 2364537"/>
              <a:gd name="connsiteY6" fmla="*/ 381467 h 385674"/>
              <a:gd name="connsiteX7" fmla="*/ 1220135 w 2364537"/>
              <a:gd name="connsiteY7" fmla="*/ 384272 h 385674"/>
              <a:gd name="connsiteX8" fmla="*/ 1385625 w 2364537"/>
              <a:gd name="connsiteY8" fmla="*/ 373052 h 385674"/>
              <a:gd name="connsiteX9" fmla="*/ 1657701 w 2364537"/>
              <a:gd name="connsiteY9" fmla="*/ 330979 h 385674"/>
              <a:gd name="connsiteX10" fmla="*/ 1887703 w 2364537"/>
              <a:gd name="connsiteY10" fmla="*/ 258051 h 385674"/>
              <a:gd name="connsiteX11" fmla="*/ 2058802 w 2364537"/>
              <a:gd name="connsiteY11" fmla="*/ 185123 h 385674"/>
              <a:gd name="connsiteX12" fmla="*/ 2221487 w 2364537"/>
              <a:gd name="connsiteY12" fmla="*/ 98171 h 385674"/>
              <a:gd name="connsiteX13" fmla="*/ 2364537 w 2364537"/>
              <a:gd name="connsiteY13" fmla="*/ 2804 h 385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364537" h="385674">
                <a:moveTo>
                  <a:pt x="0" y="0"/>
                </a:moveTo>
                <a:cubicBezTo>
                  <a:pt x="48385" y="34126"/>
                  <a:pt x="96770" y="68252"/>
                  <a:pt x="151465" y="100976"/>
                </a:cubicBezTo>
                <a:cubicBezTo>
                  <a:pt x="206160" y="133700"/>
                  <a:pt x="271141" y="168761"/>
                  <a:pt x="328174" y="196343"/>
                </a:cubicBezTo>
                <a:cubicBezTo>
                  <a:pt x="385207" y="223925"/>
                  <a:pt x="431489" y="244494"/>
                  <a:pt x="493664" y="266466"/>
                </a:cubicBezTo>
                <a:cubicBezTo>
                  <a:pt x="555839" y="288438"/>
                  <a:pt x="635779" y="311812"/>
                  <a:pt x="701227" y="328174"/>
                </a:cubicBezTo>
                <a:cubicBezTo>
                  <a:pt x="766675" y="344536"/>
                  <a:pt x="826980" y="355756"/>
                  <a:pt x="886351" y="364638"/>
                </a:cubicBezTo>
                <a:cubicBezTo>
                  <a:pt x="945722" y="373520"/>
                  <a:pt x="1001819" y="378195"/>
                  <a:pt x="1057450" y="381467"/>
                </a:cubicBezTo>
                <a:cubicBezTo>
                  <a:pt x="1113081" y="384739"/>
                  <a:pt x="1165439" y="385674"/>
                  <a:pt x="1220135" y="384272"/>
                </a:cubicBezTo>
                <a:cubicBezTo>
                  <a:pt x="1274831" y="382870"/>
                  <a:pt x="1312697" y="381934"/>
                  <a:pt x="1385625" y="373052"/>
                </a:cubicBezTo>
                <a:cubicBezTo>
                  <a:pt x="1458553" y="364170"/>
                  <a:pt x="1574021" y="350146"/>
                  <a:pt x="1657701" y="330979"/>
                </a:cubicBezTo>
                <a:cubicBezTo>
                  <a:pt x="1741381" y="311812"/>
                  <a:pt x="1820853" y="282360"/>
                  <a:pt x="1887703" y="258051"/>
                </a:cubicBezTo>
                <a:cubicBezTo>
                  <a:pt x="1954553" y="233742"/>
                  <a:pt x="2003171" y="211770"/>
                  <a:pt x="2058802" y="185123"/>
                </a:cubicBezTo>
                <a:cubicBezTo>
                  <a:pt x="2114433" y="158476"/>
                  <a:pt x="2170531" y="128557"/>
                  <a:pt x="2221487" y="98171"/>
                </a:cubicBezTo>
                <a:cubicBezTo>
                  <a:pt x="2272443" y="67785"/>
                  <a:pt x="2344435" y="18698"/>
                  <a:pt x="2364537" y="2804"/>
                </a:cubicBezTo>
              </a:path>
            </a:pathLst>
          </a:custGeom>
        </p:spPr>
        <p:style>
          <a:lnRef idx="3">
            <a:schemeClr val="accent4"/>
          </a:lnRef>
          <a:fillRef idx="0">
            <a:schemeClr val="accent4"/>
          </a:fillRef>
          <a:effectRef idx="2">
            <a:schemeClr val="accent4"/>
          </a:effectRef>
          <a:fontRef idx="minor">
            <a:schemeClr val="tx1"/>
          </a:fontRef>
        </p:style>
        <p:txBody>
          <a:bodyPr anchor="ctr"/>
          <a:lstStyle/>
          <a:p>
            <a:pPr algn="ctr" eaLnBrk="1" hangingPunct="1">
              <a:defRPr/>
            </a:pPr>
            <a:endParaRPr lang="en-US" sz="1400">
              <a:solidFill>
                <a:schemeClr val="bg1"/>
              </a:solidFill>
            </a:endParaRPr>
          </a:p>
        </p:txBody>
      </p:sp>
      <p:sp>
        <p:nvSpPr>
          <p:cNvPr id="65" name="64 Forma libre"/>
          <p:cNvSpPr/>
          <p:nvPr/>
        </p:nvSpPr>
        <p:spPr>
          <a:xfrm rot="17285594">
            <a:off x="5729288" y="3951288"/>
            <a:ext cx="3130550" cy="508000"/>
          </a:xfrm>
          <a:custGeom>
            <a:avLst/>
            <a:gdLst>
              <a:gd name="connsiteX0" fmla="*/ 0 w 3130277"/>
              <a:gd name="connsiteY0" fmla="*/ 0 h 509091"/>
              <a:gd name="connsiteX1" fmla="*/ 143050 w 3130277"/>
              <a:gd name="connsiteY1" fmla="*/ 98171 h 509091"/>
              <a:gd name="connsiteX2" fmla="*/ 260856 w 3130277"/>
              <a:gd name="connsiteY2" fmla="*/ 168294 h 509091"/>
              <a:gd name="connsiteX3" fmla="*/ 460005 w 3130277"/>
              <a:gd name="connsiteY3" fmla="*/ 269271 h 509091"/>
              <a:gd name="connsiteX4" fmla="*/ 650738 w 3130277"/>
              <a:gd name="connsiteY4" fmla="*/ 347808 h 509091"/>
              <a:gd name="connsiteX5" fmla="*/ 819033 w 3130277"/>
              <a:gd name="connsiteY5" fmla="*/ 401102 h 509091"/>
              <a:gd name="connsiteX6" fmla="*/ 978913 w 3130277"/>
              <a:gd name="connsiteY6" fmla="*/ 443175 h 509091"/>
              <a:gd name="connsiteX7" fmla="*/ 1138792 w 3130277"/>
              <a:gd name="connsiteY7" fmla="*/ 474029 h 509091"/>
              <a:gd name="connsiteX8" fmla="*/ 1326721 w 3130277"/>
              <a:gd name="connsiteY8" fmla="*/ 496468 h 509091"/>
              <a:gd name="connsiteX9" fmla="*/ 1528674 w 3130277"/>
              <a:gd name="connsiteY9" fmla="*/ 507688 h 509091"/>
              <a:gd name="connsiteX10" fmla="*/ 1727823 w 3130277"/>
              <a:gd name="connsiteY10" fmla="*/ 504883 h 509091"/>
              <a:gd name="connsiteX11" fmla="*/ 1926971 w 3130277"/>
              <a:gd name="connsiteY11" fmla="*/ 488054 h 509091"/>
              <a:gd name="connsiteX12" fmla="*/ 2148559 w 3130277"/>
              <a:gd name="connsiteY12" fmla="*/ 451590 h 509091"/>
              <a:gd name="connsiteX13" fmla="*/ 2319659 w 3130277"/>
              <a:gd name="connsiteY13" fmla="*/ 403906 h 509091"/>
              <a:gd name="connsiteX14" fmla="*/ 2499173 w 3130277"/>
              <a:gd name="connsiteY14" fmla="*/ 347808 h 509091"/>
              <a:gd name="connsiteX15" fmla="*/ 2661857 w 3130277"/>
              <a:gd name="connsiteY15" fmla="*/ 280490 h 509091"/>
              <a:gd name="connsiteX16" fmla="*/ 2804908 w 3130277"/>
              <a:gd name="connsiteY16" fmla="*/ 210368 h 509091"/>
              <a:gd name="connsiteX17" fmla="*/ 2922714 w 3130277"/>
              <a:gd name="connsiteY17" fmla="*/ 145855 h 509091"/>
              <a:gd name="connsiteX18" fmla="*/ 3029300 w 3130277"/>
              <a:gd name="connsiteY18" fmla="*/ 78537 h 509091"/>
              <a:gd name="connsiteX19" fmla="*/ 3130277 w 3130277"/>
              <a:gd name="connsiteY19" fmla="*/ 8414 h 509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130277" h="509091">
                <a:moveTo>
                  <a:pt x="0" y="0"/>
                </a:moveTo>
                <a:cubicBezTo>
                  <a:pt x="49787" y="35061"/>
                  <a:pt x="99574" y="70122"/>
                  <a:pt x="143050" y="98171"/>
                </a:cubicBezTo>
                <a:cubicBezTo>
                  <a:pt x="186526" y="126220"/>
                  <a:pt x="208030" y="139777"/>
                  <a:pt x="260856" y="168294"/>
                </a:cubicBezTo>
                <a:cubicBezTo>
                  <a:pt x="313682" y="196811"/>
                  <a:pt x="395025" y="239352"/>
                  <a:pt x="460005" y="269271"/>
                </a:cubicBezTo>
                <a:cubicBezTo>
                  <a:pt x="524985" y="299190"/>
                  <a:pt x="590900" y="325836"/>
                  <a:pt x="650738" y="347808"/>
                </a:cubicBezTo>
                <a:cubicBezTo>
                  <a:pt x="710576" y="369780"/>
                  <a:pt x="764337" y="385208"/>
                  <a:pt x="819033" y="401102"/>
                </a:cubicBezTo>
                <a:cubicBezTo>
                  <a:pt x="873729" y="416996"/>
                  <a:pt x="925620" y="431021"/>
                  <a:pt x="978913" y="443175"/>
                </a:cubicBezTo>
                <a:cubicBezTo>
                  <a:pt x="1032206" y="455329"/>
                  <a:pt x="1080824" y="465147"/>
                  <a:pt x="1138792" y="474029"/>
                </a:cubicBezTo>
                <a:cubicBezTo>
                  <a:pt x="1196760" y="482911"/>
                  <a:pt x="1261741" y="490858"/>
                  <a:pt x="1326721" y="496468"/>
                </a:cubicBezTo>
                <a:cubicBezTo>
                  <a:pt x="1391701" y="502078"/>
                  <a:pt x="1528674" y="507688"/>
                  <a:pt x="1528674" y="507688"/>
                </a:cubicBezTo>
                <a:cubicBezTo>
                  <a:pt x="1595524" y="509091"/>
                  <a:pt x="1661440" y="508155"/>
                  <a:pt x="1727823" y="504883"/>
                </a:cubicBezTo>
                <a:cubicBezTo>
                  <a:pt x="1794206" y="501611"/>
                  <a:pt x="1856848" y="496936"/>
                  <a:pt x="1926971" y="488054"/>
                </a:cubicBezTo>
                <a:cubicBezTo>
                  <a:pt x="1997094" y="479172"/>
                  <a:pt x="2083111" y="465615"/>
                  <a:pt x="2148559" y="451590"/>
                </a:cubicBezTo>
                <a:cubicBezTo>
                  <a:pt x="2214007" y="437565"/>
                  <a:pt x="2261223" y="421203"/>
                  <a:pt x="2319659" y="403906"/>
                </a:cubicBezTo>
                <a:cubicBezTo>
                  <a:pt x="2378095" y="386609"/>
                  <a:pt x="2442140" y="368377"/>
                  <a:pt x="2499173" y="347808"/>
                </a:cubicBezTo>
                <a:cubicBezTo>
                  <a:pt x="2556206" y="327239"/>
                  <a:pt x="2610901" y="303397"/>
                  <a:pt x="2661857" y="280490"/>
                </a:cubicBezTo>
                <a:cubicBezTo>
                  <a:pt x="2712813" y="257583"/>
                  <a:pt x="2761432" y="232807"/>
                  <a:pt x="2804908" y="210368"/>
                </a:cubicBezTo>
                <a:cubicBezTo>
                  <a:pt x="2848384" y="187929"/>
                  <a:pt x="2885315" y="167827"/>
                  <a:pt x="2922714" y="145855"/>
                </a:cubicBezTo>
                <a:cubicBezTo>
                  <a:pt x="2960113" y="123883"/>
                  <a:pt x="2994706" y="101444"/>
                  <a:pt x="3029300" y="78537"/>
                </a:cubicBezTo>
                <a:cubicBezTo>
                  <a:pt x="3063894" y="55630"/>
                  <a:pt x="3119525" y="12154"/>
                  <a:pt x="3130277" y="8414"/>
                </a:cubicBezTo>
              </a:path>
            </a:pathLst>
          </a:custGeom>
        </p:spPr>
        <p:style>
          <a:lnRef idx="3">
            <a:schemeClr val="accent4"/>
          </a:lnRef>
          <a:fillRef idx="0">
            <a:schemeClr val="accent4"/>
          </a:fillRef>
          <a:effectRef idx="2">
            <a:schemeClr val="accent4"/>
          </a:effectRef>
          <a:fontRef idx="minor">
            <a:schemeClr val="tx1"/>
          </a:fontRef>
        </p:style>
        <p:txBody>
          <a:bodyPr anchor="ctr"/>
          <a:lstStyle/>
          <a:p>
            <a:pPr algn="ctr" eaLnBrk="1" hangingPunct="1">
              <a:defRPr/>
            </a:pPr>
            <a:endParaRPr lang="en-US" sz="1400">
              <a:solidFill>
                <a:schemeClr val="bg1"/>
              </a:solidFill>
            </a:endParaRPr>
          </a:p>
        </p:txBody>
      </p:sp>
      <p:sp>
        <p:nvSpPr>
          <p:cNvPr id="67" name="66 Forma libre"/>
          <p:cNvSpPr/>
          <p:nvPr/>
        </p:nvSpPr>
        <p:spPr>
          <a:xfrm rot="8606147">
            <a:off x="3438525" y="2281238"/>
            <a:ext cx="1597025" cy="263525"/>
          </a:xfrm>
          <a:custGeom>
            <a:avLst/>
            <a:gdLst>
              <a:gd name="connsiteX0" fmla="*/ 0 w 1596043"/>
              <a:gd name="connsiteY0" fmla="*/ 0 h 262682"/>
              <a:gd name="connsiteX1" fmla="*/ 169579 w 1596043"/>
              <a:gd name="connsiteY1" fmla="*/ 103078 h 262682"/>
              <a:gd name="connsiteX2" fmla="*/ 335834 w 1596043"/>
              <a:gd name="connsiteY2" fmla="*/ 176230 h 262682"/>
              <a:gd name="connsiteX3" fmla="*/ 502089 w 1596043"/>
              <a:gd name="connsiteY3" fmla="*/ 229431 h 262682"/>
              <a:gd name="connsiteX4" fmla="*/ 744820 w 1596043"/>
              <a:gd name="connsiteY4" fmla="*/ 259357 h 262682"/>
              <a:gd name="connsiteX5" fmla="*/ 967601 w 1596043"/>
              <a:gd name="connsiteY5" fmla="*/ 249382 h 262682"/>
              <a:gd name="connsiteX6" fmla="*/ 1147156 w 1596043"/>
              <a:gd name="connsiteY6" fmla="*/ 216131 h 262682"/>
              <a:gd name="connsiteX7" fmla="*/ 1346662 w 1596043"/>
              <a:gd name="connsiteY7" fmla="*/ 146304 h 262682"/>
              <a:gd name="connsiteX8" fmla="*/ 1509591 w 1596043"/>
              <a:gd name="connsiteY8" fmla="*/ 59852 h 262682"/>
              <a:gd name="connsiteX9" fmla="*/ 1596043 w 1596043"/>
              <a:gd name="connsiteY9" fmla="*/ 3325 h 262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6043" h="262682">
                <a:moveTo>
                  <a:pt x="0" y="0"/>
                </a:moveTo>
                <a:cubicBezTo>
                  <a:pt x="56803" y="36853"/>
                  <a:pt x="113607" y="73706"/>
                  <a:pt x="169579" y="103078"/>
                </a:cubicBezTo>
                <a:cubicBezTo>
                  <a:pt x="225551" y="132450"/>
                  <a:pt x="280416" y="155171"/>
                  <a:pt x="335834" y="176230"/>
                </a:cubicBezTo>
                <a:cubicBezTo>
                  <a:pt x="391252" y="197289"/>
                  <a:pt x="433925" y="215577"/>
                  <a:pt x="502089" y="229431"/>
                </a:cubicBezTo>
                <a:cubicBezTo>
                  <a:pt x="570253" y="243286"/>
                  <a:pt x="667235" y="256032"/>
                  <a:pt x="744820" y="259357"/>
                </a:cubicBezTo>
                <a:cubicBezTo>
                  <a:pt x="822405" y="262682"/>
                  <a:pt x="900545" y="256586"/>
                  <a:pt x="967601" y="249382"/>
                </a:cubicBezTo>
                <a:cubicBezTo>
                  <a:pt x="1034657" y="242178"/>
                  <a:pt x="1083979" y="233311"/>
                  <a:pt x="1147156" y="216131"/>
                </a:cubicBezTo>
                <a:cubicBezTo>
                  <a:pt x="1210333" y="198951"/>
                  <a:pt x="1286256" y="172350"/>
                  <a:pt x="1346662" y="146304"/>
                </a:cubicBezTo>
                <a:cubicBezTo>
                  <a:pt x="1407068" y="120258"/>
                  <a:pt x="1468028" y="83682"/>
                  <a:pt x="1509591" y="59852"/>
                </a:cubicBezTo>
                <a:cubicBezTo>
                  <a:pt x="1551155" y="36022"/>
                  <a:pt x="1584959" y="12192"/>
                  <a:pt x="1596043" y="3325"/>
                </a:cubicBezTo>
              </a:path>
            </a:pathLst>
          </a:custGeom>
        </p:spPr>
        <p:style>
          <a:lnRef idx="3">
            <a:schemeClr val="accent4"/>
          </a:lnRef>
          <a:fillRef idx="0">
            <a:schemeClr val="accent4"/>
          </a:fillRef>
          <a:effectRef idx="2">
            <a:schemeClr val="accent4"/>
          </a:effectRef>
          <a:fontRef idx="minor">
            <a:schemeClr val="tx1"/>
          </a:fontRef>
        </p:style>
        <p:txBody>
          <a:bodyPr anchor="ctr"/>
          <a:lstStyle/>
          <a:p>
            <a:pPr algn="ctr" eaLnBrk="1" hangingPunct="1">
              <a:defRPr/>
            </a:pPr>
            <a:endParaRPr lang="en-US" sz="1400">
              <a:solidFill>
                <a:schemeClr val="bg1"/>
              </a:solidFill>
            </a:endParaRPr>
          </a:p>
        </p:txBody>
      </p:sp>
      <p:sp>
        <p:nvSpPr>
          <p:cNvPr id="68" name="67 Forma libre"/>
          <p:cNvSpPr/>
          <p:nvPr/>
        </p:nvSpPr>
        <p:spPr>
          <a:xfrm rot="8606147">
            <a:off x="2703513" y="1744663"/>
            <a:ext cx="2363787" cy="385762"/>
          </a:xfrm>
          <a:custGeom>
            <a:avLst/>
            <a:gdLst>
              <a:gd name="connsiteX0" fmla="*/ 0 w 2364537"/>
              <a:gd name="connsiteY0" fmla="*/ 0 h 385674"/>
              <a:gd name="connsiteX1" fmla="*/ 151465 w 2364537"/>
              <a:gd name="connsiteY1" fmla="*/ 100976 h 385674"/>
              <a:gd name="connsiteX2" fmla="*/ 328174 w 2364537"/>
              <a:gd name="connsiteY2" fmla="*/ 196343 h 385674"/>
              <a:gd name="connsiteX3" fmla="*/ 493664 w 2364537"/>
              <a:gd name="connsiteY3" fmla="*/ 266466 h 385674"/>
              <a:gd name="connsiteX4" fmla="*/ 701227 w 2364537"/>
              <a:gd name="connsiteY4" fmla="*/ 328174 h 385674"/>
              <a:gd name="connsiteX5" fmla="*/ 886351 w 2364537"/>
              <a:gd name="connsiteY5" fmla="*/ 364638 h 385674"/>
              <a:gd name="connsiteX6" fmla="*/ 1057450 w 2364537"/>
              <a:gd name="connsiteY6" fmla="*/ 381467 h 385674"/>
              <a:gd name="connsiteX7" fmla="*/ 1220135 w 2364537"/>
              <a:gd name="connsiteY7" fmla="*/ 384272 h 385674"/>
              <a:gd name="connsiteX8" fmla="*/ 1385625 w 2364537"/>
              <a:gd name="connsiteY8" fmla="*/ 373052 h 385674"/>
              <a:gd name="connsiteX9" fmla="*/ 1657701 w 2364537"/>
              <a:gd name="connsiteY9" fmla="*/ 330979 h 385674"/>
              <a:gd name="connsiteX10" fmla="*/ 1887703 w 2364537"/>
              <a:gd name="connsiteY10" fmla="*/ 258051 h 385674"/>
              <a:gd name="connsiteX11" fmla="*/ 2058802 w 2364537"/>
              <a:gd name="connsiteY11" fmla="*/ 185123 h 385674"/>
              <a:gd name="connsiteX12" fmla="*/ 2221487 w 2364537"/>
              <a:gd name="connsiteY12" fmla="*/ 98171 h 385674"/>
              <a:gd name="connsiteX13" fmla="*/ 2364537 w 2364537"/>
              <a:gd name="connsiteY13" fmla="*/ 2804 h 385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364537" h="385674">
                <a:moveTo>
                  <a:pt x="0" y="0"/>
                </a:moveTo>
                <a:cubicBezTo>
                  <a:pt x="48385" y="34126"/>
                  <a:pt x="96770" y="68252"/>
                  <a:pt x="151465" y="100976"/>
                </a:cubicBezTo>
                <a:cubicBezTo>
                  <a:pt x="206160" y="133700"/>
                  <a:pt x="271141" y="168761"/>
                  <a:pt x="328174" y="196343"/>
                </a:cubicBezTo>
                <a:cubicBezTo>
                  <a:pt x="385207" y="223925"/>
                  <a:pt x="431489" y="244494"/>
                  <a:pt x="493664" y="266466"/>
                </a:cubicBezTo>
                <a:cubicBezTo>
                  <a:pt x="555839" y="288438"/>
                  <a:pt x="635779" y="311812"/>
                  <a:pt x="701227" y="328174"/>
                </a:cubicBezTo>
                <a:cubicBezTo>
                  <a:pt x="766675" y="344536"/>
                  <a:pt x="826980" y="355756"/>
                  <a:pt x="886351" y="364638"/>
                </a:cubicBezTo>
                <a:cubicBezTo>
                  <a:pt x="945722" y="373520"/>
                  <a:pt x="1001819" y="378195"/>
                  <a:pt x="1057450" y="381467"/>
                </a:cubicBezTo>
                <a:cubicBezTo>
                  <a:pt x="1113081" y="384739"/>
                  <a:pt x="1165439" y="385674"/>
                  <a:pt x="1220135" y="384272"/>
                </a:cubicBezTo>
                <a:cubicBezTo>
                  <a:pt x="1274831" y="382870"/>
                  <a:pt x="1312697" y="381934"/>
                  <a:pt x="1385625" y="373052"/>
                </a:cubicBezTo>
                <a:cubicBezTo>
                  <a:pt x="1458553" y="364170"/>
                  <a:pt x="1574021" y="350146"/>
                  <a:pt x="1657701" y="330979"/>
                </a:cubicBezTo>
                <a:cubicBezTo>
                  <a:pt x="1741381" y="311812"/>
                  <a:pt x="1820853" y="282360"/>
                  <a:pt x="1887703" y="258051"/>
                </a:cubicBezTo>
                <a:cubicBezTo>
                  <a:pt x="1954553" y="233742"/>
                  <a:pt x="2003171" y="211770"/>
                  <a:pt x="2058802" y="185123"/>
                </a:cubicBezTo>
                <a:cubicBezTo>
                  <a:pt x="2114433" y="158476"/>
                  <a:pt x="2170531" y="128557"/>
                  <a:pt x="2221487" y="98171"/>
                </a:cubicBezTo>
                <a:cubicBezTo>
                  <a:pt x="2272443" y="67785"/>
                  <a:pt x="2344435" y="18698"/>
                  <a:pt x="2364537" y="2804"/>
                </a:cubicBezTo>
              </a:path>
            </a:pathLst>
          </a:custGeom>
        </p:spPr>
        <p:style>
          <a:lnRef idx="3">
            <a:schemeClr val="accent4"/>
          </a:lnRef>
          <a:fillRef idx="0">
            <a:schemeClr val="accent4"/>
          </a:fillRef>
          <a:effectRef idx="2">
            <a:schemeClr val="accent4"/>
          </a:effectRef>
          <a:fontRef idx="minor">
            <a:schemeClr val="tx1"/>
          </a:fontRef>
        </p:style>
        <p:txBody>
          <a:bodyPr anchor="ctr"/>
          <a:lstStyle/>
          <a:p>
            <a:pPr algn="ctr" eaLnBrk="1" hangingPunct="1">
              <a:defRPr/>
            </a:pPr>
            <a:endParaRPr lang="en-US" sz="1400">
              <a:solidFill>
                <a:schemeClr val="bg1"/>
              </a:solidFill>
            </a:endParaRPr>
          </a:p>
        </p:txBody>
      </p:sp>
      <p:sp>
        <p:nvSpPr>
          <p:cNvPr id="69" name="68 Forma libre"/>
          <p:cNvSpPr/>
          <p:nvPr/>
        </p:nvSpPr>
        <p:spPr>
          <a:xfrm rot="8606147">
            <a:off x="1960563" y="1195388"/>
            <a:ext cx="3128962" cy="509587"/>
          </a:xfrm>
          <a:custGeom>
            <a:avLst/>
            <a:gdLst>
              <a:gd name="connsiteX0" fmla="*/ 0 w 3130277"/>
              <a:gd name="connsiteY0" fmla="*/ 0 h 509091"/>
              <a:gd name="connsiteX1" fmla="*/ 143050 w 3130277"/>
              <a:gd name="connsiteY1" fmla="*/ 98171 h 509091"/>
              <a:gd name="connsiteX2" fmla="*/ 260856 w 3130277"/>
              <a:gd name="connsiteY2" fmla="*/ 168294 h 509091"/>
              <a:gd name="connsiteX3" fmla="*/ 460005 w 3130277"/>
              <a:gd name="connsiteY3" fmla="*/ 269271 h 509091"/>
              <a:gd name="connsiteX4" fmla="*/ 650738 w 3130277"/>
              <a:gd name="connsiteY4" fmla="*/ 347808 h 509091"/>
              <a:gd name="connsiteX5" fmla="*/ 819033 w 3130277"/>
              <a:gd name="connsiteY5" fmla="*/ 401102 h 509091"/>
              <a:gd name="connsiteX6" fmla="*/ 978913 w 3130277"/>
              <a:gd name="connsiteY6" fmla="*/ 443175 h 509091"/>
              <a:gd name="connsiteX7" fmla="*/ 1138792 w 3130277"/>
              <a:gd name="connsiteY7" fmla="*/ 474029 h 509091"/>
              <a:gd name="connsiteX8" fmla="*/ 1326721 w 3130277"/>
              <a:gd name="connsiteY8" fmla="*/ 496468 h 509091"/>
              <a:gd name="connsiteX9" fmla="*/ 1528674 w 3130277"/>
              <a:gd name="connsiteY9" fmla="*/ 507688 h 509091"/>
              <a:gd name="connsiteX10" fmla="*/ 1727823 w 3130277"/>
              <a:gd name="connsiteY10" fmla="*/ 504883 h 509091"/>
              <a:gd name="connsiteX11" fmla="*/ 1926971 w 3130277"/>
              <a:gd name="connsiteY11" fmla="*/ 488054 h 509091"/>
              <a:gd name="connsiteX12" fmla="*/ 2148559 w 3130277"/>
              <a:gd name="connsiteY12" fmla="*/ 451590 h 509091"/>
              <a:gd name="connsiteX13" fmla="*/ 2319659 w 3130277"/>
              <a:gd name="connsiteY13" fmla="*/ 403906 h 509091"/>
              <a:gd name="connsiteX14" fmla="*/ 2499173 w 3130277"/>
              <a:gd name="connsiteY14" fmla="*/ 347808 h 509091"/>
              <a:gd name="connsiteX15" fmla="*/ 2661857 w 3130277"/>
              <a:gd name="connsiteY15" fmla="*/ 280490 h 509091"/>
              <a:gd name="connsiteX16" fmla="*/ 2804908 w 3130277"/>
              <a:gd name="connsiteY16" fmla="*/ 210368 h 509091"/>
              <a:gd name="connsiteX17" fmla="*/ 2922714 w 3130277"/>
              <a:gd name="connsiteY17" fmla="*/ 145855 h 509091"/>
              <a:gd name="connsiteX18" fmla="*/ 3029300 w 3130277"/>
              <a:gd name="connsiteY18" fmla="*/ 78537 h 509091"/>
              <a:gd name="connsiteX19" fmla="*/ 3130277 w 3130277"/>
              <a:gd name="connsiteY19" fmla="*/ 8414 h 509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130277" h="509091">
                <a:moveTo>
                  <a:pt x="0" y="0"/>
                </a:moveTo>
                <a:cubicBezTo>
                  <a:pt x="49787" y="35061"/>
                  <a:pt x="99574" y="70122"/>
                  <a:pt x="143050" y="98171"/>
                </a:cubicBezTo>
                <a:cubicBezTo>
                  <a:pt x="186526" y="126220"/>
                  <a:pt x="208030" y="139777"/>
                  <a:pt x="260856" y="168294"/>
                </a:cubicBezTo>
                <a:cubicBezTo>
                  <a:pt x="313682" y="196811"/>
                  <a:pt x="395025" y="239352"/>
                  <a:pt x="460005" y="269271"/>
                </a:cubicBezTo>
                <a:cubicBezTo>
                  <a:pt x="524985" y="299190"/>
                  <a:pt x="590900" y="325836"/>
                  <a:pt x="650738" y="347808"/>
                </a:cubicBezTo>
                <a:cubicBezTo>
                  <a:pt x="710576" y="369780"/>
                  <a:pt x="764337" y="385208"/>
                  <a:pt x="819033" y="401102"/>
                </a:cubicBezTo>
                <a:cubicBezTo>
                  <a:pt x="873729" y="416996"/>
                  <a:pt x="925620" y="431021"/>
                  <a:pt x="978913" y="443175"/>
                </a:cubicBezTo>
                <a:cubicBezTo>
                  <a:pt x="1032206" y="455329"/>
                  <a:pt x="1080824" y="465147"/>
                  <a:pt x="1138792" y="474029"/>
                </a:cubicBezTo>
                <a:cubicBezTo>
                  <a:pt x="1196760" y="482911"/>
                  <a:pt x="1261741" y="490858"/>
                  <a:pt x="1326721" y="496468"/>
                </a:cubicBezTo>
                <a:cubicBezTo>
                  <a:pt x="1391701" y="502078"/>
                  <a:pt x="1528674" y="507688"/>
                  <a:pt x="1528674" y="507688"/>
                </a:cubicBezTo>
                <a:cubicBezTo>
                  <a:pt x="1595524" y="509091"/>
                  <a:pt x="1661440" y="508155"/>
                  <a:pt x="1727823" y="504883"/>
                </a:cubicBezTo>
                <a:cubicBezTo>
                  <a:pt x="1794206" y="501611"/>
                  <a:pt x="1856848" y="496936"/>
                  <a:pt x="1926971" y="488054"/>
                </a:cubicBezTo>
                <a:cubicBezTo>
                  <a:pt x="1997094" y="479172"/>
                  <a:pt x="2083111" y="465615"/>
                  <a:pt x="2148559" y="451590"/>
                </a:cubicBezTo>
                <a:cubicBezTo>
                  <a:pt x="2214007" y="437565"/>
                  <a:pt x="2261223" y="421203"/>
                  <a:pt x="2319659" y="403906"/>
                </a:cubicBezTo>
                <a:cubicBezTo>
                  <a:pt x="2378095" y="386609"/>
                  <a:pt x="2442140" y="368377"/>
                  <a:pt x="2499173" y="347808"/>
                </a:cubicBezTo>
                <a:cubicBezTo>
                  <a:pt x="2556206" y="327239"/>
                  <a:pt x="2610901" y="303397"/>
                  <a:pt x="2661857" y="280490"/>
                </a:cubicBezTo>
                <a:cubicBezTo>
                  <a:pt x="2712813" y="257583"/>
                  <a:pt x="2761432" y="232807"/>
                  <a:pt x="2804908" y="210368"/>
                </a:cubicBezTo>
                <a:cubicBezTo>
                  <a:pt x="2848384" y="187929"/>
                  <a:pt x="2885315" y="167827"/>
                  <a:pt x="2922714" y="145855"/>
                </a:cubicBezTo>
                <a:cubicBezTo>
                  <a:pt x="2960113" y="123883"/>
                  <a:pt x="2994706" y="101444"/>
                  <a:pt x="3029300" y="78537"/>
                </a:cubicBezTo>
                <a:cubicBezTo>
                  <a:pt x="3063894" y="55630"/>
                  <a:pt x="3119525" y="12154"/>
                  <a:pt x="3130277" y="8414"/>
                </a:cubicBezTo>
              </a:path>
            </a:pathLst>
          </a:custGeom>
        </p:spPr>
        <p:style>
          <a:lnRef idx="3">
            <a:schemeClr val="accent4"/>
          </a:lnRef>
          <a:fillRef idx="0">
            <a:schemeClr val="accent4"/>
          </a:fillRef>
          <a:effectRef idx="2">
            <a:schemeClr val="accent4"/>
          </a:effectRef>
          <a:fontRef idx="minor">
            <a:schemeClr val="tx1"/>
          </a:fontRef>
        </p:style>
        <p:txBody>
          <a:bodyPr anchor="ctr"/>
          <a:lstStyle/>
          <a:p>
            <a:pPr algn="ctr" eaLnBrk="1" hangingPunct="1">
              <a:defRPr/>
            </a:pPr>
            <a:endParaRPr lang="en-US" sz="1400">
              <a:solidFill>
                <a:schemeClr val="bg1"/>
              </a:solidFill>
            </a:endParaRPr>
          </a:p>
        </p:txBody>
      </p:sp>
      <p:sp>
        <p:nvSpPr>
          <p:cNvPr id="71" name="70 Forma libre"/>
          <p:cNvSpPr/>
          <p:nvPr/>
        </p:nvSpPr>
        <p:spPr>
          <a:xfrm rot="12935371">
            <a:off x="4903788" y="2268538"/>
            <a:ext cx="1595437" cy="263525"/>
          </a:xfrm>
          <a:custGeom>
            <a:avLst/>
            <a:gdLst>
              <a:gd name="connsiteX0" fmla="*/ 0 w 1596043"/>
              <a:gd name="connsiteY0" fmla="*/ 0 h 262682"/>
              <a:gd name="connsiteX1" fmla="*/ 169579 w 1596043"/>
              <a:gd name="connsiteY1" fmla="*/ 103078 h 262682"/>
              <a:gd name="connsiteX2" fmla="*/ 335834 w 1596043"/>
              <a:gd name="connsiteY2" fmla="*/ 176230 h 262682"/>
              <a:gd name="connsiteX3" fmla="*/ 502089 w 1596043"/>
              <a:gd name="connsiteY3" fmla="*/ 229431 h 262682"/>
              <a:gd name="connsiteX4" fmla="*/ 744820 w 1596043"/>
              <a:gd name="connsiteY4" fmla="*/ 259357 h 262682"/>
              <a:gd name="connsiteX5" fmla="*/ 967601 w 1596043"/>
              <a:gd name="connsiteY5" fmla="*/ 249382 h 262682"/>
              <a:gd name="connsiteX6" fmla="*/ 1147156 w 1596043"/>
              <a:gd name="connsiteY6" fmla="*/ 216131 h 262682"/>
              <a:gd name="connsiteX7" fmla="*/ 1346662 w 1596043"/>
              <a:gd name="connsiteY7" fmla="*/ 146304 h 262682"/>
              <a:gd name="connsiteX8" fmla="*/ 1509591 w 1596043"/>
              <a:gd name="connsiteY8" fmla="*/ 59852 h 262682"/>
              <a:gd name="connsiteX9" fmla="*/ 1596043 w 1596043"/>
              <a:gd name="connsiteY9" fmla="*/ 3325 h 262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6043" h="262682">
                <a:moveTo>
                  <a:pt x="0" y="0"/>
                </a:moveTo>
                <a:cubicBezTo>
                  <a:pt x="56803" y="36853"/>
                  <a:pt x="113607" y="73706"/>
                  <a:pt x="169579" y="103078"/>
                </a:cubicBezTo>
                <a:cubicBezTo>
                  <a:pt x="225551" y="132450"/>
                  <a:pt x="280416" y="155171"/>
                  <a:pt x="335834" y="176230"/>
                </a:cubicBezTo>
                <a:cubicBezTo>
                  <a:pt x="391252" y="197289"/>
                  <a:pt x="433925" y="215577"/>
                  <a:pt x="502089" y="229431"/>
                </a:cubicBezTo>
                <a:cubicBezTo>
                  <a:pt x="570253" y="243286"/>
                  <a:pt x="667235" y="256032"/>
                  <a:pt x="744820" y="259357"/>
                </a:cubicBezTo>
                <a:cubicBezTo>
                  <a:pt x="822405" y="262682"/>
                  <a:pt x="900545" y="256586"/>
                  <a:pt x="967601" y="249382"/>
                </a:cubicBezTo>
                <a:cubicBezTo>
                  <a:pt x="1034657" y="242178"/>
                  <a:pt x="1083979" y="233311"/>
                  <a:pt x="1147156" y="216131"/>
                </a:cubicBezTo>
                <a:cubicBezTo>
                  <a:pt x="1210333" y="198951"/>
                  <a:pt x="1286256" y="172350"/>
                  <a:pt x="1346662" y="146304"/>
                </a:cubicBezTo>
                <a:cubicBezTo>
                  <a:pt x="1407068" y="120258"/>
                  <a:pt x="1468028" y="83682"/>
                  <a:pt x="1509591" y="59852"/>
                </a:cubicBezTo>
                <a:cubicBezTo>
                  <a:pt x="1551155" y="36022"/>
                  <a:pt x="1584959" y="12192"/>
                  <a:pt x="1596043" y="3325"/>
                </a:cubicBezTo>
              </a:path>
            </a:pathLst>
          </a:custGeom>
        </p:spPr>
        <p:style>
          <a:lnRef idx="3">
            <a:schemeClr val="accent4"/>
          </a:lnRef>
          <a:fillRef idx="0">
            <a:schemeClr val="accent4"/>
          </a:fillRef>
          <a:effectRef idx="2">
            <a:schemeClr val="accent4"/>
          </a:effectRef>
          <a:fontRef idx="minor">
            <a:schemeClr val="tx1"/>
          </a:fontRef>
        </p:style>
        <p:txBody>
          <a:bodyPr anchor="ctr"/>
          <a:lstStyle/>
          <a:p>
            <a:pPr algn="ctr" eaLnBrk="1" hangingPunct="1">
              <a:defRPr/>
            </a:pPr>
            <a:endParaRPr lang="en-US" sz="1400">
              <a:solidFill>
                <a:schemeClr val="bg1"/>
              </a:solidFill>
            </a:endParaRPr>
          </a:p>
        </p:txBody>
      </p:sp>
      <p:sp>
        <p:nvSpPr>
          <p:cNvPr id="72" name="71 Forma libre"/>
          <p:cNvSpPr/>
          <p:nvPr/>
        </p:nvSpPr>
        <p:spPr>
          <a:xfrm rot="12935371">
            <a:off x="4864100" y="1725613"/>
            <a:ext cx="2363788" cy="387350"/>
          </a:xfrm>
          <a:custGeom>
            <a:avLst/>
            <a:gdLst>
              <a:gd name="connsiteX0" fmla="*/ 0 w 2364537"/>
              <a:gd name="connsiteY0" fmla="*/ 0 h 385674"/>
              <a:gd name="connsiteX1" fmla="*/ 151465 w 2364537"/>
              <a:gd name="connsiteY1" fmla="*/ 100976 h 385674"/>
              <a:gd name="connsiteX2" fmla="*/ 328174 w 2364537"/>
              <a:gd name="connsiteY2" fmla="*/ 196343 h 385674"/>
              <a:gd name="connsiteX3" fmla="*/ 493664 w 2364537"/>
              <a:gd name="connsiteY3" fmla="*/ 266466 h 385674"/>
              <a:gd name="connsiteX4" fmla="*/ 701227 w 2364537"/>
              <a:gd name="connsiteY4" fmla="*/ 328174 h 385674"/>
              <a:gd name="connsiteX5" fmla="*/ 886351 w 2364537"/>
              <a:gd name="connsiteY5" fmla="*/ 364638 h 385674"/>
              <a:gd name="connsiteX6" fmla="*/ 1057450 w 2364537"/>
              <a:gd name="connsiteY6" fmla="*/ 381467 h 385674"/>
              <a:gd name="connsiteX7" fmla="*/ 1220135 w 2364537"/>
              <a:gd name="connsiteY7" fmla="*/ 384272 h 385674"/>
              <a:gd name="connsiteX8" fmla="*/ 1385625 w 2364537"/>
              <a:gd name="connsiteY8" fmla="*/ 373052 h 385674"/>
              <a:gd name="connsiteX9" fmla="*/ 1657701 w 2364537"/>
              <a:gd name="connsiteY9" fmla="*/ 330979 h 385674"/>
              <a:gd name="connsiteX10" fmla="*/ 1887703 w 2364537"/>
              <a:gd name="connsiteY10" fmla="*/ 258051 h 385674"/>
              <a:gd name="connsiteX11" fmla="*/ 2058802 w 2364537"/>
              <a:gd name="connsiteY11" fmla="*/ 185123 h 385674"/>
              <a:gd name="connsiteX12" fmla="*/ 2221487 w 2364537"/>
              <a:gd name="connsiteY12" fmla="*/ 98171 h 385674"/>
              <a:gd name="connsiteX13" fmla="*/ 2364537 w 2364537"/>
              <a:gd name="connsiteY13" fmla="*/ 2804 h 385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364537" h="385674">
                <a:moveTo>
                  <a:pt x="0" y="0"/>
                </a:moveTo>
                <a:cubicBezTo>
                  <a:pt x="48385" y="34126"/>
                  <a:pt x="96770" y="68252"/>
                  <a:pt x="151465" y="100976"/>
                </a:cubicBezTo>
                <a:cubicBezTo>
                  <a:pt x="206160" y="133700"/>
                  <a:pt x="271141" y="168761"/>
                  <a:pt x="328174" y="196343"/>
                </a:cubicBezTo>
                <a:cubicBezTo>
                  <a:pt x="385207" y="223925"/>
                  <a:pt x="431489" y="244494"/>
                  <a:pt x="493664" y="266466"/>
                </a:cubicBezTo>
                <a:cubicBezTo>
                  <a:pt x="555839" y="288438"/>
                  <a:pt x="635779" y="311812"/>
                  <a:pt x="701227" y="328174"/>
                </a:cubicBezTo>
                <a:cubicBezTo>
                  <a:pt x="766675" y="344536"/>
                  <a:pt x="826980" y="355756"/>
                  <a:pt x="886351" y="364638"/>
                </a:cubicBezTo>
                <a:cubicBezTo>
                  <a:pt x="945722" y="373520"/>
                  <a:pt x="1001819" y="378195"/>
                  <a:pt x="1057450" y="381467"/>
                </a:cubicBezTo>
                <a:cubicBezTo>
                  <a:pt x="1113081" y="384739"/>
                  <a:pt x="1165439" y="385674"/>
                  <a:pt x="1220135" y="384272"/>
                </a:cubicBezTo>
                <a:cubicBezTo>
                  <a:pt x="1274831" y="382870"/>
                  <a:pt x="1312697" y="381934"/>
                  <a:pt x="1385625" y="373052"/>
                </a:cubicBezTo>
                <a:cubicBezTo>
                  <a:pt x="1458553" y="364170"/>
                  <a:pt x="1574021" y="350146"/>
                  <a:pt x="1657701" y="330979"/>
                </a:cubicBezTo>
                <a:cubicBezTo>
                  <a:pt x="1741381" y="311812"/>
                  <a:pt x="1820853" y="282360"/>
                  <a:pt x="1887703" y="258051"/>
                </a:cubicBezTo>
                <a:cubicBezTo>
                  <a:pt x="1954553" y="233742"/>
                  <a:pt x="2003171" y="211770"/>
                  <a:pt x="2058802" y="185123"/>
                </a:cubicBezTo>
                <a:cubicBezTo>
                  <a:pt x="2114433" y="158476"/>
                  <a:pt x="2170531" y="128557"/>
                  <a:pt x="2221487" y="98171"/>
                </a:cubicBezTo>
                <a:cubicBezTo>
                  <a:pt x="2272443" y="67785"/>
                  <a:pt x="2344435" y="18698"/>
                  <a:pt x="2364537" y="2804"/>
                </a:cubicBezTo>
              </a:path>
            </a:pathLst>
          </a:custGeom>
        </p:spPr>
        <p:style>
          <a:lnRef idx="3">
            <a:schemeClr val="accent4"/>
          </a:lnRef>
          <a:fillRef idx="0">
            <a:schemeClr val="accent4"/>
          </a:fillRef>
          <a:effectRef idx="2">
            <a:schemeClr val="accent4"/>
          </a:effectRef>
          <a:fontRef idx="minor">
            <a:schemeClr val="tx1"/>
          </a:fontRef>
        </p:style>
        <p:txBody>
          <a:bodyPr anchor="ctr"/>
          <a:lstStyle/>
          <a:p>
            <a:pPr algn="ctr" eaLnBrk="1" hangingPunct="1">
              <a:defRPr/>
            </a:pPr>
            <a:endParaRPr lang="en-US" sz="1400">
              <a:solidFill>
                <a:schemeClr val="bg1"/>
              </a:solidFill>
            </a:endParaRPr>
          </a:p>
        </p:txBody>
      </p:sp>
      <p:sp>
        <p:nvSpPr>
          <p:cNvPr id="73" name="72 Forma libre"/>
          <p:cNvSpPr/>
          <p:nvPr/>
        </p:nvSpPr>
        <p:spPr>
          <a:xfrm rot="12935371">
            <a:off x="4835525" y="1173163"/>
            <a:ext cx="3128963" cy="508000"/>
          </a:xfrm>
          <a:custGeom>
            <a:avLst/>
            <a:gdLst>
              <a:gd name="connsiteX0" fmla="*/ 0 w 3130277"/>
              <a:gd name="connsiteY0" fmla="*/ 0 h 509091"/>
              <a:gd name="connsiteX1" fmla="*/ 143050 w 3130277"/>
              <a:gd name="connsiteY1" fmla="*/ 98171 h 509091"/>
              <a:gd name="connsiteX2" fmla="*/ 260856 w 3130277"/>
              <a:gd name="connsiteY2" fmla="*/ 168294 h 509091"/>
              <a:gd name="connsiteX3" fmla="*/ 460005 w 3130277"/>
              <a:gd name="connsiteY3" fmla="*/ 269271 h 509091"/>
              <a:gd name="connsiteX4" fmla="*/ 650738 w 3130277"/>
              <a:gd name="connsiteY4" fmla="*/ 347808 h 509091"/>
              <a:gd name="connsiteX5" fmla="*/ 819033 w 3130277"/>
              <a:gd name="connsiteY5" fmla="*/ 401102 h 509091"/>
              <a:gd name="connsiteX6" fmla="*/ 978913 w 3130277"/>
              <a:gd name="connsiteY6" fmla="*/ 443175 h 509091"/>
              <a:gd name="connsiteX7" fmla="*/ 1138792 w 3130277"/>
              <a:gd name="connsiteY7" fmla="*/ 474029 h 509091"/>
              <a:gd name="connsiteX8" fmla="*/ 1326721 w 3130277"/>
              <a:gd name="connsiteY8" fmla="*/ 496468 h 509091"/>
              <a:gd name="connsiteX9" fmla="*/ 1528674 w 3130277"/>
              <a:gd name="connsiteY9" fmla="*/ 507688 h 509091"/>
              <a:gd name="connsiteX10" fmla="*/ 1727823 w 3130277"/>
              <a:gd name="connsiteY10" fmla="*/ 504883 h 509091"/>
              <a:gd name="connsiteX11" fmla="*/ 1926971 w 3130277"/>
              <a:gd name="connsiteY11" fmla="*/ 488054 h 509091"/>
              <a:gd name="connsiteX12" fmla="*/ 2148559 w 3130277"/>
              <a:gd name="connsiteY12" fmla="*/ 451590 h 509091"/>
              <a:gd name="connsiteX13" fmla="*/ 2319659 w 3130277"/>
              <a:gd name="connsiteY13" fmla="*/ 403906 h 509091"/>
              <a:gd name="connsiteX14" fmla="*/ 2499173 w 3130277"/>
              <a:gd name="connsiteY14" fmla="*/ 347808 h 509091"/>
              <a:gd name="connsiteX15" fmla="*/ 2661857 w 3130277"/>
              <a:gd name="connsiteY15" fmla="*/ 280490 h 509091"/>
              <a:gd name="connsiteX16" fmla="*/ 2804908 w 3130277"/>
              <a:gd name="connsiteY16" fmla="*/ 210368 h 509091"/>
              <a:gd name="connsiteX17" fmla="*/ 2922714 w 3130277"/>
              <a:gd name="connsiteY17" fmla="*/ 145855 h 509091"/>
              <a:gd name="connsiteX18" fmla="*/ 3029300 w 3130277"/>
              <a:gd name="connsiteY18" fmla="*/ 78537 h 509091"/>
              <a:gd name="connsiteX19" fmla="*/ 3130277 w 3130277"/>
              <a:gd name="connsiteY19" fmla="*/ 8414 h 509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130277" h="509091">
                <a:moveTo>
                  <a:pt x="0" y="0"/>
                </a:moveTo>
                <a:cubicBezTo>
                  <a:pt x="49787" y="35061"/>
                  <a:pt x="99574" y="70122"/>
                  <a:pt x="143050" y="98171"/>
                </a:cubicBezTo>
                <a:cubicBezTo>
                  <a:pt x="186526" y="126220"/>
                  <a:pt x="208030" y="139777"/>
                  <a:pt x="260856" y="168294"/>
                </a:cubicBezTo>
                <a:cubicBezTo>
                  <a:pt x="313682" y="196811"/>
                  <a:pt x="395025" y="239352"/>
                  <a:pt x="460005" y="269271"/>
                </a:cubicBezTo>
                <a:cubicBezTo>
                  <a:pt x="524985" y="299190"/>
                  <a:pt x="590900" y="325836"/>
                  <a:pt x="650738" y="347808"/>
                </a:cubicBezTo>
                <a:cubicBezTo>
                  <a:pt x="710576" y="369780"/>
                  <a:pt x="764337" y="385208"/>
                  <a:pt x="819033" y="401102"/>
                </a:cubicBezTo>
                <a:cubicBezTo>
                  <a:pt x="873729" y="416996"/>
                  <a:pt x="925620" y="431021"/>
                  <a:pt x="978913" y="443175"/>
                </a:cubicBezTo>
                <a:cubicBezTo>
                  <a:pt x="1032206" y="455329"/>
                  <a:pt x="1080824" y="465147"/>
                  <a:pt x="1138792" y="474029"/>
                </a:cubicBezTo>
                <a:cubicBezTo>
                  <a:pt x="1196760" y="482911"/>
                  <a:pt x="1261741" y="490858"/>
                  <a:pt x="1326721" y="496468"/>
                </a:cubicBezTo>
                <a:cubicBezTo>
                  <a:pt x="1391701" y="502078"/>
                  <a:pt x="1528674" y="507688"/>
                  <a:pt x="1528674" y="507688"/>
                </a:cubicBezTo>
                <a:cubicBezTo>
                  <a:pt x="1595524" y="509091"/>
                  <a:pt x="1661440" y="508155"/>
                  <a:pt x="1727823" y="504883"/>
                </a:cubicBezTo>
                <a:cubicBezTo>
                  <a:pt x="1794206" y="501611"/>
                  <a:pt x="1856848" y="496936"/>
                  <a:pt x="1926971" y="488054"/>
                </a:cubicBezTo>
                <a:cubicBezTo>
                  <a:pt x="1997094" y="479172"/>
                  <a:pt x="2083111" y="465615"/>
                  <a:pt x="2148559" y="451590"/>
                </a:cubicBezTo>
                <a:cubicBezTo>
                  <a:pt x="2214007" y="437565"/>
                  <a:pt x="2261223" y="421203"/>
                  <a:pt x="2319659" y="403906"/>
                </a:cubicBezTo>
                <a:cubicBezTo>
                  <a:pt x="2378095" y="386609"/>
                  <a:pt x="2442140" y="368377"/>
                  <a:pt x="2499173" y="347808"/>
                </a:cubicBezTo>
                <a:cubicBezTo>
                  <a:pt x="2556206" y="327239"/>
                  <a:pt x="2610901" y="303397"/>
                  <a:pt x="2661857" y="280490"/>
                </a:cubicBezTo>
                <a:cubicBezTo>
                  <a:pt x="2712813" y="257583"/>
                  <a:pt x="2761432" y="232807"/>
                  <a:pt x="2804908" y="210368"/>
                </a:cubicBezTo>
                <a:cubicBezTo>
                  <a:pt x="2848384" y="187929"/>
                  <a:pt x="2885315" y="167827"/>
                  <a:pt x="2922714" y="145855"/>
                </a:cubicBezTo>
                <a:cubicBezTo>
                  <a:pt x="2960113" y="123883"/>
                  <a:pt x="2994706" y="101444"/>
                  <a:pt x="3029300" y="78537"/>
                </a:cubicBezTo>
                <a:cubicBezTo>
                  <a:pt x="3063894" y="55630"/>
                  <a:pt x="3119525" y="12154"/>
                  <a:pt x="3130277" y="8414"/>
                </a:cubicBezTo>
              </a:path>
            </a:pathLst>
          </a:custGeom>
        </p:spPr>
        <p:style>
          <a:lnRef idx="3">
            <a:schemeClr val="accent4"/>
          </a:lnRef>
          <a:fillRef idx="0">
            <a:schemeClr val="accent4"/>
          </a:fillRef>
          <a:effectRef idx="2">
            <a:schemeClr val="accent4"/>
          </a:effectRef>
          <a:fontRef idx="minor">
            <a:schemeClr val="tx1"/>
          </a:fontRef>
        </p:style>
        <p:txBody>
          <a:bodyPr anchor="ctr"/>
          <a:lstStyle/>
          <a:p>
            <a:pPr algn="ctr" eaLnBrk="1" hangingPunct="1">
              <a:defRPr/>
            </a:pPr>
            <a:endParaRPr lang="en-US" sz="1400">
              <a:solidFill>
                <a:schemeClr val="bg1"/>
              </a:solidFill>
            </a:endParaRPr>
          </a:p>
        </p:txBody>
      </p:sp>
      <p:sp>
        <p:nvSpPr>
          <p:cNvPr id="43" name="42 CuadroTexto"/>
          <p:cNvSpPr txBox="1"/>
          <p:nvPr/>
        </p:nvSpPr>
        <p:spPr>
          <a:xfrm>
            <a:off x="7500938" y="3214688"/>
            <a:ext cx="1000125" cy="1477328"/>
          </a:xfrm>
          <a:prstGeom prst="rect">
            <a:avLst/>
          </a:prstGeom>
          <a:noFill/>
        </p:spPr>
        <p:txBody>
          <a:bodyPr>
            <a:spAutoFit/>
          </a:bodyPr>
          <a:lstStyle/>
          <a:p>
            <a:pPr eaLnBrk="1" hangingPunct="1">
              <a:defRPr/>
            </a:pPr>
            <a:r>
              <a:rPr lang="es-ES_tradnl" sz="800" b="1" dirty="0">
                <a:solidFill>
                  <a:schemeClr val="bg1"/>
                </a:solidFill>
                <a:effectLst>
                  <a:outerShdw blurRad="38100" dist="38100" dir="2700000" algn="tl">
                    <a:srgbClr val="000000">
                      <a:alpha val="43137"/>
                    </a:srgbClr>
                  </a:outerShdw>
                </a:effectLst>
                <a:latin typeface="Arial" charset="0"/>
                <a:cs typeface="Arial" charset="0"/>
              </a:rPr>
              <a:t>     </a:t>
            </a:r>
            <a:r>
              <a:rPr lang="es-ES_tradnl" sz="1000" b="1" dirty="0" err="1">
                <a:solidFill>
                  <a:schemeClr val="bg1"/>
                </a:solidFill>
                <a:effectLst>
                  <a:outerShdw blurRad="38100" dist="38100" dir="2700000" algn="tl">
                    <a:srgbClr val="000000">
                      <a:alpha val="43137"/>
                    </a:srgbClr>
                  </a:outerShdw>
                </a:effectLst>
                <a:latin typeface="Arial" charset="0"/>
                <a:cs typeface="Arial" charset="0"/>
              </a:rPr>
              <a:t>Internacio</a:t>
            </a:r>
            <a:r>
              <a:rPr lang="es-ES_tradnl" sz="1000" b="1" dirty="0">
                <a:solidFill>
                  <a:schemeClr val="bg1"/>
                </a:solidFill>
                <a:effectLst>
                  <a:outerShdw blurRad="38100" dist="38100" dir="2700000" algn="tl">
                    <a:srgbClr val="000000">
                      <a:alpha val="43137"/>
                    </a:srgbClr>
                  </a:outerShdw>
                </a:effectLst>
                <a:latin typeface="Arial" charset="0"/>
                <a:cs typeface="Arial" charset="0"/>
              </a:rPr>
              <a:t>- </a:t>
            </a:r>
          </a:p>
          <a:p>
            <a:pPr eaLnBrk="1" hangingPunct="1">
              <a:defRPr/>
            </a:pPr>
            <a:r>
              <a:rPr lang="es-ES_tradnl" sz="1000" b="1" dirty="0">
                <a:solidFill>
                  <a:schemeClr val="bg1"/>
                </a:solidFill>
                <a:effectLst>
                  <a:outerShdw blurRad="38100" dist="38100" dir="2700000" algn="tl">
                    <a:srgbClr val="000000">
                      <a:alpha val="43137"/>
                    </a:srgbClr>
                  </a:outerShdw>
                </a:effectLst>
                <a:latin typeface="Arial" charset="0"/>
                <a:cs typeface="Arial" charset="0"/>
              </a:rPr>
              <a:t>      </a:t>
            </a:r>
            <a:r>
              <a:rPr lang="es-ES_tradnl" sz="1000" b="1" dirty="0" err="1">
                <a:solidFill>
                  <a:schemeClr val="bg1"/>
                </a:solidFill>
                <a:effectLst>
                  <a:outerShdw blurRad="38100" dist="38100" dir="2700000" algn="tl">
                    <a:srgbClr val="000000">
                      <a:alpha val="43137"/>
                    </a:srgbClr>
                  </a:outerShdw>
                </a:effectLst>
                <a:latin typeface="Arial" charset="0"/>
                <a:cs typeface="Arial" charset="0"/>
              </a:rPr>
              <a:t>nalización</a:t>
            </a:r>
            <a:endParaRPr lang="es-ES_tradnl" sz="1000" b="1" dirty="0">
              <a:solidFill>
                <a:schemeClr val="bg1"/>
              </a:solidFill>
              <a:effectLst>
                <a:outerShdw blurRad="38100" dist="38100" dir="2700000" algn="tl">
                  <a:srgbClr val="000000">
                    <a:alpha val="43137"/>
                  </a:srgbClr>
                </a:outerShdw>
              </a:effectLst>
              <a:latin typeface="Arial" charset="0"/>
              <a:cs typeface="Arial" charset="0"/>
            </a:endParaRPr>
          </a:p>
          <a:p>
            <a:pPr eaLnBrk="1" hangingPunct="1">
              <a:defRPr/>
            </a:pPr>
            <a:r>
              <a:rPr lang="es-ES_tradnl" sz="1000" b="1" dirty="0">
                <a:solidFill>
                  <a:schemeClr val="bg1"/>
                </a:solidFill>
                <a:effectLst>
                  <a:outerShdw blurRad="38100" dist="38100" dir="2700000" algn="tl">
                    <a:srgbClr val="000000">
                      <a:alpha val="43137"/>
                    </a:srgbClr>
                  </a:outerShdw>
                </a:effectLst>
                <a:latin typeface="Arial" charset="0"/>
                <a:cs typeface="Arial" charset="0"/>
              </a:rPr>
              <a:t> </a:t>
            </a:r>
          </a:p>
          <a:p>
            <a:pPr eaLnBrk="1" hangingPunct="1">
              <a:defRPr/>
            </a:pPr>
            <a:r>
              <a:rPr lang="es-ES_tradnl" sz="1000" b="1" dirty="0">
                <a:solidFill>
                  <a:schemeClr val="bg1"/>
                </a:solidFill>
                <a:effectLst>
                  <a:outerShdw blurRad="38100" dist="38100" dir="2700000" algn="tl">
                    <a:srgbClr val="000000">
                      <a:alpha val="43137"/>
                    </a:srgbClr>
                  </a:outerShdw>
                </a:effectLst>
                <a:latin typeface="Arial" charset="0"/>
                <a:cs typeface="Arial" charset="0"/>
              </a:rPr>
              <a:t>      Educación</a:t>
            </a:r>
          </a:p>
          <a:p>
            <a:pPr eaLnBrk="1" hangingPunct="1">
              <a:defRPr/>
            </a:pPr>
            <a:r>
              <a:rPr lang="es-ES_tradnl" sz="1000" b="1" dirty="0">
                <a:solidFill>
                  <a:schemeClr val="bg1"/>
                </a:solidFill>
                <a:effectLst>
                  <a:outerShdw blurRad="38100" dist="38100" dir="2700000" algn="tl">
                    <a:srgbClr val="000000">
                      <a:alpha val="43137"/>
                    </a:srgbClr>
                  </a:outerShdw>
                </a:effectLst>
                <a:latin typeface="Arial" charset="0"/>
                <a:cs typeface="Arial" charset="0"/>
              </a:rPr>
              <a:t>      Virtual en </a:t>
            </a:r>
          </a:p>
          <a:p>
            <a:pPr eaLnBrk="1" hangingPunct="1">
              <a:defRPr/>
            </a:pPr>
            <a:r>
              <a:rPr lang="es-ES_tradnl" sz="1000" b="1" dirty="0">
                <a:solidFill>
                  <a:schemeClr val="bg1"/>
                </a:solidFill>
                <a:effectLst>
                  <a:outerShdw blurRad="38100" dist="38100" dir="2700000" algn="tl">
                    <a:srgbClr val="000000">
                      <a:alpha val="43137"/>
                    </a:srgbClr>
                  </a:outerShdw>
                </a:effectLst>
                <a:latin typeface="Arial" charset="0"/>
                <a:cs typeface="Arial" charset="0"/>
              </a:rPr>
              <a:t>    Educación </a:t>
            </a:r>
          </a:p>
          <a:p>
            <a:pPr eaLnBrk="1" hangingPunct="1">
              <a:defRPr/>
            </a:pPr>
            <a:r>
              <a:rPr lang="es-ES_tradnl" sz="1000" b="1" dirty="0">
                <a:solidFill>
                  <a:schemeClr val="bg1"/>
                </a:solidFill>
                <a:effectLst>
                  <a:outerShdw blurRad="38100" dist="38100" dir="2700000" algn="tl">
                    <a:srgbClr val="000000">
                      <a:alpha val="43137"/>
                    </a:srgbClr>
                  </a:outerShdw>
                </a:effectLst>
                <a:latin typeface="Arial" charset="0"/>
                <a:cs typeface="Arial" charset="0"/>
              </a:rPr>
              <a:t>   Superior</a:t>
            </a:r>
            <a:endParaRPr lang="en-US" sz="800" b="1" dirty="0">
              <a:solidFill>
                <a:schemeClr val="bg1"/>
              </a:solidFill>
              <a:effectLst>
                <a:outerShdw blurRad="38100" dist="38100" dir="2700000" algn="tl">
                  <a:srgbClr val="000000">
                    <a:alpha val="43137"/>
                  </a:srgbClr>
                </a:outerShdw>
              </a:effectLst>
              <a:latin typeface="Arial" charset="0"/>
              <a:cs typeface="Arial" charset="0"/>
            </a:endParaRPr>
          </a:p>
        </p:txBody>
      </p:sp>
      <p:grpSp>
        <p:nvGrpSpPr>
          <p:cNvPr id="3" name="94 Grupo"/>
          <p:cNvGrpSpPr>
            <a:grpSpLocks/>
          </p:cNvGrpSpPr>
          <p:nvPr/>
        </p:nvGrpSpPr>
        <p:grpSpPr bwMode="auto">
          <a:xfrm>
            <a:off x="6008688" y="3000375"/>
            <a:ext cx="1598612" cy="2045305"/>
            <a:chOff x="6009386" y="3000372"/>
            <a:chExt cx="1597514" cy="2045700"/>
          </a:xfrm>
        </p:grpSpPr>
        <p:sp>
          <p:nvSpPr>
            <p:cNvPr id="41" name="40 CuadroTexto"/>
            <p:cNvSpPr txBox="1"/>
            <p:nvPr/>
          </p:nvSpPr>
          <p:spPr>
            <a:xfrm>
              <a:off x="6215619" y="3000372"/>
              <a:ext cx="732921" cy="246269"/>
            </a:xfrm>
            <a:prstGeom prst="rect">
              <a:avLst/>
            </a:prstGeom>
            <a:noFill/>
          </p:spPr>
          <p:txBody>
            <a:bodyPr>
              <a:spAutoFit/>
            </a:bodyPr>
            <a:lstStyle/>
            <a:p>
              <a:pPr algn="ctr" eaLnBrk="1" hangingPunct="1">
                <a:defRPr/>
              </a:pPr>
              <a:r>
                <a:rPr lang="es-ES_tradnl" sz="1000" b="1" dirty="0">
                  <a:solidFill>
                    <a:schemeClr val="bg1"/>
                  </a:solidFill>
                  <a:effectLst>
                    <a:outerShdw blurRad="38100" dist="38100" dir="2700000" algn="tl">
                      <a:srgbClr val="000000">
                        <a:alpha val="43137"/>
                      </a:srgbClr>
                    </a:outerShdw>
                  </a:effectLst>
                  <a:latin typeface="Arial" charset="0"/>
                  <a:cs typeface="Arial" charset="0"/>
                </a:rPr>
                <a:t>Calidad</a:t>
              </a:r>
              <a:endParaRPr lang="en-US" sz="1000" b="1" dirty="0">
                <a:solidFill>
                  <a:schemeClr val="bg1"/>
                </a:solidFill>
                <a:effectLst>
                  <a:outerShdw blurRad="38100" dist="38100" dir="2700000" algn="tl">
                    <a:srgbClr val="000000">
                      <a:alpha val="43137"/>
                    </a:srgbClr>
                  </a:outerShdw>
                </a:effectLst>
                <a:latin typeface="Arial" charset="0"/>
                <a:cs typeface="Arial" charset="0"/>
              </a:endParaRPr>
            </a:p>
          </p:txBody>
        </p:sp>
        <p:grpSp>
          <p:nvGrpSpPr>
            <p:cNvPr id="4183" name="93 Grupo"/>
            <p:cNvGrpSpPr>
              <a:grpSpLocks/>
            </p:cNvGrpSpPr>
            <p:nvPr/>
          </p:nvGrpSpPr>
          <p:grpSpPr bwMode="auto">
            <a:xfrm>
              <a:off x="6009386" y="3286177"/>
              <a:ext cx="1597514" cy="1759895"/>
              <a:chOff x="6009386" y="3286177"/>
              <a:chExt cx="1597514" cy="1759895"/>
            </a:xfrm>
          </p:grpSpPr>
          <p:sp>
            <p:nvSpPr>
              <p:cNvPr id="42" name="41 Rectángulo"/>
              <p:cNvSpPr/>
              <p:nvPr/>
            </p:nvSpPr>
            <p:spPr>
              <a:xfrm>
                <a:off x="6009386" y="4261090"/>
                <a:ext cx="1429355" cy="784982"/>
              </a:xfrm>
              <a:prstGeom prst="rect">
                <a:avLst/>
              </a:prstGeom>
            </p:spPr>
            <p:txBody>
              <a:bodyPr>
                <a:spAutoFit/>
              </a:bodyPr>
              <a:lstStyle/>
              <a:p>
                <a:pPr algn="ctr" eaLnBrk="1" hangingPunct="1">
                  <a:defRPr/>
                </a:pPr>
                <a:r>
                  <a:rPr lang="es-ES_tradnl" sz="900" b="1" dirty="0">
                    <a:solidFill>
                      <a:schemeClr val="bg1"/>
                    </a:solidFill>
                    <a:effectLst>
                      <a:outerShdw blurRad="38100" dist="38100" dir="2700000" algn="tl">
                        <a:srgbClr val="000000">
                          <a:alpha val="43137"/>
                        </a:srgbClr>
                      </a:outerShdw>
                    </a:effectLst>
                    <a:latin typeface="Arial" charset="0"/>
                    <a:cs typeface="Arial" charset="0"/>
                  </a:rPr>
                  <a:t>reformas curriculares, supervisión escolar, descentralización, regionalización, </a:t>
                </a:r>
              </a:p>
              <a:p>
                <a:pPr algn="ctr" eaLnBrk="1" hangingPunct="1">
                  <a:defRPr/>
                </a:pPr>
                <a:r>
                  <a:rPr lang="es-ES_tradnl" sz="900" b="1" dirty="0">
                    <a:solidFill>
                      <a:schemeClr val="bg1"/>
                    </a:solidFill>
                    <a:effectLst>
                      <a:outerShdw blurRad="38100" dist="38100" dir="2700000" algn="tl">
                        <a:srgbClr val="000000">
                          <a:alpha val="43137"/>
                        </a:srgbClr>
                      </a:outerShdw>
                    </a:effectLst>
                    <a:latin typeface="Arial" charset="0"/>
                    <a:cs typeface="Arial" charset="0"/>
                  </a:rPr>
                  <a:t>gestión</a:t>
                </a:r>
                <a:endParaRPr lang="en-US" sz="900" b="1" dirty="0">
                  <a:solidFill>
                    <a:schemeClr val="bg1"/>
                  </a:solidFill>
                  <a:effectLst>
                    <a:outerShdw blurRad="38100" dist="38100" dir="2700000" algn="tl">
                      <a:srgbClr val="000000">
                        <a:alpha val="43137"/>
                      </a:srgbClr>
                    </a:outerShdw>
                  </a:effectLst>
                  <a:latin typeface="Arial" charset="0"/>
                  <a:cs typeface="Arial" charset="0"/>
                </a:endParaRPr>
              </a:p>
            </p:txBody>
          </p:sp>
          <p:sp>
            <p:nvSpPr>
              <p:cNvPr id="15" name="14 CuadroTexto"/>
              <p:cNvSpPr txBox="1"/>
              <p:nvPr/>
            </p:nvSpPr>
            <p:spPr>
              <a:xfrm>
                <a:off x="6248933" y="3286177"/>
                <a:ext cx="1357967" cy="1200561"/>
              </a:xfrm>
              <a:prstGeom prst="rect">
                <a:avLst/>
              </a:prstGeom>
              <a:noFill/>
            </p:spPr>
            <p:txBody>
              <a:bodyPr>
                <a:spAutoFit/>
              </a:bodyPr>
              <a:lstStyle/>
              <a:p>
                <a:pPr algn="ctr" eaLnBrk="1" hangingPunct="1">
                  <a:defRPr/>
                </a:pPr>
                <a:r>
                  <a:rPr lang="es-ES_tradnl" sz="900" b="1" dirty="0">
                    <a:solidFill>
                      <a:schemeClr val="bg1"/>
                    </a:solidFill>
                    <a:effectLst>
                      <a:outerShdw blurRad="38100" dist="38100" dir="2700000" algn="tl">
                        <a:srgbClr val="000000">
                          <a:alpha val="43137"/>
                        </a:srgbClr>
                      </a:outerShdw>
                    </a:effectLst>
                    <a:latin typeface="Arial" charset="0"/>
                    <a:cs typeface="Arial" charset="0"/>
                  </a:rPr>
                  <a:t>Cobertura, calidad,</a:t>
                </a:r>
              </a:p>
              <a:p>
                <a:pPr algn="ctr" eaLnBrk="1" hangingPunct="1">
                  <a:defRPr/>
                </a:pPr>
                <a:r>
                  <a:rPr lang="es-ES_tradnl" sz="900" b="1" dirty="0">
                    <a:solidFill>
                      <a:schemeClr val="bg1"/>
                    </a:solidFill>
                    <a:effectLst>
                      <a:outerShdw blurRad="38100" dist="38100" dir="2700000" algn="tl">
                        <a:srgbClr val="000000">
                          <a:alpha val="43137"/>
                        </a:srgbClr>
                      </a:outerShdw>
                    </a:effectLst>
                    <a:latin typeface="Arial" charset="0"/>
                    <a:cs typeface="Arial" charset="0"/>
                  </a:rPr>
                  <a:t>formación y capacitación maestros, infraestructura física, textos, </a:t>
                </a:r>
                <a:r>
                  <a:rPr lang="es-ES_tradnl" sz="900" b="1" dirty="0" err="1">
                    <a:solidFill>
                      <a:schemeClr val="bg1"/>
                    </a:solidFill>
                    <a:effectLst>
                      <a:outerShdw blurRad="38100" dist="38100" dir="2700000" algn="tl">
                        <a:srgbClr val="000000">
                          <a:alpha val="43137"/>
                        </a:srgbClr>
                      </a:outerShdw>
                    </a:effectLst>
                    <a:latin typeface="Arial" charset="0"/>
                    <a:cs typeface="Arial" charset="0"/>
                  </a:rPr>
                  <a:t>TIC´s</a:t>
                </a:r>
                <a:r>
                  <a:rPr lang="es-ES_tradnl" sz="900" b="1" dirty="0">
                    <a:solidFill>
                      <a:schemeClr val="bg1"/>
                    </a:solidFill>
                    <a:effectLst>
                      <a:outerShdw blurRad="38100" dist="38100" dir="2700000" algn="tl">
                        <a:srgbClr val="000000">
                          <a:alpha val="43137"/>
                        </a:srgbClr>
                      </a:outerShdw>
                    </a:effectLst>
                    <a:latin typeface="Arial" charset="0"/>
                    <a:cs typeface="Arial" charset="0"/>
                  </a:rPr>
                  <a:t>, redes, transporte escolar, desayunos, </a:t>
                </a:r>
                <a:endParaRPr lang="en-US" sz="900" b="1" dirty="0">
                  <a:solidFill>
                    <a:schemeClr val="bg1"/>
                  </a:solidFill>
                  <a:effectLst>
                    <a:outerShdw blurRad="38100" dist="38100" dir="2700000" algn="tl">
                      <a:srgbClr val="000000">
                        <a:alpha val="43137"/>
                      </a:srgbClr>
                    </a:outerShdw>
                  </a:effectLst>
                  <a:latin typeface="Arial" charset="0"/>
                  <a:cs typeface="Arial" charset="0"/>
                </a:endParaRPr>
              </a:p>
            </p:txBody>
          </p:sp>
        </p:grpSp>
      </p:grpSp>
      <p:grpSp>
        <p:nvGrpSpPr>
          <p:cNvPr id="5" name="99 Grupo"/>
          <p:cNvGrpSpPr>
            <a:grpSpLocks/>
          </p:cNvGrpSpPr>
          <p:nvPr/>
        </p:nvGrpSpPr>
        <p:grpSpPr bwMode="auto">
          <a:xfrm>
            <a:off x="1682750" y="2586827"/>
            <a:ext cx="1711325" cy="2941082"/>
            <a:chOff x="1643041" y="2571744"/>
            <a:chExt cx="1711826" cy="2941521"/>
          </a:xfrm>
        </p:grpSpPr>
        <p:sp>
          <p:nvSpPr>
            <p:cNvPr id="23" name="22 CuadroTexto"/>
            <p:cNvSpPr txBox="1"/>
            <p:nvPr/>
          </p:nvSpPr>
          <p:spPr>
            <a:xfrm>
              <a:off x="2214708" y="5143878"/>
              <a:ext cx="1140159" cy="369387"/>
            </a:xfrm>
            <a:prstGeom prst="rect">
              <a:avLst/>
            </a:prstGeom>
            <a:noFill/>
          </p:spPr>
          <p:txBody>
            <a:bodyPr>
              <a:spAutoFit/>
            </a:bodyPr>
            <a:lstStyle/>
            <a:p>
              <a:pPr eaLnBrk="1" hangingPunct="1">
                <a:defRPr/>
              </a:pPr>
              <a:r>
                <a:rPr lang="es-ES_tradnl" sz="900" b="1" dirty="0">
                  <a:solidFill>
                    <a:schemeClr val="bg1"/>
                  </a:solidFill>
                  <a:effectLst>
                    <a:outerShdw blurRad="38100" dist="38100" dir="2700000" algn="tl">
                      <a:srgbClr val="000000">
                        <a:alpha val="43137"/>
                      </a:srgbClr>
                    </a:outerShdw>
                  </a:effectLst>
                  <a:latin typeface="Arial" charset="0"/>
                  <a:cs typeface="Arial" charset="0"/>
                </a:rPr>
                <a:t>Evaluación y Acreditación</a:t>
              </a:r>
              <a:endParaRPr lang="en-US" sz="900" b="1" dirty="0">
                <a:solidFill>
                  <a:schemeClr val="bg1"/>
                </a:solidFill>
                <a:effectLst>
                  <a:outerShdw blurRad="38100" dist="38100" dir="2700000" algn="tl">
                    <a:srgbClr val="000000">
                      <a:alpha val="43137"/>
                    </a:srgbClr>
                  </a:outerShdw>
                </a:effectLst>
                <a:latin typeface="Arial" charset="0"/>
                <a:cs typeface="Arial" charset="0"/>
              </a:endParaRPr>
            </a:p>
          </p:txBody>
        </p:sp>
        <p:sp>
          <p:nvSpPr>
            <p:cNvPr id="22" name="21 CuadroTexto"/>
            <p:cNvSpPr txBox="1"/>
            <p:nvPr/>
          </p:nvSpPr>
          <p:spPr>
            <a:xfrm>
              <a:off x="1643041" y="3865750"/>
              <a:ext cx="1140159" cy="400170"/>
            </a:xfrm>
            <a:prstGeom prst="rect">
              <a:avLst/>
            </a:prstGeom>
            <a:noFill/>
          </p:spPr>
          <p:txBody>
            <a:bodyPr>
              <a:spAutoFit/>
            </a:bodyPr>
            <a:lstStyle/>
            <a:p>
              <a:pPr eaLnBrk="1" hangingPunct="1">
                <a:defRPr/>
              </a:pPr>
              <a:r>
                <a:rPr lang="es-ES_tradnl" sz="1000" b="1" dirty="0">
                  <a:solidFill>
                    <a:schemeClr val="bg1"/>
                  </a:solidFill>
                  <a:effectLst>
                    <a:outerShdw blurRad="38100" dist="38100" dir="2700000" algn="tl">
                      <a:srgbClr val="000000">
                        <a:alpha val="43137"/>
                      </a:srgbClr>
                    </a:outerShdw>
                  </a:effectLst>
                  <a:latin typeface="Arial" charset="0"/>
                  <a:cs typeface="Arial" charset="0"/>
                </a:rPr>
                <a:t>Reformas Curriculares</a:t>
              </a:r>
              <a:endParaRPr lang="en-US" sz="1000" b="1" dirty="0">
                <a:solidFill>
                  <a:schemeClr val="bg1"/>
                </a:solidFill>
                <a:effectLst>
                  <a:outerShdw blurRad="38100" dist="38100" dir="2700000" algn="tl">
                    <a:srgbClr val="000000">
                      <a:alpha val="43137"/>
                    </a:srgbClr>
                  </a:outerShdw>
                </a:effectLst>
                <a:latin typeface="Arial" charset="0"/>
                <a:cs typeface="Arial" charset="0"/>
              </a:endParaRPr>
            </a:p>
          </p:txBody>
        </p:sp>
        <p:sp>
          <p:nvSpPr>
            <p:cNvPr id="18" name="17 CuadroTexto"/>
            <p:cNvSpPr txBox="1"/>
            <p:nvPr/>
          </p:nvSpPr>
          <p:spPr>
            <a:xfrm>
              <a:off x="1643041" y="2571744"/>
              <a:ext cx="1140159" cy="923468"/>
            </a:xfrm>
            <a:prstGeom prst="rect">
              <a:avLst/>
            </a:prstGeom>
            <a:noFill/>
          </p:spPr>
          <p:txBody>
            <a:bodyPr>
              <a:spAutoFit/>
            </a:bodyPr>
            <a:lstStyle/>
            <a:p>
              <a:pPr eaLnBrk="1" hangingPunct="1">
                <a:defRPr/>
              </a:pPr>
              <a:r>
                <a:rPr lang="es-ES_tradnl" sz="800" b="1" dirty="0">
                  <a:solidFill>
                    <a:schemeClr val="bg1"/>
                  </a:solidFill>
                  <a:effectLst>
                    <a:outerShdw blurRad="38100" dist="38100" dir="2700000" algn="tl">
                      <a:srgbClr val="000000">
                        <a:alpha val="43137"/>
                      </a:srgbClr>
                    </a:outerShdw>
                  </a:effectLst>
                  <a:latin typeface="Arial" charset="0"/>
                  <a:cs typeface="Arial" charset="0"/>
                </a:rPr>
                <a:t>  </a:t>
              </a:r>
              <a:r>
                <a:rPr lang="es-ES_tradnl" sz="900" b="1" dirty="0">
                  <a:solidFill>
                    <a:schemeClr val="bg1"/>
                  </a:solidFill>
                  <a:effectLst>
                    <a:outerShdw blurRad="38100" dist="38100" dir="2700000" algn="tl">
                      <a:srgbClr val="000000">
                        <a:alpha val="43137"/>
                      </a:srgbClr>
                    </a:outerShdw>
                  </a:effectLst>
                  <a:latin typeface="Arial" charset="0"/>
                  <a:cs typeface="Arial" charset="0"/>
                </a:rPr>
                <a:t>Por </a:t>
              </a:r>
            </a:p>
            <a:p>
              <a:pPr eaLnBrk="1" hangingPunct="1">
                <a:defRPr/>
              </a:pPr>
              <a:r>
                <a:rPr lang="es-ES_tradnl" sz="900" b="1" dirty="0">
                  <a:solidFill>
                    <a:schemeClr val="bg1"/>
                  </a:solidFill>
                  <a:effectLst>
                    <a:outerShdw blurRad="38100" dist="38100" dir="2700000" algn="tl">
                      <a:srgbClr val="000000">
                        <a:alpha val="43137"/>
                      </a:srgbClr>
                    </a:outerShdw>
                  </a:effectLst>
                  <a:latin typeface="Arial" charset="0"/>
                  <a:cs typeface="Arial" charset="0"/>
                </a:rPr>
                <a:t> pertinencia respuesta a     </a:t>
              </a:r>
            </a:p>
            <a:p>
              <a:pPr eaLnBrk="1" hangingPunct="1">
                <a:defRPr/>
              </a:pPr>
              <a:r>
                <a:rPr lang="es-ES_tradnl" sz="900" b="1" dirty="0">
                  <a:solidFill>
                    <a:schemeClr val="bg1"/>
                  </a:solidFill>
                  <a:effectLst>
                    <a:outerShdw blurRad="38100" dist="38100" dir="2700000" algn="tl">
                      <a:srgbClr val="000000">
                        <a:alpha val="43137"/>
                      </a:srgbClr>
                    </a:outerShdw>
                  </a:effectLst>
                  <a:latin typeface="Arial" charset="0"/>
                  <a:cs typeface="Arial" charset="0"/>
                </a:rPr>
                <a:t>sociedad </a:t>
              </a:r>
            </a:p>
            <a:p>
              <a:pPr eaLnBrk="1" hangingPunct="1">
                <a:defRPr/>
              </a:pPr>
              <a:r>
                <a:rPr lang="es-ES_tradnl" sz="900" b="1" dirty="0">
                  <a:solidFill>
                    <a:schemeClr val="bg1"/>
                  </a:solidFill>
                  <a:effectLst>
                    <a:outerShdw blurRad="38100" dist="38100" dir="2700000" algn="tl">
                      <a:srgbClr val="000000">
                        <a:alpha val="43137"/>
                      </a:srgbClr>
                    </a:outerShdw>
                  </a:effectLst>
                  <a:latin typeface="Arial" charset="0"/>
                  <a:cs typeface="Arial" charset="0"/>
                </a:rPr>
                <a:t>del </a:t>
              </a:r>
            </a:p>
            <a:p>
              <a:pPr eaLnBrk="1" hangingPunct="1">
                <a:defRPr/>
              </a:pPr>
              <a:r>
                <a:rPr lang="es-ES_tradnl" sz="900" b="1" dirty="0">
                  <a:solidFill>
                    <a:schemeClr val="bg1"/>
                  </a:solidFill>
                  <a:effectLst>
                    <a:outerShdw blurRad="38100" dist="38100" dir="2700000" algn="tl">
                      <a:srgbClr val="000000">
                        <a:alpha val="43137"/>
                      </a:srgbClr>
                    </a:outerShdw>
                  </a:effectLst>
                  <a:latin typeface="Arial" charset="0"/>
                  <a:cs typeface="Arial" charset="0"/>
                </a:rPr>
                <a:t>conocimient</a:t>
              </a:r>
              <a:r>
                <a:rPr lang="es-ES_tradnl" sz="800" b="1" dirty="0">
                  <a:solidFill>
                    <a:schemeClr val="bg1"/>
                  </a:solidFill>
                  <a:effectLst>
                    <a:outerShdw blurRad="38100" dist="38100" dir="2700000" algn="tl">
                      <a:srgbClr val="000000">
                        <a:alpha val="43137"/>
                      </a:srgbClr>
                    </a:outerShdw>
                  </a:effectLst>
                  <a:latin typeface="Arial" charset="0"/>
                  <a:cs typeface="Arial" charset="0"/>
                </a:rPr>
                <a:t>o</a:t>
              </a:r>
              <a:endParaRPr lang="en-US" sz="800" b="1" dirty="0">
                <a:solidFill>
                  <a:schemeClr val="bg1"/>
                </a:solidFill>
                <a:effectLst>
                  <a:outerShdw blurRad="38100" dist="38100" dir="2700000" algn="tl">
                    <a:srgbClr val="000000">
                      <a:alpha val="43137"/>
                    </a:srgbClr>
                  </a:outerShdw>
                </a:effectLst>
                <a:latin typeface="Arial" charset="0"/>
                <a:cs typeface="Arial" charset="0"/>
              </a:endParaRPr>
            </a:p>
          </p:txBody>
        </p:sp>
      </p:grpSp>
      <p:sp>
        <p:nvSpPr>
          <p:cNvPr id="58" name="57 CuadroTexto"/>
          <p:cNvSpPr txBox="1"/>
          <p:nvPr/>
        </p:nvSpPr>
        <p:spPr>
          <a:xfrm>
            <a:off x="785813" y="6519863"/>
            <a:ext cx="2714625" cy="369332"/>
          </a:xfrm>
          <a:prstGeom prst="rect">
            <a:avLst/>
          </a:prstGeom>
          <a:noFill/>
        </p:spPr>
        <p:txBody>
          <a:bodyPr>
            <a:spAutoFit/>
          </a:bodyPr>
          <a:lstStyle/>
          <a:p>
            <a:pPr algn="r" eaLnBrk="1" hangingPunct="1">
              <a:defRPr/>
            </a:pPr>
            <a:r>
              <a:rPr lang="es-ES_tradnl" b="1" i="1"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Las Grandes Reformas</a:t>
            </a:r>
            <a:endParaRPr lang="en-US" b="1" i="1"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0" name="39 CuadroTexto"/>
          <p:cNvSpPr txBox="1"/>
          <p:nvPr/>
        </p:nvSpPr>
        <p:spPr>
          <a:xfrm>
            <a:off x="5340350" y="3214688"/>
            <a:ext cx="1000125" cy="723275"/>
          </a:xfrm>
          <a:prstGeom prst="rect">
            <a:avLst/>
          </a:prstGeom>
          <a:noFill/>
        </p:spPr>
        <p:txBody>
          <a:bodyPr>
            <a:spAutoFit/>
          </a:bodyPr>
          <a:lstStyle/>
          <a:p>
            <a:pPr algn="ctr" eaLnBrk="1" hangingPunct="1">
              <a:defRPr/>
            </a:pPr>
            <a:r>
              <a:rPr lang="es-ES_tradnl" sz="900" b="1" dirty="0">
                <a:solidFill>
                  <a:schemeClr val="bg1"/>
                </a:solidFill>
                <a:effectLst>
                  <a:outerShdw blurRad="38100" dist="38100" dir="2700000" algn="tl">
                    <a:srgbClr val="000000">
                      <a:alpha val="43137"/>
                    </a:srgbClr>
                  </a:outerShdw>
                </a:effectLst>
                <a:latin typeface="Arial" charset="0"/>
                <a:cs typeface="Arial" charset="0"/>
              </a:rPr>
              <a:t>Planeamiento Educativo</a:t>
            </a:r>
          </a:p>
          <a:p>
            <a:pPr algn="ctr" eaLnBrk="1" hangingPunct="1">
              <a:defRPr/>
            </a:pPr>
            <a:endParaRPr lang="es-ES_tradnl" sz="500" b="1" dirty="0">
              <a:solidFill>
                <a:schemeClr val="bg1"/>
              </a:solidFill>
              <a:effectLst>
                <a:outerShdw blurRad="38100" dist="38100" dir="2700000" algn="tl">
                  <a:srgbClr val="000000">
                    <a:alpha val="43137"/>
                  </a:srgbClr>
                </a:outerShdw>
              </a:effectLst>
              <a:latin typeface="Arial" charset="0"/>
              <a:cs typeface="Arial" charset="0"/>
            </a:endParaRPr>
          </a:p>
          <a:p>
            <a:pPr algn="ctr" eaLnBrk="1" hangingPunct="1">
              <a:defRPr/>
            </a:pPr>
            <a:r>
              <a:rPr lang="es-ES_tradnl" sz="900" b="1" dirty="0">
                <a:solidFill>
                  <a:schemeClr val="bg1"/>
                </a:solidFill>
                <a:effectLst>
                  <a:outerShdw blurRad="38100" dist="38100" dir="2700000" algn="tl">
                    <a:srgbClr val="000000">
                      <a:alpha val="43137"/>
                    </a:srgbClr>
                  </a:outerShdw>
                </a:effectLst>
                <a:latin typeface="Arial" charset="0"/>
                <a:cs typeface="Arial" charset="0"/>
              </a:rPr>
              <a:t>Cobertura</a:t>
            </a:r>
          </a:p>
          <a:p>
            <a:pPr algn="ctr" eaLnBrk="1" hangingPunct="1">
              <a:defRPr/>
            </a:pPr>
            <a:r>
              <a:rPr lang="es-ES_tradnl" sz="900" b="1" dirty="0">
                <a:solidFill>
                  <a:schemeClr val="bg1"/>
                </a:solidFill>
                <a:effectLst>
                  <a:outerShdw blurRad="38100" dist="38100" dir="2700000" algn="tl">
                    <a:srgbClr val="000000">
                      <a:alpha val="43137"/>
                    </a:srgbClr>
                  </a:outerShdw>
                </a:effectLst>
                <a:latin typeface="Arial" charset="0"/>
                <a:cs typeface="Arial" charset="0"/>
              </a:rPr>
              <a:t>Nuclearización</a:t>
            </a:r>
            <a:endParaRPr lang="es-ES_tradnl" sz="800" b="1" dirty="0">
              <a:solidFill>
                <a:schemeClr val="bg1"/>
              </a:solidFill>
              <a:effectLst>
                <a:outerShdw blurRad="38100" dist="38100" dir="2700000" algn="tl">
                  <a:srgbClr val="000000">
                    <a:alpha val="43137"/>
                  </a:srgbClr>
                </a:outerShdw>
              </a:effectLst>
              <a:latin typeface="Arial" charset="0"/>
              <a:cs typeface="Arial" charset="0"/>
            </a:endParaRPr>
          </a:p>
        </p:txBody>
      </p:sp>
      <p:grpSp>
        <p:nvGrpSpPr>
          <p:cNvPr id="6" name="95 Grupo"/>
          <p:cNvGrpSpPr>
            <a:grpSpLocks/>
          </p:cNvGrpSpPr>
          <p:nvPr/>
        </p:nvGrpSpPr>
        <p:grpSpPr bwMode="auto">
          <a:xfrm>
            <a:off x="4896890" y="2222500"/>
            <a:ext cx="1051539" cy="849471"/>
            <a:chOff x="4896475" y="2223180"/>
            <a:chExt cx="1051591" cy="848789"/>
          </a:xfrm>
        </p:grpSpPr>
        <p:sp>
          <p:nvSpPr>
            <p:cNvPr id="62" name="61 Rectángulo"/>
            <p:cNvSpPr/>
            <p:nvPr/>
          </p:nvSpPr>
          <p:spPr>
            <a:xfrm>
              <a:off x="4896475" y="2223180"/>
              <a:ext cx="899649" cy="645812"/>
            </a:xfrm>
            <a:prstGeom prst="rect">
              <a:avLst/>
            </a:prstGeom>
          </p:spPr>
          <p:txBody>
            <a:bodyPr wrap="none">
              <a:spAutoFit/>
            </a:bodyPr>
            <a:lstStyle/>
            <a:p>
              <a:pPr algn="ctr" eaLnBrk="1" hangingPunct="1">
                <a:defRPr/>
              </a:pPr>
              <a:r>
                <a:rPr lang="es-ES_tradnl" sz="1000" b="1" dirty="0">
                  <a:effectLst>
                    <a:outerShdw blurRad="38100" dist="38100" dir="2700000" algn="tl">
                      <a:srgbClr val="000000">
                        <a:alpha val="43137"/>
                      </a:srgbClr>
                    </a:outerShdw>
                  </a:effectLst>
                  <a:latin typeface="Arial" charset="0"/>
                  <a:cs typeface="Arial" charset="0"/>
                </a:rPr>
                <a:t>Crisis de la </a:t>
              </a:r>
            </a:p>
            <a:p>
              <a:pPr algn="ctr" eaLnBrk="1" hangingPunct="1">
                <a:defRPr/>
              </a:pPr>
              <a:r>
                <a:rPr lang="es-ES_tradnl" sz="1000" b="1" dirty="0">
                  <a:effectLst>
                    <a:outerShdw blurRad="38100" dist="38100" dir="2700000" algn="tl">
                      <a:srgbClr val="000000">
                        <a:alpha val="43137"/>
                      </a:srgbClr>
                    </a:outerShdw>
                  </a:effectLst>
                  <a:latin typeface="Arial" charset="0"/>
                  <a:cs typeface="Arial" charset="0"/>
                </a:rPr>
                <a:t>Educación</a:t>
              </a:r>
            </a:p>
            <a:p>
              <a:pPr algn="ctr" eaLnBrk="1" hangingPunct="1">
                <a:defRPr/>
              </a:pPr>
              <a:endParaRPr lang="es-ES_tradnl" sz="600" b="1" dirty="0">
                <a:solidFill>
                  <a:schemeClr val="bg1"/>
                </a:solidFill>
                <a:effectLst>
                  <a:outerShdw blurRad="38100" dist="38100" dir="2700000" algn="tl">
                    <a:srgbClr val="000000">
                      <a:alpha val="43137"/>
                    </a:srgbClr>
                  </a:outerShdw>
                </a:effectLst>
                <a:latin typeface="Arial" charset="0"/>
                <a:cs typeface="Arial" charset="0"/>
              </a:endParaRPr>
            </a:p>
            <a:p>
              <a:pPr algn="ctr" eaLnBrk="1" hangingPunct="1">
                <a:defRPr/>
              </a:pPr>
              <a:r>
                <a:rPr lang="es-ES_tradnl" sz="1000" b="1" dirty="0" err="1">
                  <a:effectLst>
                    <a:outerShdw blurRad="38100" dist="38100" dir="2700000" algn="tl">
                      <a:srgbClr val="000000">
                        <a:alpha val="43137"/>
                      </a:srgbClr>
                    </a:outerShdw>
                  </a:effectLst>
                  <a:latin typeface="Arial" charset="0"/>
                  <a:cs typeface="Arial" charset="0"/>
                </a:rPr>
                <a:t>Coombs</a:t>
              </a:r>
              <a:r>
                <a:rPr lang="es-ES_tradnl" sz="1000" b="1" dirty="0">
                  <a:solidFill>
                    <a:schemeClr val="bg1"/>
                  </a:solidFill>
                  <a:effectLst>
                    <a:outerShdw blurRad="38100" dist="38100" dir="2700000" algn="tl">
                      <a:srgbClr val="000000">
                        <a:alpha val="43137"/>
                      </a:srgbClr>
                    </a:outerShdw>
                  </a:effectLst>
                  <a:latin typeface="Arial" charset="0"/>
                  <a:cs typeface="Arial" charset="0"/>
                </a:rPr>
                <a:t> </a:t>
              </a:r>
              <a:endParaRPr lang="en-US" sz="1000" b="1" dirty="0">
                <a:solidFill>
                  <a:schemeClr val="bg1"/>
                </a:solidFill>
                <a:effectLst>
                  <a:outerShdw blurRad="38100" dist="38100" dir="2700000" algn="tl">
                    <a:srgbClr val="000000">
                      <a:alpha val="43137"/>
                    </a:srgbClr>
                  </a:outerShdw>
                </a:effectLst>
                <a:latin typeface="Arial" charset="0"/>
                <a:cs typeface="Arial" charset="0"/>
              </a:endParaRPr>
            </a:p>
          </p:txBody>
        </p:sp>
        <p:cxnSp>
          <p:nvCxnSpPr>
            <p:cNvPr id="66" name="65 Conector recto de flecha"/>
            <p:cNvCxnSpPr>
              <a:stCxn id="62" idx="2"/>
            </p:cNvCxnSpPr>
            <p:nvPr/>
          </p:nvCxnSpPr>
          <p:spPr>
            <a:xfrm flipH="1">
              <a:off x="5000209" y="2868992"/>
              <a:ext cx="346091" cy="202819"/>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75" name="74 Rectángulo"/>
            <p:cNvSpPr/>
            <p:nvPr/>
          </p:nvSpPr>
          <p:spPr>
            <a:xfrm>
              <a:off x="5473233" y="2825946"/>
              <a:ext cx="474833" cy="246023"/>
            </a:xfrm>
            <a:prstGeom prst="rect">
              <a:avLst/>
            </a:prstGeom>
          </p:spPr>
          <p:txBody>
            <a:bodyPr wrap="none">
              <a:spAutoFit/>
            </a:bodyPr>
            <a:lstStyle/>
            <a:p>
              <a:pPr algn="ctr" eaLnBrk="1" hangingPunct="1">
                <a:defRPr/>
              </a:pPr>
              <a:r>
                <a:rPr lang="es-ES_tradnl" sz="1000" b="1" dirty="0" err="1">
                  <a:effectLst>
                    <a:outerShdw blurRad="38100" dist="38100" dir="2700000" algn="tl">
                      <a:srgbClr val="000000">
                        <a:alpha val="43137"/>
                      </a:srgbClr>
                    </a:outerShdw>
                  </a:effectLst>
                  <a:latin typeface="Arial" charset="0"/>
                  <a:cs typeface="Arial" charset="0"/>
                </a:rPr>
                <a:t>Illich</a:t>
              </a:r>
              <a:endParaRPr lang="en-US" sz="1000" b="1" dirty="0">
                <a:effectLst>
                  <a:outerShdw blurRad="38100" dist="38100" dir="2700000" algn="tl">
                    <a:srgbClr val="000000">
                      <a:alpha val="43137"/>
                    </a:srgbClr>
                  </a:outerShdw>
                </a:effectLst>
                <a:latin typeface="Arial" charset="0"/>
                <a:cs typeface="Arial" charset="0"/>
              </a:endParaRPr>
            </a:p>
          </p:txBody>
        </p:sp>
      </p:grpSp>
      <p:grpSp>
        <p:nvGrpSpPr>
          <p:cNvPr id="7" name="96 Grupo"/>
          <p:cNvGrpSpPr>
            <a:grpSpLocks/>
          </p:cNvGrpSpPr>
          <p:nvPr/>
        </p:nvGrpSpPr>
        <p:grpSpPr bwMode="auto">
          <a:xfrm>
            <a:off x="5357813" y="1857375"/>
            <a:ext cx="1552575" cy="936456"/>
            <a:chOff x="5357818" y="1857364"/>
            <a:chExt cx="1551954" cy="936146"/>
          </a:xfrm>
        </p:grpSpPr>
        <p:sp>
          <p:nvSpPr>
            <p:cNvPr id="16" name="15 CuadroTexto"/>
            <p:cNvSpPr txBox="1"/>
            <p:nvPr/>
          </p:nvSpPr>
          <p:spPr>
            <a:xfrm>
              <a:off x="5357818" y="1857364"/>
              <a:ext cx="999725" cy="507663"/>
            </a:xfrm>
            <a:prstGeom prst="rect">
              <a:avLst/>
            </a:prstGeom>
            <a:noFill/>
          </p:spPr>
          <p:txBody>
            <a:bodyPr>
              <a:spAutoFit/>
            </a:bodyPr>
            <a:lstStyle/>
            <a:p>
              <a:pPr algn="ctr" eaLnBrk="1" hangingPunct="1">
                <a:defRPr/>
              </a:pPr>
              <a:r>
                <a:rPr lang="es-ES_tradnl" sz="900" b="1" dirty="0">
                  <a:effectLst>
                    <a:outerShdw blurRad="38100" dist="38100" dir="2700000" algn="tl">
                      <a:srgbClr val="000000">
                        <a:alpha val="43137"/>
                      </a:srgbClr>
                    </a:outerShdw>
                  </a:effectLst>
                  <a:latin typeface="Arial" charset="0"/>
                  <a:cs typeface="Arial" charset="0"/>
                </a:rPr>
                <a:t>Aprender a Ser</a:t>
              </a:r>
            </a:p>
            <a:p>
              <a:pPr algn="ctr" eaLnBrk="1" hangingPunct="1">
                <a:defRPr/>
              </a:pPr>
              <a:r>
                <a:rPr lang="es-ES_tradnl" sz="900" b="1" dirty="0">
                  <a:effectLst>
                    <a:outerShdw blurRad="38100" dist="38100" dir="2700000" algn="tl">
                      <a:srgbClr val="000000">
                        <a:alpha val="43137"/>
                      </a:srgbClr>
                    </a:outerShdw>
                  </a:effectLst>
                  <a:latin typeface="Arial" charset="0"/>
                  <a:cs typeface="Arial" charset="0"/>
                </a:rPr>
                <a:t>“</a:t>
              </a:r>
              <a:r>
                <a:rPr lang="es-ES_tradnl" sz="900" b="1" dirty="0" err="1">
                  <a:effectLst>
                    <a:outerShdw blurRad="38100" dist="38100" dir="2700000" algn="tl">
                      <a:srgbClr val="000000">
                        <a:alpha val="43137"/>
                      </a:srgbClr>
                    </a:outerShdw>
                  </a:effectLst>
                  <a:latin typeface="Arial" charset="0"/>
                  <a:cs typeface="Arial" charset="0"/>
                </a:rPr>
                <a:t>Faure</a:t>
              </a:r>
              <a:r>
                <a:rPr lang="es-ES_tradnl" sz="900" b="1" dirty="0">
                  <a:effectLst>
                    <a:outerShdw blurRad="38100" dist="38100" dir="2700000" algn="tl">
                      <a:srgbClr val="000000">
                        <a:alpha val="43137"/>
                      </a:srgbClr>
                    </a:outerShdw>
                  </a:effectLst>
                  <a:latin typeface="Arial" charset="0"/>
                  <a:cs typeface="Arial" charset="0"/>
                </a:rPr>
                <a:t>”</a:t>
              </a:r>
              <a:endParaRPr lang="en-US" sz="900" b="1" dirty="0">
                <a:effectLst>
                  <a:outerShdw blurRad="38100" dist="38100" dir="2700000" algn="tl">
                    <a:srgbClr val="000000">
                      <a:alpha val="43137"/>
                    </a:srgbClr>
                  </a:outerShdw>
                </a:effectLst>
                <a:latin typeface="Arial" charset="0"/>
                <a:cs typeface="Arial" charset="0"/>
              </a:endParaRPr>
            </a:p>
          </p:txBody>
        </p:sp>
        <p:sp>
          <p:nvSpPr>
            <p:cNvPr id="79" name="78 CuadroTexto"/>
            <p:cNvSpPr txBox="1"/>
            <p:nvPr/>
          </p:nvSpPr>
          <p:spPr>
            <a:xfrm>
              <a:off x="5910047" y="2285847"/>
              <a:ext cx="999725" cy="507663"/>
            </a:xfrm>
            <a:prstGeom prst="rect">
              <a:avLst/>
            </a:prstGeom>
            <a:noFill/>
          </p:spPr>
          <p:txBody>
            <a:bodyPr>
              <a:spAutoFit/>
            </a:bodyPr>
            <a:lstStyle/>
            <a:p>
              <a:pPr algn="ctr" eaLnBrk="1" hangingPunct="1">
                <a:defRPr/>
              </a:pPr>
              <a:r>
                <a:rPr lang="es-ES_tradnl" sz="900" b="1" dirty="0" err="1">
                  <a:effectLst>
                    <a:outerShdw blurRad="38100" dist="38100" dir="2700000" algn="tl">
                      <a:srgbClr val="000000">
                        <a:alpha val="43137"/>
                      </a:srgbClr>
                    </a:outerShdw>
                  </a:effectLst>
                  <a:latin typeface="Arial" charset="0"/>
                  <a:cs typeface="Arial" charset="0"/>
                </a:rPr>
                <a:t>Piaget</a:t>
              </a:r>
              <a:endParaRPr lang="es-ES_tradnl" sz="900" b="1" dirty="0">
                <a:effectLst>
                  <a:outerShdw blurRad="38100" dist="38100" dir="2700000" algn="tl">
                    <a:srgbClr val="000000">
                      <a:alpha val="43137"/>
                    </a:srgbClr>
                  </a:outerShdw>
                </a:effectLst>
                <a:latin typeface="Arial" charset="0"/>
                <a:cs typeface="Arial" charset="0"/>
              </a:endParaRPr>
            </a:p>
            <a:p>
              <a:pPr algn="ctr" eaLnBrk="1" hangingPunct="1">
                <a:defRPr/>
              </a:pPr>
              <a:endParaRPr lang="es-ES_tradnl" sz="900" b="1" dirty="0">
                <a:effectLst>
                  <a:outerShdw blurRad="38100" dist="38100" dir="2700000" algn="tl">
                    <a:srgbClr val="000000">
                      <a:alpha val="43137"/>
                    </a:srgbClr>
                  </a:outerShdw>
                </a:effectLst>
                <a:latin typeface="Arial" charset="0"/>
                <a:cs typeface="Arial" charset="0"/>
              </a:endParaRPr>
            </a:p>
            <a:p>
              <a:pPr algn="ctr" eaLnBrk="1" hangingPunct="1">
                <a:defRPr/>
              </a:pPr>
              <a:r>
                <a:rPr lang="es-ES_tradnl" sz="900" b="1" dirty="0">
                  <a:effectLst>
                    <a:outerShdw blurRad="38100" dist="38100" dir="2700000" algn="tl">
                      <a:srgbClr val="000000">
                        <a:alpha val="43137"/>
                      </a:srgbClr>
                    </a:outerShdw>
                  </a:effectLst>
                  <a:latin typeface="Arial" charset="0"/>
                  <a:cs typeface="Arial" charset="0"/>
                </a:rPr>
                <a:t>Freire</a:t>
              </a:r>
              <a:endParaRPr lang="en-US" sz="900" b="1" dirty="0">
                <a:effectLst>
                  <a:outerShdw blurRad="38100" dist="38100" dir="2700000" algn="tl">
                    <a:srgbClr val="000000">
                      <a:alpha val="43137"/>
                    </a:srgbClr>
                  </a:outerShdw>
                </a:effectLst>
                <a:latin typeface="Arial" charset="0"/>
                <a:cs typeface="Arial" charset="0"/>
              </a:endParaRPr>
            </a:p>
          </p:txBody>
        </p:sp>
      </p:grpSp>
      <p:grpSp>
        <p:nvGrpSpPr>
          <p:cNvPr id="8" name="97 Grupo"/>
          <p:cNvGrpSpPr>
            <a:grpSpLocks/>
          </p:cNvGrpSpPr>
          <p:nvPr/>
        </p:nvGrpSpPr>
        <p:grpSpPr bwMode="auto">
          <a:xfrm>
            <a:off x="5000625" y="747713"/>
            <a:ext cx="2617788" cy="1868487"/>
            <a:chOff x="5000628" y="747901"/>
            <a:chExt cx="2617328" cy="1868103"/>
          </a:xfrm>
        </p:grpSpPr>
        <p:sp>
          <p:nvSpPr>
            <p:cNvPr id="45" name="44 CuadroTexto"/>
            <p:cNvSpPr txBox="1"/>
            <p:nvPr/>
          </p:nvSpPr>
          <p:spPr>
            <a:xfrm>
              <a:off x="6289451" y="1638305"/>
              <a:ext cx="1060264" cy="707879"/>
            </a:xfrm>
            <a:prstGeom prst="rect">
              <a:avLst/>
            </a:prstGeom>
            <a:noFill/>
          </p:spPr>
          <p:txBody>
            <a:bodyPr>
              <a:spAutoFit/>
            </a:bodyPr>
            <a:lstStyle/>
            <a:p>
              <a:pPr eaLnBrk="1" hangingPunct="1">
                <a:defRPr/>
              </a:pPr>
              <a:r>
                <a:rPr lang="es-ES_tradnl" sz="800" b="1" dirty="0" err="1">
                  <a:effectLst>
                    <a:outerShdw blurRad="38100" dist="38100" dir="2700000" algn="tl">
                      <a:srgbClr val="000000">
                        <a:alpha val="43137"/>
                      </a:srgbClr>
                    </a:outerShdw>
                  </a:effectLst>
                  <a:latin typeface="Arial" charset="0"/>
                  <a:cs typeface="Arial" charset="0"/>
                </a:rPr>
                <a:t>Morin</a:t>
              </a:r>
              <a:endParaRPr lang="es-ES_tradnl" sz="800" b="1" dirty="0">
                <a:effectLst>
                  <a:outerShdw blurRad="38100" dist="38100" dir="2700000" algn="tl">
                    <a:srgbClr val="000000">
                      <a:alpha val="43137"/>
                    </a:srgbClr>
                  </a:outerShdw>
                </a:effectLst>
                <a:latin typeface="Arial" charset="0"/>
                <a:cs typeface="Arial" charset="0"/>
              </a:endParaRPr>
            </a:p>
            <a:p>
              <a:pPr eaLnBrk="1" hangingPunct="1">
                <a:defRPr/>
              </a:pPr>
              <a:r>
                <a:rPr lang="es-ES_tradnl" sz="400" b="1" dirty="0">
                  <a:effectLst>
                    <a:outerShdw blurRad="38100" dist="38100" dir="2700000" algn="tl">
                      <a:srgbClr val="000000">
                        <a:alpha val="43137"/>
                      </a:srgbClr>
                    </a:outerShdw>
                  </a:effectLst>
                  <a:latin typeface="Arial" charset="0"/>
                  <a:cs typeface="Arial" charset="0"/>
                </a:rPr>
                <a:t> </a:t>
              </a:r>
              <a:r>
                <a:rPr lang="es-ES_tradnl" sz="800" b="1" dirty="0">
                  <a:effectLst>
                    <a:outerShdw blurRad="38100" dist="38100" dir="2700000" algn="tl">
                      <a:srgbClr val="000000">
                        <a:alpha val="43137"/>
                      </a:srgbClr>
                    </a:outerShdw>
                  </a:effectLst>
                  <a:latin typeface="Arial" charset="0"/>
                  <a:cs typeface="Arial" charset="0"/>
                </a:rPr>
                <a:t>    Horizontes </a:t>
              </a:r>
            </a:p>
            <a:p>
              <a:pPr eaLnBrk="1" hangingPunct="1">
                <a:defRPr/>
              </a:pPr>
              <a:r>
                <a:rPr lang="es-ES_tradnl" sz="800" b="1" dirty="0">
                  <a:effectLst>
                    <a:outerShdw blurRad="38100" dist="38100" dir="2700000" algn="tl">
                      <a:srgbClr val="000000">
                        <a:alpha val="43137"/>
                      </a:srgbClr>
                    </a:outerShdw>
                  </a:effectLst>
                  <a:latin typeface="Arial" charset="0"/>
                  <a:cs typeface="Arial" charset="0"/>
                </a:rPr>
                <a:t>          sin límites</a:t>
              </a:r>
            </a:p>
            <a:p>
              <a:pPr eaLnBrk="1" hangingPunct="1">
                <a:defRPr/>
              </a:pPr>
              <a:r>
                <a:rPr lang="es-ES_tradnl" sz="800" b="1" dirty="0">
                  <a:effectLst>
                    <a:outerShdw blurRad="38100" dist="38100" dir="2700000" algn="tl">
                      <a:srgbClr val="000000">
                        <a:alpha val="43137"/>
                      </a:srgbClr>
                    </a:outerShdw>
                  </a:effectLst>
                  <a:latin typeface="Arial" charset="0"/>
                  <a:cs typeface="Arial" charset="0"/>
                </a:rPr>
                <a:t>             Club de </a:t>
              </a:r>
            </a:p>
            <a:p>
              <a:pPr eaLnBrk="1" hangingPunct="1">
                <a:defRPr/>
              </a:pPr>
              <a:r>
                <a:rPr lang="es-ES_tradnl" sz="800" b="1" dirty="0">
                  <a:effectLst>
                    <a:outerShdw blurRad="38100" dist="38100" dir="2700000" algn="tl">
                      <a:srgbClr val="000000">
                        <a:alpha val="43137"/>
                      </a:srgbClr>
                    </a:outerShdw>
                  </a:effectLst>
                  <a:latin typeface="Arial" charset="0"/>
                  <a:cs typeface="Arial" charset="0"/>
                </a:rPr>
                <a:t>                    Roma</a:t>
              </a:r>
              <a:endParaRPr lang="en-US" sz="800" b="1" dirty="0">
                <a:effectLst>
                  <a:outerShdw blurRad="38100" dist="38100" dir="2700000" algn="tl">
                    <a:srgbClr val="000000">
                      <a:alpha val="43137"/>
                    </a:srgbClr>
                  </a:outerShdw>
                </a:effectLst>
                <a:latin typeface="Arial" charset="0"/>
                <a:cs typeface="Arial" charset="0"/>
              </a:endParaRPr>
            </a:p>
          </p:txBody>
        </p:sp>
        <p:sp>
          <p:nvSpPr>
            <p:cNvPr id="81" name="80 CuadroTexto"/>
            <p:cNvSpPr txBox="1"/>
            <p:nvPr/>
          </p:nvSpPr>
          <p:spPr>
            <a:xfrm>
              <a:off x="6618007" y="2400148"/>
              <a:ext cx="999949" cy="215856"/>
            </a:xfrm>
            <a:prstGeom prst="rect">
              <a:avLst/>
            </a:prstGeom>
            <a:noFill/>
          </p:spPr>
          <p:txBody>
            <a:bodyPr>
              <a:spAutoFit/>
            </a:bodyPr>
            <a:lstStyle/>
            <a:p>
              <a:pPr algn="ctr" eaLnBrk="1" hangingPunct="1">
                <a:defRPr/>
              </a:pPr>
              <a:r>
                <a:rPr lang="es-ES_tradnl" sz="800" b="1" dirty="0" err="1">
                  <a:effectLst>
                    <a:outerShdw blurRad="38100" dist="38100" dir="2700000" algn="tl">
                      <a:srgbClr val="000000">
                        <a:alpha val="43137"/>
                      </a:srgbClr>
                    </a:outerShdw>
                  </a:effectLst>
                  <a:latin typeface="Arial" charset="0"/>
                  <a:cs typeface="Arial" charset="0"/>
                </a:rPr>
                <a:t>Chonsky</a:t>
              </a:r>
              <a:endParaRPr lang="en-US" sz="800" b="1" dirty="0">
                <a:effectLst>
                  <a:outerShdw blurRad="38100" dist="38100" dir="2700000" algn="tl">
                    <a:srgbClr val="000000">
                      <a:alpha val="43137"/>
                    </a:srgbClr>
                  </a:outerShdw>
                </a:effectLst>
                <a:latin typeface="Arial" charset="0"/>
                <a:cs typeface="Arial" charset="0"/>
              </a:endParaRPr>
            </a:p>
          </p:txBody>
        </p:sp>
        <p:sp>
          <p:nvSpPr>
            <p:cNvPr id="82" name="81 CuadroTexto"/>
            <p:cNvSpPr txBox="1"/>
            <p:nvPr/>
          </p:nvSpPr>
          <p:spPr>
            <a:xfrm>
              <a:off x="5572028" y="997087"/>
              <a:ext cx="1214225" cy="585668"/>
            </a:xfrm>
            <a:prstGeom prst="rect">
              <a:avLst/>
            </a:prstGeom>
            <a:noFill/>
          </p:spPr>
          <p:txBody>
            <a:bodyPr>
              <a:spAutoFit/>
            </a:bodyPr>
            <a:lstStyle/>
            <a:p>
              <a:pPr eaLnBrk="1" hangingPunct="1">
                <a:defRPr/>
              </a:pPr>
              <a:r>
                <a:rPr lang="es-ES_tradnl" sz="800" b="1" dirty="0">
                  <a:effectLst>
                    <a:outerShdw blurRad="38100" dist="38100" dir="2700000" algn="tl">
                      <a:srgbClr val="000000">
                        <a:alpha val="43137"/>
                      </a:srgbClr>
                    </a:outerShdw>
                  </a:effectLst>
                  <a:latin typeface="Arial" charset="0"/>
                  <a:cs typeface="Arial" charset="0"/>
                </a:rPr>
                <a:t>Los siete </a:t>
              </a:r>
            </a:p>
            <a:p>
              <a:pPr eaLnBrk="1" hangingPunct="1">
                <a:defRPr/>
              </a:pPr>
              <a:r>
                <a:rPr lang="es-ES_tradnl" sz="800" b="1" dirty="0">
                  <a:effectLst>
                    <a:outerShdw blurRad="38100" dist="38100" dir="2700000" algn="tl">
                      <a:srgbClr val="000000">
                        <a:alpha val="43137"/>
                      </a:srgbClr>
                    </a:outerShdw>
                  </a:effectLst>
                  <a:latin typeface="Arial" charset="0"/>
                  <a:cs typeface="Arial" charset="0"/>
                </a:rPr>
                <a:t>        saberes</a:t>
              </a:r>
            </a:p>
            <a:p>
              <a:pPr eaLnBrk="1" hangingPunct="1">
                <a:defRPr/>
              </a:pPr>
              <a:r>
                <a:rPr lang="es-ES_tradnl" sz="800" b="1" dirty="0">
                  <a:effectLst>
                    <a:outerShdw blurRad="38100" dist="38100" dir="2700000" algn="tl">
                      <a:srgbClr val="000000">
                        <a:alpha val="43137"/>
                      </a:srgbClr>
                    </a:outerShdw>
                  </a:effectLst>
                  <a:latin typeface="Arial" charset="0"/>
                  <a:cs typeface="Arial" charset="0"/>
                </a:rPr>
                <a:t>         Educación </a:t>
              </a:r>
            </a:p>
            <a:p>
              <a:pPr eaLnBrk="1" hangingPunct="1">
                <a:defRPr/>
              </a:pPr>
              <a:r>
                <a:rPr lang="es-ES_tradnl" sz="800" b="1" dirty="0">
                  <a:effectLst>
                    <a:outerShdw blurRad="38100" dist="38100" dir="2700000" algn="tl">
                      <a:srgbClr val="000000">
                        <a:alpha val="43137"/>
                      </a:srgbClr>
                    </a:outerShdw>
                  </a:effectLst>
                  <a:latin typeface="Arial" charset="0"/>
                  <a:cs typeface="Arial" charset="0"/>
                </a:rPr>
                <a:t>                 del futuro </a:t>
              </a:r>
              <a:endParaRPr lang="en-US" sz="800" b="1" dirty="0">
                <a:effectLst>
                  <a:outerShdw blurRad="38100" dist="38100" dir="2700000" algn="tl">
                    <a:srgbClr val="000000">
                      <a:alpha val="43137"/>
                    </a:srgbClr>
                  </a:outerShdw>
                </a:effectLst>
                <a:latin typeface="Arial" charset="0"/>
                <a:cs typeface="Arial" charset="0"/>
              </a:endParaRPr>
            </a:p>
          </p:txBody>
        </p:sp>
        <p:sp>
          <p:nvSpPr>
            <p:cNvPr id="44" name="43 CuadroTexto"/>
            <p:cNvSpPr txBox="1"/>
            <p:nvPr/>
          </p:nvSpPr>
          <p:spPr>
            <a:xfrm>
              <a:off x="5000628" y="747901"/>
              <a:ext cx="999949" cy="584080"/>
            </a:xfrm>
            <a:prstGeom prst="rect">
              <a:avLst/>
            </a:prstGeom>
            <a:noFill/>
          </p:spPr>
          <p:txBody>
            <a:bodyPr>
              <a:spAutoFit/>
            </a:bodyPr>
            <a:lstStyle/>
            <a:p>
              <a:pPr eaLnBrk="1" hangingPunct="1">
                <a:defRPr/>
              </a:pPr>
              <a:r>
                <a:rPr lang="es-ES_tradnl" sz="800" b="1" dirty="0">
                  <a:effectLst>
                    <a:outerShdw blurRad="38100" dist="38100" dir="2700000" algn="tl">
                      <a:srgbClr val="000000">
                        <a:alpha val="43137"/>
                      </a:srgbClr>
                    </a:outerShdw>
                  </a:effectLst>
                  <a:latin typeface="Arial" charset="0"/>
                  <a:cs typeface="Arial" charset="0"/>
                </a:rPr>
                <a:t>La educación encierra un tesoro </a:t>
              </a:r>
            </a:p>
            <a:p>
              <a:pPr eaLnBrk="1" hangingPunct="1">
                <a:defRPr/>
              </a:pPr>
              <a:r>
                <a:rPr lang="es-ES_tradnl" sz="800" b="1" dirty="0">
                  <a:effectLst>
                    <a:outerShdw blurRad="38100" dist="38100" dir="2700000" algn="tl">
                      <a:srgbClr val="000000">
                        <a:alpha val="43137"/>
                      </a:srgbClr>
                    </a:outerShdw>
                  </a:effectLst>
                  <a:latin typeface="Arial" charset="0"/>
                  <a:cs typeface="Arial" charset="0"/>
                </a:rPr>
                <a:t>(</a:t>
              </a:r>
              <a:r>
                <a:rPr lang="es-ES_tradnl" sz="800" b="1" dirty="0" err="1">
                  <a:effectLst>
                    <a:outerShdw blurRad="38100" dist="38100" dir="2700000" algn="tl">
                      <a:srgbClr val="000000">
                        <a:alpha val="43137"/>
                      </a:srgbClr>
                    </a:outerShdw>
                  </a:effectLst>
                  <a:latin typeface="Arial" charset="0"/>
                  <a:cs typeface="Arial" charset="0"/>
                </a:rPr>
                <a:t>Delors</a:t>
              </a:r>
              <a:r>
                <a:rPr lang="es-ES_tradnl" sz="800" b="1" dirty="0">
                  <a:effectLst>
                    <a:outerShdw blurRad="38100" dist="38100" dir="2700000" algn="tl">
                      <a:srgbClr val="000000">
                        <a:alpha val="43137"/>
                      </a:srgbClr>
                    </a:outerShdw>
                  </a:effectLst>
                  <a:latin typeface="Arial" charset="0"/>
                  <a:cs typeface="Arial" charset="0"/>
                </a:rPr>
                <a:t>)</a:t>
              </a:r>
              <a:endParaRPr lang="en-US" sz="800" b="1" dirty="0">
                <a:effectLst>
                  <a:outerShdw blurRad="38100" dist="38100" dir="2700000" algn="tl">
                    <a:srgbClr val="000000">
                      <a:alpha val="43137"/>
                    </a:srgbClr>
                  </a:outerShdw>
                </a:effectLst>
                <a:latin typeface="Arial" charset="0"/>
                <a:cs typeface="Arial" charset="0"/>
              </a:endParaRPr>
            </a:p>
          </p:txBody>
        </p:sp>
      </p:grpSp>
      <p:grpSp>
        <p:nvGrpSpPr>
          <p:cNvPr id="9" name="98 Grupo"/>
          <p:cNvGrpSpPr>
            <a:grpSpLocks/>
          </p:cNvGrpSpPr>
          <p:nvPr/>
        </p:nvGrpSpPr>
        <p:grpSpPr bwMode="auto">
          <a:xfrm>
            <a:off x="6500813" y="1028700"/>
            <a:ext cx="1554162" cy="661988"/>
            <a:chOff x="6500826" y="1028626"/>
            <a:chExt cx="1554384" cy="662366"/>
          </a:xfrm>
        </p:grpSpPr>
        <p:sp>
          <p:nvSpPr>
            <p:cNvPr id="50" name="49 CuadroTexto"/>
            <p:cNvSpPr txBox="1"/>
            <p:nvPr/>
          </p:nvSpPr>
          <p:spPr>
            <a:xfrm>
              <a:off x="6500826" y="1028626"/>
              <a:ext cx="928820" cy="338331"/>
            </a:xfrm>
            <a:prstGeom prst="rect">
              <a:avLst/>
            </a:prstGeom>
            <a:noFill/>
          </p:spPr>
          <p:txBody>
            <a:bodyPr>
              <a:spAutoFit/>
            </a:bodyPr>
            <a:lstStyle/>
            <a:p>
              <a:pPr algn="r" eaLnBrk="1" hangingPunct="1">
                <a:defRPr/>
              </a:pPr>
              <a:r>
                <a:rPr lang="es-ES_tradnl" sz="800" b="1" dirty="0">
                  <a:effectLst>
                    <a:outerShdw blurRad="38100" dist="38100" dir="2700000" algn="tl">
                      <a:srgbClr val="000000">
                        <a:alpha val="43137"/>
                      </a:srgbClr>
                    </a:outerShdw>
                  </a:effectLst>
                  <a:latin typeface="Arial" charset="0"/>
                  <a:cs typeface="Arial" charset="0"/>
                </a:rPr>
                <a:t>Pensamiento</a:t>
              </a:r>
            </a:p>
            <a:p>
              <a:pPr algn="r" eaLnBrk="1" hangingPunct="1">
                <a:defRPr/>
              </a:pPr>
              <a:r>
                <a:rPr lang="es-ES_tradnl" sz="800" b="1" dirty="0">
                  <a:effectLst>
                    <a:outerShdw blurRad="38100" dist="38100" dir="2700000" algn="tl">
                      <a:srgbClr val="000000">
                        <a:alpha val="43137"/>
                      </a:srgbClr>
                    </a:outerShdw>
                  </a:effectLst>
                  <a:latin typeface="Arial" charset="0"/>
                  <a:cs typeface="Arial" charset="0"/>
                </a:rPr>
                <a:t>Holístico</a:t>
              </a:r>
              <a:endParaRPr lang="en-US" sz="800" b="1" dirty="0">
                <a:effectLst>
                  <a:outerShdw blurRad="38100" dist="38100" dir="2700000" algn="tl">
                    <a:srgbClr val="000000">
                      <a:alpha val="43137"/>
                    </a:srgbClr>
                  </a:outerShdw>
                </a:effectLst>
                <a:latin typeface="Arial" charset="0"/>
                <a:cs typeface="Arial" charset="0"/>
              </a:endParaRPr>
            </a:p>
          </p:txBody>
        </p:sp>
        <p:sp>
          <p:nvSpPr>
            <p:cNvPr id="83" name="82 CuadroTexto"/>
            <p:cNvSpPr txBox="1"/>
            <p:nvPr/>
          </p:nvSpPr>
          <p:spPr>
            <a:xfrm>
              <a:off x="6840600" y="1352661"/>
              <a:ext cx="1214610" cy="338331"/>
            </a:xfrm>
            <a:prstGeom prst="rect">
              <a:avLst/>
            </a:prstGeom>
            <a:noFill/>
          </p:spPr>
          <p:txBody>
            <a:bodyPr>
              <a:spAutoFit/>
            </a:bodyPr>
            <a:lstStyle/>
            <a:p>
              <a:pPr eaLnBrk="1" hangingPunct="1">
                <a:defRPr/>
              </a:pPr>
              <a:r>
                <a:rPr lang="es-ES_tradnl" sz="800" b="1" dirty="0">
                  <a:effectLst>
                    <a:outerShdw blurRad="38100" dist="38100" dir="2700000" algn="tl">
                      <a:srgbClr val="000000">
                        <a:alpha val="43137"/>
                      </a:srgbClr>
                    </a:outerShdw>
                  </a:effectLst>
                  <a:latin typeface="Arial" charset="0"/>
                  <a:cs typeface="Arial" charset="0"/>
                </a:rPr>
                <a:t>Redes de</a:t>
              </a:r>
            </a:p>
            <a:p>
              <a:pPr eaLnBrk="1" hangingPunct="1">
                <a:defRPr/>
              </a:pPr>
              <a:r>
                <a:rPr lang="es-ES_tradnl" sz="800" b="1" dirty="0">
                  <a:effectLst>
                    <a:outerShdw blurRad="38100" dist="38100" dir="2700000" algn="tl">
                      <a:srgbClr val="000000">
                        <a:alpha val="43137"/>
                      </a:srgbClr>
                    </a:outerShdw>
                  </a:effectLst>
                  <a:latin typeface="Arial" charset="0"/>
                  <a:cs typeface="Arial" charset="0"/>
                </a:rPr>
                <a:t>    Pensamiento</a:t>
              </a:r>
              <a:endParaRPr lang="en-US" sz="800" b="1" dirty="0">
                <a:effectLst>
                  <a:outerShdw blurRad="38100" dist="38100" dir="2700000" algn="tl">
                    <a:srgbClr val="000000">
                      <a:alpha val="43137"/>
                    </a:srgbClr>
                  </a:outerShdw>
                </a:effectLst>
                <a:latin typeface="Arial" charset="0"/>
                <a:cs typeface="Arial" charset="0"/>
              </a:endParaRPr>
            </a:p>
          </p:txBody>
        </p:sp>
      </p:grpSp>
      <p:grpSp>
        <p:nvGrpSpPr>
          <p:cNvPr id="10" name="100 Grupo"/>
          <p:cNvGrpSpPr>
            <a:grpSpLocks/>
          </p:cNvGrpSpPr>
          <p:nvPr/>
        </p:nvGrpSpPr>
        <p:grpSpPr bwMode="auto">
          <a:xfrm>
            <a:off x="2043113" y="3143249"/>
            <a:ext cx="1409700" cy="1471672"/>
            <a:chOff x="2043362" y="3143248"/>
            <a:chExt cx="1409792" cy="1471891"/>
          </a:xfrm>
        </p:grpSpPr>
        <p:cxnSp>
          <p:nvCxnSpPr>
            <p:cNvPr id="34" name="33 Conector recto de flecha"/>
            <p:cNvCxnSpPr/>
            <p:nvPr/>
          </p:nvCxnSpPr>
          <p:spPr>
            <a:xfrm rot="5400000">
              <a:off x="2857008" y="4001467"/>
              <a:ext cx="25404" cy="1166889"/>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19" name="18 CuadroTexto"/>
            <p:cNvSpPr txBox="1"/>
            <p:nvPr/>
          </p:nvSpPr>
          <p:spPr>
            <a:xfrm>
              <a:off x="2071939" y="3143248"/>
              <a:ext cx="1139899" cy="246258"/>
            </a:xfrm>
            <a:prstGeom prst="rect">
              <a:avLst/>
            </a:prstGeom>
            <a:noFill/>
          </p:spPr>
          <p:txBody>
            <a:bodyPr>
              <a:spAutoFit/>
            </a:bodyPr>
            <a:lstStyle/>
            <a:p>
              <a:pPr algn="ctr" eaLnBrk="1" hangingPunct="1">
                <a:defRPr/>
              </a:pPr>
              <a:r>
                <a:rPr lang="es-ES_tradnl" sz="1000" b="1" dirty="0">
                  <a:solidFill>
                    <a:schemeClr val="bg1"/>
                  </a:solidFill>
                  <a:effectLst>
                    <a:outerShdw blurRad="38100" dist="38100" dir="2700000" algn="tl">
                      <a:srgbClr val="000000">
                        <a:alpha val="43137"/>
                      </a:srgbClr>
                    </a:outerShdw>
                  </a:effectLst>
                  <a:latin typeface="Arial" charset="0"/>
                  <a:cs typeface="Arial" charset="0"/>
                </a:rPr>
                <a:t>Equidad</a:t>
              </a:r>
              <a:endParaRPr lang="en-US" sz="1000" b="1" dirty="0">
                <a:solidFill>
                  <a:schemeClr val="bg1"/>
                </a:solidFill>
                <a:effectLst>
                  <a:outerShdw blurRad="38100" dist="38100" dir="2700000" algn="tl">
                    <a:srgbClr val="000000">
                      <a:alpha val="43137"/>
                    </a:srgbClr>
                  </a:outerShdw>
                </a:effectLst>
                <a:latin typeface="Arial" charset="0"/>
                <a:cs typeface="Arial" charset="0"/>
              </a:endParaRPr>
            </a:p>
          </p:txBody>
        </p:sp>
        <p:sp>
          <p:nvSpPr>
            <p:cNvPr id="33" name="32 CuadroTexto"/>
            <p:cNvSpPr txBox="1"/>
            <p:nvPr/>
          </p:nvSpPr>
          <p:spPr>
            <a:xfrm>
              <a:off x="2043362" y="3611631"/>
              <a:ext cx="1139899" cy="400169"/>
            </a:xfrm>
            <a:prstGeom prst="rect">
              <a:avLst/>
            </a:prstGeom>
            <a:noFill/>
          </p:spPr>
          <p:txBody>
            <a:bodyPr>
              <a:spAutoFit/>
            </a:bodyPr>
            <a:lstStyle/>
            <a:p>
              <a:pPr algn="ctr" eaLnBrk="1" hangingPunct="1">
                <a:defRPr/>
              </a:pPr>
              <a:r>
                <a:rPr lang="es-ES_tradnl" sz="1000" b="1" dirty="0">
                  <a:solidFill>
                    <a:schemeClr val="bg1"/>
                  </a:solidFill>
                  <a:effectLst>
                    <a:outerShdw blurRad="38100" dist="38100" dir="2700000" algn="tl">
                      <a:srgbClr val="000000">
                        <a:alpha val="43137"/>
                      </a:srgbClr>
                    </a:outerShdw>
                  </a:effectLst>
                  <a:latin typeface="Arial" charset="0"/>
                  <a:cs typeface="Arial" charset="0"/>
                </a:rPr>
                <a:t>Participación</a:t>
              </a:r>
            </a:p>
            <a:p>
              <a:pPr algn="ctr" eaLnBrk="1" hangingPunct="1">
                <a:defRPr/>
              </a:pPr>
              <a:r>
                <a:rPr lang="es-ES_tradnl" sz="1000" b="1" dirty="0">
                  <a:solidFill>
                    <a:schemeClr val="bg1"/>
                  </a:solidFill>
                  <a:effectLst>
                    <a:outerShdw blurRad="38100" dist="38100" dir="2700000" algn="tl">
                      <a:srgbClr val="000000">
                        <a:alpha val="43137"/>
                      </a:srgbClr>
                    </a:outerShdw>
                  </a:effectLst>
                  <a:latin typeface="Arial" charset="0"/>
                  <a:cs typeface="Arial" charset="0"/>
                </a:rPr>
                <a:t>Consenso</a:t>
              </a:r>
              <a:endParaRPr lang="en-US" sz="1000" b="1" dirty="0">
                <a:solidFill>
                  <a:schemeClr val="bg1"/>
                </a:solidFill>
                <a:effectLst>
                  <a:outerShdw blurRad="38100" dist="38100" dir="2700000" algn="tl">
                    <a:srgbClr val="000000">
                      <a:alpha val="43137"/>
                    </a:srgbClr>
                  </a:outerShdw>
                </a:effectLst>
                <a:latin typeface="Arial" charset="0"/>
                <a:cs typeface="Arial" charset="0"/>
              </a:endParaRPr>
            </a:p>
          </p:txBody>
        </p:sp>
        <p:sp>
          <p:nvSpPr>
            <p:cNvPr id="25" name="24 CuadroTexto"/>
            <p:cNvSpPr txBox="1"/>
            <p:nvPr/>
          </p:nvSpPr>
          <p:spPr>
            <a:xfrm>
              <a:off x="2286265" y="4214970"/>
              <a:ext cx="1139899" cy="400169"/>
            </a:xfrm>
            <a:prstGeom prst="rect">
              <a:avLst/>
            </a:prstGeom>
            <a:noFill/>
          </p:spPr>
          <p:txBody>
            <a:bodyPr>
              <a:spAutoFit/>
            </a:bodyPr>
            <a:lstStyle/>
            <a:p>
              <a:pPr algn="ctr" eaLnBrk="1" hangingPunct="1">
                <a:defRPr/>
              </a:pPr>
              <a:r>
                <a:rPr lang="es-ES_tradnl" sz="1000" b="1" dirty="0">
                  <a:solidFill>
                    <a:schemeClr val="bg1"/>
                  </a:solidFill>
                  <a:effectLst>
                    <a:outerShdw blurRad="38100" dist="38100" dir="2700000" algn="tl">
                      <a:srgbClr val="000000">
                        <a:alpha val="43137"/>
                      </a:srgbClr>
                    </a:outerShdw>
                  </a:effectLst>
                  <a:latin typeface="Arial" charset="0"/>
                  <a:cs typeface="Arial" charset="0"/>
                </a:rPr>
                <a:t>Pruebas </a:t>
              </a:r>
            </a:p>
            <a:p>
              <a:pPr algn="ctr" eaLnBrk="1" hangingPunct="1">
                <a:defRPr/>
              </a:pPr>
              <a:r>
                <a:rPr lang="es-ES_tradnl" sz="1000" b="1" dirty="0">
                  <a:solidFill>
                    <a:schemeClr val="bg1"/>
                  </a:solidFill>
                  <a:effectLst>
                    <a:outerShdw blurRad="38100" dist="38100" dir="2700000" algn="tl">
                      <a:srgbClr val="000000">
                        <a:alpha val="43137"/>
                      </a:srgbClr>
                    </a:outerShdw>
                  </a:effectLst>
                  <a:latin typeface="Arial" charset="0"/>
                  <a:cs typeface="Arial" charset="0"/>
                </a:rPr>
                <a:t>Nacionales</a:t>
              </a:r>
              <a:endParaRPr lang="en-US" sz="1000" b="1" dirty="0">
                <a:solidFill>
                  <a:schemeClr val="bg1"/>
                </a:solidFill>
                <a:effectLst>
                  <a:outerShdw blurRad="38100" dist="38100" dir="2700000" algn="tl">
                    <a:srgbClr val="000000">
                      <a:alpha val="43137"/>
                    </a:srgbClr>
                  </a:outerShdw>
                </a:effectLst>
                <a:latin typeface="Arial" charset="0"/>
                <a:cs typeface="Arial" charset="0"/>
              </a:endParaRPr>
            </a:p>
          </p:txBody>
        </p:sp>
      </p:grpSp>
      <p:grpSp>
        <p:nvGrpSpPr>
          <p:cNvPr id="24" name="102 Grupo"/>
          <p:cNvGrpSpPr>
            <a:grpSpLocks/>
          </p:cNvGrpSpPr>
          <p:nvPr/>
        </p:nvGrpSpPr>
        <p:grpSpPr bwMode="auto">
          <a:xfrm>
            <a:off x="2420938" y="803275"/>
            <a:ext cx="2803525" cy="1828800"/>
            <a:chOff x="2428860" y="812660"/>
            <a:chExt cx="2803334" cy="1829055"/>
          </a:xfrm>
        </p:grpSpPr>
        <p:sp>
          <p:nvSpPr>
            <p:cNvPr id="51" name="50 CuadroTexto"/>
            <p:cNvSpPr txBox="1"/>
            <p:nvPr/>
          </p:nvSpPr>
          <p:spPr>
            <a:xfrm>
              <a:off x="2636808" y="1658916"/>
              <a:ext cx="1054028" cy="338184"/>
            </a:xfrm>
            <a:prstGeom prst="rect">
              <a:avLst/>
            </a:prstGeom>
            <a:noFill/>
          </p:spPr>
          <p:txBody>
            <a:bodyPr>
              <a:spAutoFit/>
            </a:bodyPr>
            <a:lstStyle/>
            <a:p>
              <a:pPr eaLnBrk="1" hangingPunct="1">
                <a:defRPr/>
              </a:pPr>
              <a:r>
                <a:rPr lang="es-ES_tradnl" sz="800" b="1" dirty="0">
                  <a:solidFill>
                    <a:schemeClr val="bg1"/>
                  </a:solidFill>
                  <a:effectLst>
                    <a:outerShdw blurRad="38100" dist="38100" dir="2700000" algn="tl">
                      <a:srgbClr val="000000">
                        <a:alpha val="43137"/>
                      </a:srgbClr>
                    </a:outerShdw>
                  </a:effectLst>
                  <a:latin typeface="Arial" charset="0"/>
                  <a:cs typeface="Arial" charset="0"/>
                </a:rPr>
                <a:t>          Reunión de</a:t>
              </a:r>
            </a:p>
            <a:p>
              <a:pPr eaLnBrk="1" hangingPunct="1">
                <a:defRPr/>
              </a:pPr>
              <a:r>
                <a:rPr lang="es-ES_tradnl" sz="800" b="1" dirty="0">
                  <a:solidFill>
                    <a:schemeClr val="bg1"/>
                  </a:solidFill>
                  <a:effectLst>
                    <a:outerShdw blurRad="38100" dist="38100" dir="2700000" algn="tl">
                      <a:srgbClr val="000000">
                        <a:alpha val="43137"/>
                      </a:srgbClr>
                    </a:outerShdw>
                  </a:effectLst>
                  <a:latin typeface="Arial" charset="0"/>
                  <a:cs typeface="Arial" charset="0"/>
                </a:rPr>
                <a:t>    </a:t>
              </a:r>
              <a:r>
                <a:rPr lang="es-ES_tradnl" sz="800" b="1" dirty="0" err="1">
                  <a:solidFill>
                    <a:schemeClr val="bg1"/>
                  </a:solidFill>
                  <a:effectLst>
                    <a:outerShdw blurRad="38100" dist="38100" dir="2700000" algn="tl">
                      <a:srgbClr val="000000">
                        <a:alpha val="43137"/>
                      </a:srgbClr>
                    </a:outerShdw>
                  </a:effectLst>
                  <a:latin typeface="Arial" charset="0"/>
                  <a:cs typeface="Arial" charset="0"/>
                </a:rPr>
                <a:t>Jomtiem</a:t>
              </a:r>
              <a:r>
                <a:rPr lang="es-ES_tradnl" sz="800" b="1" dirty="0">
                  <a:solidFill>
                    <a:schemeClr val="bg1"/>
                  </a:solidFill>
                  <a:effectLst>
                    <a:outerShdw blurRad="38100" dist="38100" dir="2700000" algn="tl">
                      <a:srgbClr val="000000">
                        <a:alpha val="43137"/>
                      </a:srgbClr>
                    </a:outerShdw>
                  </a:effectLst>
                  <a:latin typeface="Arial" charset="0"/>
                  <a:cs typeface="Arial" charset="0"/>
                </a:rPr>
                <a:t> (90)</a:t>
              </a:r>
            </a:p>
          </p:txBody>
        </p:sp>
        <p:sp>
          <p:nvSpPr>
            <p:cNvPr id="84" name="83 CuadroTexto"/>
            <p:cNvSpPr txBox="1"/>
            <p:nvPr/>
          </p:nvSpPr>
          <p:spPr>
            <a:xfrm>
              <a:off x="2428860" y="2035205"/>
              <a:ext cx="1139747" cy="338185"/>
            </a:xfrm>
            <a:prstGeom prst="rect">
              <a:avLst/>
            </a:prstGeom>
            <a:noFill/>
          </p:spPr>
          <p:txBody>
            <a:bodyPr>
              <a:spAutoFit/>
            </a:bodyPr>
            <a:lstStyle/>
            <a:p>
              <a:pPr eaLnBrk="1" hangingPunct="1">
                <a:defRPr/>
              </a:pPr>
              <a:r>
                <a:rPr lang="es-ES_tradnl" sz="800" b="1" dirty="0">
                  <a:solidFill>
                    <a:schemeClr val="bg1"/>
                  </a:solidFill>
                  <a:effectLst>
                    <a:outerShdw blurRad="38100" dist="38100" dir="2700000" algn="tl">
                      <a:srgbClr val="000000">
                        <a:alpha val="43137"/>
                      </a:srgbClr>
                    </a:outerShdw>
                  </a:effectLst>
                  <a:latin typeface="Arial" charset="0"/>
                  <a:cs typeface="Arial" charset="0"/>
                </a:rPr>
                <a:t>     Foro Dakar 2000)</a:t>
              </a:r>
              <a:endParaRPr lang="en-US" sz="800" b="1" dirty="0">
                <a:solidFill>
                  <a:schemeClr val="bg1"/>
                </a:solidFill>
                <a:effectLst>
                  <a:outerShdw blurRad="38100" dist="38100" dir="2700000" algn="tl">
                    <a:srgbClr val="000000">
                      <a:alpha val="43137"/>
                    </a:srgbClr>
                  </a:outerShdw>
                </a:effectLst>
                <a:latin typeface="Arial" charset="0"/>
                <a:cs typeface="Arial" charset="0"/>
              </a:endParaRPr>
            </a:p>
          </p:txBody>
        </p:sp>
        <p:sp>
          <p:nvSpPr>
            <p:cNvPr id="85" name="84 CuadroTexto"/>
            <p:cNvSpPr txBox="1"/>
            <p:nvPr/>
          </p:nvSpPr>
          <p:spPr>
            <a:xfrm>
              <a:off x="2428860" y="2179689"/>
              <a:ext cx="1139747" cy="462026"/>
            </a:xfrm>
            <a:prstGeom prst="rect">
              <a:avLst/>
            </a:prstGeom>
            <a:noFill/>
          </p:spPr>
          <p:txBody>
            <a:bodyPr>
              <a:spAutoFit/>
            </a:bodyPr>
            <a:lstStyle/>
            <a:p>
              <a:pPr eaLnBrk="1" hangingPunct="1">
                <a:defRPr/>
              </a:pPr>
              <a:r>
                <a:rPr lang="es-ES_tradnl" sz="800" b="1" dirty="0">
                  <a:solidFill>
                    <a:schemeClr val="bg1"/>
                  </a:solidFill>
                  <a:effectLst>
                    <a:outerShdw blurRad="38100" dist="38100" dir="2700000" algn="tl">
                      <a:srgbClr val="000000">
                        <a:alpha val="43137"/>
                      </a:srgbClr>
                    </a:outerShdw>
                  </a:effectLst>
                  <a:latin typeface="Arial" charset="0"/>
                  <a:cs typeface="Arial" charset="0"/>
                </a:rPr>
                <a:t>Seúl – Congreso </a:t>
              </a:r>
            </a:p>
            <a:p>
              <a:pPr eaLnBrk="1" hangingPunct="1">
                <a:defRPr/>
              </a:pPr>
              <a:r>
                <a:rPr lang="es-ES_tradnl" sz="800" b="1" dirty="0">
                  <a:solidFill>
                    <a:schemeClr val="bg1"/>
                  </a:solidFill>
                  <a:effectLst>
                    <a:outerShdw blurRad="38100" dist="38100" dir="2700000" algn="tl">
                      <a:srgbClr val="000000">
                        <a:alpha val="43137"/>
                      </a:srgbClr>
                    </a:outerShdw>
                  </a:effectLst>
                  <a:latin typeface="Arial" charset="0"/>
                  <a:cs typeface="Arial" charset="0"/>
                </a:rPr>
                <a:t>de enseñanza técnica (99)</a:t>
              </a:r>
              <a:endParaRPr lang="en-US" sz="800" b="1" dirty="0">
                <a:solidFill>
                  <a:schemeClr val="bg1"/>
                </a:solidFill>
                <a:effectLst>
                  <a:outerShdw blurRad="38100" dist="38100" dir="2700000" algn="tl">
                    <a:srgbClr val="000000">
                      <a:alpha val="43137"/>
                    </a:srgbClr>
                  </a:outerShdw>
                </a:effectLst>
                <a:latin typeface="Arial" charset="0"/>
                <a:cs typeface="Arial" charset="0"/>
              </a:endParaRPr>
            </a:p>
          </p:txBody>
        </p:sp>
        <p:sp>
          <p:nvSpPr>
            <p:cNvPr id="88" name="87 Rectángulo"/>
            <p:cNvSpPr/>
            <p:nvPr/>
          </p:nvSpPr>
          <p:spPr>
            <a:xfrm>
              <a:off x="3946407" y="812660"/>
              <a:ext cx="1071489" cy="462027"/>
            </a:xfrm>
            <a:prstGeom prst="rect">
              <a:avLst/>
            </a:prstGeom>
          </p:spPr>
          <p:txBody>
            <a:bodyPr>
              <a:spAutoFit/>
            </a:bodyPr>
            <a:lstStyle/>
            <a:p>
              <a:pPr eaLnBrk="1" hangingPunct="1">
                <a:defRPr/>
              </a:pPr>
              <a:r>
                <a:rPr lang="es-ES_tradnl" sz="800" b="1" dirty="0">
                  <a:solidFill>
                    <a:schemeClr val="bg1"/>
                  </a:solidFill>
                  <a:effectLst>
                    <a:outerShdw blurRad="38100" dist="38100" dir="2700000" algn="tl">
                      <a:srgbClr val="000000">
                        <a:alpha val="43137"/>
                      </a:srgbClr>
                    </a:outerShdw>
                  </a:effectLst>
                  <a:latin typeface="Arial" charset="0"/>
                  <a:cs typeface="Arial" charset="0"/>
                </a:rPr>
                <a:t>       94 Educación </a:t>
              </a:r>
            </a:p>
            <a:p>
              <a:pPr eaLnBrk="1" hangingPunct="1">
                <a:defRPr/>
              </a:pPr>
              <a:r>
                <a:rPr lang="es-ES_tradnl" sz="800" b="1" dirty="0">
                  <a:solidFill>
                    <a:schemeClr val="bg1"/>
                  </a:solidFill>
                  <a:effectLst>
                    <a:outerShdw blurRad="38100" dist="38100" dir="2700000" algn="tl">
                      <a:srgbClr val="000000">
                        <a:alpha val="43137"/>
                      </a:srgbClr>
                    </a:outerShdw>
                  </a:effectLst>
                  <a:latin typeface="Arial" charset="0"/>
                  <a:cs typeface="Arial" charset="0"/>
                </a:rPr>
                <a:t> Especial -  España</a:t>
              </a:r>
              <a:endParaRPr lang="en-US" sz="800" b="1" dirty="0">
                <a:solidFill>
                  <a:schemeClr val="bg1"/>
                </a:solidFill>
                <a:effectLst>
                  <a:outerShdw blurRad="38100" dist="38100" dir="2700000" algn="tl">
                    <a:srgbClr val="000000">
                      <a:alpha val="43137"/>
                    </a:srgbClr>
                  </a:outerShdw>
                </a:effectLst>
                <a:latin typeface="Arial" charset="0"/>
                <a:cs typeface="Arial" charset="0"/>
              </a:endParaRPr>
            </a:p>
          </p:txBody>
        </p:sp>
        <p:sp>
          <p:nvSpPr>
            <p:cNvPr id="89" name="88 Rectángulo"/>
            <p:cNvSpPr/>
            <p:nvPr/>
          </p:nvSpPr>
          <p:spPr>
            <a:xfrm>
              <a:off x="4143243" y="1106389"/>
              <a:ext cx="1088951" cy="338184"/>
            </a:xfrm>
            <a:prstGeom prst="rect">
              <a:avLst/>
            </a:prstGeom>
          </p:spPr>
          <p:txBody>
            <a:bodyPr>
              <a:spAutoFit/>
            </a:bodyPr>
            <a:lstStyle/>
            <a:p>
              <a:pPr eaLnBrk="1" hangingPunct="1">
                <a:defRPr/>
              </a:pPr>
              <a:r>
                <a:rPr lang="es-ES_tradnl" sz="800" b="1" dirty="0">
                  <a:solidFill>
                    <a:schemeClr val="bg1"/>
                  </a:solidFill>
                  <a:effectLst>
                    <a:outerShdw blurRad="38100" dist="38100" dir="2700000" algn="tl">
                      <a:srgbClr val="000000">
                        <a:alpha val="43137"/>
                      </a:srgbClr>
                    </a:outerShdw>
                  </a:effectLst>
                  <a:latin typeface="Arial" charset="0"/>
                  <a:cs typeface="Arial" charset="0"/>
                </a:rPr>
                <a:t>93- Educación Inicial </a:t>
              </a:r>
              <a:endParaRPr lang="en-US" sz="800" b="1" dirty="0">
                <a:solidFill>
                  <a:schemeClr val="bg1"/>
                </a:solidFill>
                <a:effectLst>
                  <a:outerShdw blurRad="38100" dist="38100" dir="2700000" algn="tl">
                    <a:srgbClr val="000000">
                      <a:alpha val="43137"/>
                    </a:srgbClr>
                  </a:outerShdw>
                </a:effectLst>
                <a:latin typeface="Arial" charset="0"/>
                <a:cs typeface="Arial" charset="0"/>
              </a:endParaRPr>
            </a:p>
          </p:txBody>
        </p:sp>
        <p:sp>
          <p:nvSpPr>
            <p:cNvPr id="90" name="89 Rectángulo"/>
            <p:cNvSpPr/>
            <p:nvPr/>
          </p:nvSpPr>
          <p:spPr>
            <a:xfrm>
              <a:off x="3136837" y="1142906"/>
              <a:ext cx="1071489" cy="584281"/>
            </a:xfrm>
            <a:prstGeom prst="rect">
              <a:avLst/>
            </a:prstGeom>
          </p:spPr>
          <p:txBody>
            <a:bodyPr>
              <a:spAutoFit/>
            </a:bodyPr>
            <a:lstStyle/>
            <a:p>
              <a:pPr eaLnBrk="1" hangingPunct="1">
                <a:defRPr/>
              </a:pPr>
              <a:r>
                <a:rPr lang="es-ES_tradnl" sz="800" b="1" dirty="0">
                  <a:solidFill>
                    <a:schemeClr val="bg1"/>
                  </a:solidFill>
                  <a:effectLst>
                    <a:outerShdw blurRad="38100" dist="38100" dir="2700000" algn="tl">
                      <a:srgbClr val="000000">
                        <a:alpha val="43137"/>
                      </a:srgbClr>
                    </a:outerShdw>
                  </a:effectLst>
                  <a:latin typeface="Arial" charset="0"/>
                  <a:cs typeface="Arial" charset="0"/>
                </a:rPr>
                <a:t>           Conferencia  </a:t>
              </a:r>
            </a:p>
            <a:p>
              <a:pPr eaLnBrk="1" hangingPunct="1">
                <a:defRPr/>
              </a:pPr>
              <a:r>
                <a:rPr lang="es-ES_tradnl" sz="800" b="1" dirty="0">
                  <a:solidFill>
                    <a:schemeClr val="bg1"/>
                  </a:solidFill>
                  <a:effectLst>
                    <a:outerShdw blurRad="38100" dist="38100" dir="2700000" algn="tl">
                      <a:srgbClr val="000000">
                        <a:alpha val="43137"/>
                      </a:srgbClr>
                    </a:outerShdw>
                  </a:effectLst>
                  <a:latin typeface="Arial" charset="0"/>
                  <a:cs typeface="Arial" charset="0"/>
                </a:rPr>
                <a:t>    sobre objetivos  del Milenio</a:t>
              </a:r>
              <a:endParaRPr lang="en-US" sz="800" b="1" dirty="0">
                <a:solidFill>
                  <a:schemeClr val="bg1"/>
                </a:solidFill>
                <a:effectLst>
                  <a:outerShdw blurRad="38100" dist="38100" dir="2700000" algn="tl">
                    <a:srgbClr val="000000">
                      <a:alpha val="43137"/>
                    </a:srgbClr>
                  </a:outerShdw>
                </a:effectLst>
                <a:latin typeface="Arial" charset="0"/>
                <a:cs typeface="Arial" charset="0"/>
              </a:endParaRPr>
            </a:p>
          </p:txBody>
        </p:sp>
      </p:grpSp>
      <p:grpSp>
        <p:nvGrpSpPr>
          <p:cNvPr id="26" name="103 Grupo"/>
          <p:cNvGrpSpPr>
            <a:grpSpLocks/>
          </p:cNvGrpSpPr>
          <p:nvPr/>
        </p:nvGrpSpPr>
        <p:grpSpPr bwMode="auto">
          <a:xfrm>
            <a:off x="1842833" y="-54787"/>
            <a:ext cx="3059367" cy="2329360"/>
            <a:chOff x="1869802" y="-72661"/>
            <a:chExt cx="3059388" cy="2329012"/>
          </a:xfrm>
        </p:grpSpPr>
        <p:sp>
          <p:nvSpPr>
            <p:cNvPr id="17" name="16 CuadroTexto"/>
            <p:cNvSpPr txBox="1"/>
            <p:nvPr/>
          </p:nvSpPr>
          <p:spPr>
            <a:xfrm>
              <a:off x="2536811" y="464140"/>
              <a:ext cx="1617673" cy="1200150"/>
            </a:xfrm>
            <a:prstGeom prst="rect">
              <a:avLst/>
            </a:prstGeom>
            <a:noFill/>
          </p:spPr>
          <p:txBody>
            <a:bodyPr>
              <a:spAutoFit/>
            </a:bodyPr>
            <a:lstStyle/>
            <a:p>
              <a:pPr eaLnBrk="1" hangingPunct="1">
                <a:defRPr/>
              </a:pPr>
              <a:r>
                <a:rPr lang="es-ES_tradnl" sz="900" b="1" dirty="0">
                  <a:solidFill>
                    <a:schemeClr val="bg1"/>
                  </a:solidFill>
                  <a:effectLst>
                    <a:outerShdw blurRad="38100" dist="38100" dir="2700000" algn="tl">
                      <a:srgbClr val="000000">
                        <a:alpha val="43137"/>
                      </a:srgbClr>
                    </a:outerShdw>
                  </a:effectLst>
                  <a:latin typeface="Arial" charset="0"/>
                  <a:cs typeface="Arial" charset="0"/>
                </a:rPr>
                <a:t>                           Conferencia</a:t>
              </a:r>
            </a:p>
            <a:p>
              <a:pPr eaLnBrk="1" hangingPunct="1">
                <a:defRPr/>
              </a:pPr>
              <a:r>
                <a:rPr lang="es-ES_tradnl" sz="900" b="1" dirty="0">
                  <a:solidFill>
                    <a:schemeClr val="bg1"/>
                  </a:solidFill>
                  <a:effectLst>
                    <a:outerShdw blurRad="38100" dist="38100" dir="2700000" algn="tl">
                      <a:srgbClr val="000000">
                        <a:alpha val="43137"/>
                      </a:srgbClr>
                    </a:outerShdw>
                  </a:effectLst>
                  <a:latin typeface="Arial" charset="0"/>
                  <a:cs typeface="Arial" charset="0"/>
                </a:rPr>
                <a:t>                   Mundial    </a:t>
              </a:r>
            </a:p>
            <a:p>
              <a:pPr eaLnBrk="1" hangingPunct="1">
                <a:defRPr/>
              </a:pPr>
              <a:r>
                <a:rPr lang="es-ES_tradnl" sz="900" b="1" dirty="0">
                  <a:solidFill>
                    <a:schemeClr val="bg1"/>
                  </a:solidFill>
                  <a:effectLst>
                    <a:outerShdw blurRad="38100" dist="38100" dir="2700000" algn="tl">
                      <a:srgbClr val="000000">
                        <a:alpha val="43137"/>
                      </a:srgbClr>
                    </a:outerShdw>
                  </a:effectLst>
                  <a:latin typeface="Arial" charset="0"/>
                  <a:cs typeface="Arial" charset="0"/>
                </a:rPr>
                <a:t>        Educación </a:t>
              </a:r>
            </a:p>
            <a:p>
              <a:pPr eaLnBrk="1" hangingPunct="1">
                <a:defRPr/>
              </a:pPr>
              <a:r>
                <a:rPr lang="es-ES_tradnl" sz="900" b="1" dirty="0">
                  <a:solidFill>
                    <a:schemeClr val="bg1"/>
                  </a:solidFill>
                  <a:effectLst>
                    <a:outerShdw blurRad="38100" dist="38100" dir="2700000" algn="tl">
                      <a:srgbClr val="000000">
                        <a:alpha val="43137"/>
                      </a:srgbClr>
                    </a:outerShdw>
                  </a:effectLst>
                  <a:latin typeface="Arial" charset="0"/>
                  <a:cs typeface="Arial" charset="0"/>
                </a:rPr>
                <a:t> Superior  de </a:t>
              </a:r>
            </a:p>
            <a:p>
              <a:pPr eaLnBrk="1" hangingPunct="1">
                <a:defRPr/>
              </a:pPr>
              <a:r>
                <a:rPr lang="es-ES_tradnl" sz="900" b="1" dirty="0">
                  <a:solidFill>
                    <a:schemeClr val="bg1"/>
                  </a:solidFill>
                  <a:effectLst>
                    <a:outerShdw blurRad="38100" dist="38100" dir="2700000" algn="tl">
                      <a:srgbClr val="000000">
                        <a:alpha val="43137"/>
                      </a:srgbClr>
                    </a:outerShdw>
                  </a:effectLst>
                  <a:latin typeface="Arial" charset="0"/>
                  <a:cs typeface="Arial" charset="0"/>
                </a:rPr>
                <a:t>UNESCO </a:t>
              </a:r>
            </a:p>
            <a:p>
              <a:pPr eaLnBrk="1" hangingPunct="1">
                <a:defRPr/>
              </a:pPr>
              <a:r>
                <a:rPr lang="es-ES_tradnl" sz="900" b="1" dirty="0">
                  <a:solidFill>
                    <a:schemeClr val="bg1"/>
                  </a:solidFill>
                  <a:effectLst>
                    <a:outerShdw blurRad="38100" dist="38100" dir="2700000" algn="tl">
                      <a:srgbClr val="000000">
                        <a:alpha val="43137"/>
                      </a:srgbClr>
                    </a:outerShdw>
                  </a:effectLst>
                  <a:latin typeface="Arial" charset="0"/>
                  <a:cs typeface="Arial" charset="0"/>
                </a:rPr>
                <a:t>98 y 2009 </a:t>
              </a:r>
            </a:p>
            <a:p>
              <a:pPr eaLnBrk="1" hangingPunct="1">
                <a:defRPr/>
              </a:pPr>
              <a:r>
                <a:rPr lang="es-ES_tradnl" sz="900" b="1" dirty="0">
                  <a:solidFill>
                    <a:schemeClr val="bg1"/>
                  </a:solidFill>
                  <a:effectLst>
                    <a:outerShdw blurRad="38100" dist="38100" dir="2700000" algn="tl">
                      <a:srgbClr val="000000">
                        <a:alpha val="43137"/>
                      </a:srgbClr>
                    </a:outerShdw>
                  </a:effectLst>
                  <a:latin typeface="Arial" charset="0"/>
                  <a:cs typeface="Arial" charset="0"/>
                </a:rPr>
                <a:t> </a:t>
              </a:r>
              <a:endParaRPr lang="es-ES_tradnl" sz="800" b="1" dirty="0">
                <a:solidFill>
                  <a:schemeClr val="bg1"/>
                </a:solidFill>
                <a:effectLst>
                  <a:outerShdw blurRad="38100" dist="38100" dir="2700000" algn="tl">
                    <a:srgbClr val="000000">
                      <a:alpha val="43137"/>
                    </a:srgbClr>
                  </a:outerShdw>
                </a:effectLst>
                <a:latin typeface="Arial" charset="0"/>
                <a:cs typeface="Arial" charset="0"/>
              </a:endParaRPr>
            </a:p>
          </p:txBody>
        </p:sp>
        <p:sp>
          <p:nvSpPr>
            <p:cNvPr id="78" name="77 Rectángulo"/>
            <p:cNvSpPr/>
            <p:nvPr/>
          </p:nvSpPr>
          <p:spPr>
            <a:xfrm>
              <a:off x="1869802" y="1471638"/>
              <a:ext cx="1285884" cy="784713"/>
            </a:xfrm>
            <a:prstGeom prst="rect">
              <a:avLst/>
            </a:prstGeom>
          </p:spPr>
          <p:txBody>
            <a:bodyPr>
              <a:spAutoFit/>
            </a:bodyPr>
            <a:lstStyle/>
            <a:p>
              <a:pPr eaLnBrk="1" hangingPunct="1">
                <a:defRPr/>
              </a:pPr>
              <a:r>
                <a:rPr lang="es-ES_tradnl" sz="900" b="1" dirty="0">
                  <a:solidFill>
                    <a:schemeClr val="bg1"/>
                  </a:solidFill>
                  <a:effectLst>
                    <a:outerShdw blurRad="38100" dist="38100" dir="2700000" algn="tl">
                      <a:srgbClr val="000000">
                        <a:alpha val="43137"/>
                      </a:srgbClr>
                    </a:outerShdw>
                  </a:effectLst>
                  <a:latin typeface="Arial" charset="0"/>
                  <a:cs typeface="Arial" charset="0"/>
                </a:rPr>
                <a:t>            Conferencia</a:t>
              </a:r>
            </a:p>
            <a:p>
              <a:pPr eaLnBrk="1" hangingPunct="1">
                <a:defRPr/>
              </a:pPr>
              <a:r>
                <a:rPr lang="es-ES_tradnl" sz="900" b="1" dirty="0">
                  <a:solidFill>
                    <a:schemeClr val="bg1"/>
                  </a:solidFill>
                  <a:effectLst>
                    <a:outerShdw blurRad="38100" dist="38100" dir="2700000" algn="tl">
                      <a:srgbClr val="000000">
                        <a:alpha val="43137"/>
                      </a:srgbClr>
                    </a:outerShdw>
                  </a:effectLst>
                  <a:latin typeface="Arial" charset="0"/>
                  <a:cs typeface="Arial" charset="0"/>
                </a:rPr>
                <a:t>        Europea de</a:t>
              </a:r>
            </a:p>
            <a:p>
              <a:pPr eaLnBrk="1" hangingPunct="1">
                <a:defRPr/>
              </a:pPr>
              <a:r>
                <a:rPr lang="es-ES_tradnl" sz="900" b="1" dirty="0">
                  <a:solidFill>
                    <a:schemeClr val="bg1"/>
                  </a:solidFill>
                  <a:effectLst>
                    <a:outerShdw blurRad="38100" dist="38100" dir="2700000" algn="tl">
                      <a:srgbClr val="000000">
                        <a:alpha val="43137"/>
                      </a:srgbClr>
                    </a:outerShdw>
                  </a:effectLst>
                  <a:latin typeface="Arial" charset="0"/>
                  <a:cs typeface="Arial" charset="0"/>
                </a:rPr>
                <a:t>   Ministros </a:t>
              </a:r>
            </a:p>
            <a:p>
              <a:pPr eaLnBrk="1" hangingPunct="1">
                <a:defRPr/>
              </a:pPr>
              <a:r>
                <a:rPr lang="es-ES_tradnl" sz="900" b="1" dirty="0">
                  <a:solidFill>
                    <a:schemeClr val="bg1"/>
                  </a:solidFill>
                  <a:effectLst>
                    <a:outerShdw blurRad="38100" dist="38100" dir="2700000" algn="tl">
                      <a:srgbClr val="000000">
                        <a:alpha val="43137"/>
                      </a:srgbClr>
                    </a:outerShdw>
                  </a:effectLst>
                  <a:latin typeface="Arial" charset="0"/>
                  <a:cs typeface="Arial" charset="0"/>
                </a:rPr>
                <a:t>de Educación</a:t>
              </a:r>
            </a:p>
            <a:p>
              <a:pPr eaLnBrk="1" hangingPunct="1">
                <a:defRPr/>
              </a:pPr>
              <a:r>
                <a:rPr lang="es-ES_tradnl" sz="900" b="1" dirty="0">
                  <a:solidFill>
                    <a:schemeClr val="bg1"/>
                  </a:solidFill>
                  <a:effectLst>
                    <a:outerShdw blurRad="38100" dist="38100" dir="2700000" algn="tl">
                      <a:srgbClr val="000000">
                        <a:alpha val="43137"/>
                      </a:srgbClr>
                    </a:outerShdw>
                  </a:effectLst>
                  <a:latin typeface="Arial" charset="0"/>
                  <a:cs typeface="Arial" charset="0"/>
                </a:rPr>
                <a:t>Superior</a:t>
              </a:r>
              <a:endParaRPr lang="en-US" sz="900" b="1" dirty="0">
                <a:solidFill>
                  <a:schemeClr val="bg1"/>
                </a:solidFill>
                <a:effectLst>
                  <a:outerShdw blurRad="38100" dist="38100" dir="2700000" algn="tl">
                    <a:srgbClr val="000000">
                      <a:alpha val="43137"/>
                    </a:srgbClr>
                  </a:outerShdw>
                </a:effectLst>
                <a:latin typeface="Arial" charset="0"/>
                <a:cs typeface="Arial" charset="0"/>
              </a:endParaRPr>
            </a:p>
          </p:txBody>
        </p:sp>
        <p:sp>
          <p:nvSpPr>
            <p:cNvPr id="92" name="91 CuadroTexto"/>
            <p:cNvSpPr txBox="1"/>
            <p:nvPr/>
          </p:nvSpPr>
          <p:spPr>
            <a:xfrm>
              <a:off x="3643306" y="-72661"/>
              <a:ext cx="1285884" cy="784711"/>
            </a:xfrm>
            <a:prstGeom prst="rect">
              <a:avLst/>
            </a:prstGeom>
            <a:noFill/>
          </p:spPr>
          <p:txBody>
            <a:bodyPr>
              <a:spAutoFit/>
            </a:bodyPr>
            <a:lstStyle/>
            <a:p>
              <a:pPr algn="r" eaLnBrk="1" hangingPunct="1">
                <a:defRPr/>
              </a:pPr>
              <a:r>
                <a:rPr lang="es-ES_tradnl" sz="900" b="1" dirty="0">
                  <a:solidFill>
                    <a:schemeClr val="bg1"/>
                  </a:solidFill>
                  <a:effectLst>
                    <a:outerShdw blurRad="38100" dist="38100" dir="2700000" algn="tl">
                      <a:srgbClr val="000000">
                        <a:alpha val="43137"/>
                      </a:srgbClr>
                    </a:outerShdw>
                  </a:effectLst>
                  <a:latin typeface="Arial" charset="0"/>
                  <a:cs typeface="Arial" charset="0"/>
                </a:rPr>
                <a:t>                  Encuentro</a:t>
              </a:r>
            </a:p>
            <a:p>
              <a:pPr algn="r" eaLnBrk="1" hangingPunct="1">
                <a:defRPr/>
              </a:pPr>
              <a:r>
                <a:rPr lang="es-ES_tradnl" sz="900" b="1" dirty="0">
                  <a:solidFill>
                    <a:schemeClr val="bg1"/>
                  </a:solidFill>
                  <a:effectLst>
                    <a:outerShdw blurRad="38100" dist="38100" dir="2700000" algn="tl">
                      <a:srgbClr val="000000">
                        <a:alpha val="43137"/>
                      </a:srgbClr>
                    </a:outerShdw>
                  </a:effectLst>
                  <a:latin typeface="Arial" charset="0"/>
                  <a:cs typeface="Arial" charset="0"/>
                </a:rPr>
                <a:t> Europeo de Educación Superior - </a:t>
              </a:r>
              <a:r>
                <a:rPr lang="es-ES_tradnl" sz="900" b="1" dirty="0" err="1">
                  <a:solidFill>
                    <a:schemeClr val="bg1"/>
                  </a:solidFill>
                  <a:effectLst>
                    <a:outerShdw blurRad="38100" dist="38100" dir="2700000" algn="tl">
                      <a:srgbClr val="000000">
                        <a:alpha val="43137"/>
                      </a:srgbClr>
                    </a:outerShdw>
                  </a:effectLst>
                  <a:latin typeface="Arial" charset="0"/>
                  <a:cs typeface="Arial" charset="0"/>
                </a:rPr>
                <a:t>Bologna</a:t>
              </a:r>
              <a:endParaRPr lang="en-US" sz="900" b="1" dirty="0">
                <a:solidFill>
                  <a:schemeClr val="bg1"/>
                </a:solidFill>
                <a:effectLst>
                  <a:outerShdw blurRad="38100" dist="38100" dir="2700000" algn="tl">
                    <a:srgbClr val="000000">
                      <a:alpha val="43137"/>
                    </a:srgbClr>
                  </a:outerShdw>
                </a:effectLst>
                <a:latin typeface="Arial" charset="0"/>
                <a:cs typeface="Arial" charset="0"/>
              </a:endParaRPr>
            </a:p>
          </p:txBody>
        </p:sp>
      </p:grpSp>
      <p:grpSp>
        <p:nvGrpSpPr>
          <p:cNvPr id="28" name="101 Grupo"/>
          <p:cNvGrpSpPr>
            <a:grpSpLocks/>
          </p:cNvGrpSpPr>
          <p:nvPr/>
        </p:nvGrpSpPr>
        <p:grpSpPr bwMode="auto">
          <a:xfrm>
            <a:off x="2985419" y="1363832"/>
            <a:ext cx="2571750" cy="1382713"/>
            <a:chOff x="3071802" y="1357298"/>
            <a:chExt cx="2571768" cy="1382735"/>
          </a:xfrm>
        </p:grpSpPr>
        <p:sp>
          <p:nvSpPr>
            <p:cNvPr id="87" name="86 Rectángulo"/>
            <p:cNvSpPr/>
            <p:nvPr/>
          </p:nvSpPr>
          <p:spPr>
            <a:xfrm>
              <a:off x="4357686" y="1357298"/>
              <a:ext cx="1285884" cy="708036"/>
            </a:xfrm>
            <a:prstGeom prst="rect">
              <a:avLst/>
            </a:prstGeom>
          </p:spPr>
          <p:txBody>
            <a:bodyPr>
              <a:spAutoFit/>
            </a:bodyPr>
            <a:lstStyle/>
            <a:p>
              <a:pPr eaLnBrk="1" hangingPunct="1">
                <a:defRPr/>
              </a:pPr>
              <a:r>
                <a:rPr lang="es-ES_tradnl" sz="800" b="1" dirty="0">
                  <a:solidFill>
                    <a:schemeClr val="bg1"/>
                  </a:solidFill>
                  <a:effectLst>
                    <a:outerShdw blurRad="38100" dist="38100" dir="2700000" algn="tl">
                      <a:srgbClr val="000000">
                        <a:alpha val="43137"/>
                      </a:srgbClr>
                    </a:outerShdw>
                  </a:effectLst>
                  <a:latin typeface="Arial" charset="0"/>
                  <a:cs typeface="Arial" charset="0"/>
                </a:rPr>
                <a:t>Proyectos </a:t>
              </a:r>
            </a:p>
            <a:p>
              <a:pPr eaLnBrk="1" hangingPunct="1">
                <a:defRPr/>
              </a:pPr>
              <a:r>
                <a:rPr lang="es-ES_tradnl" sz="800" b="1" dirty="0">
                  <a:solidFill>
                    <a:schemeClr val="bg1"/>
                  </a:solidFill>
                  <a:effectLst>
                    <a:outerShdw blurRad="38100" dist="38100" dir="2700000" algn="tl">
                      <a:srgbClr val="000000">
                        <a:alpha val="43137"/>
                      </a:srgbClr>
                    </a:outerShdw>
                  </a:effectLst>
                  <a:latin typeface="Arial" charset="0"/>
                  <a:cs typeface="Arial" charset="0"/>
                </a:rPr>
                <a:t>principales </a:t>
              </a:r>
            </a:p>
            <a:p>
              <a:pPr eaLnBrk="1" hangingPunct="1">
                <a:defRPr/>
              </a:pPr>
              <a:r>
                <a:rPr lang="es-ES_tradnl" sz="800" b="1" dirty="0">
                  <a:solidFill>
                    <a:schemeClr val="bg1"/>
                  </a:solidFill>
                  <a:effectLst>
                    <a:outerShdw blurRad="38100" dist="38100" dir="2700000" algn="tl">
                      <a:srgbClr val="000000">
                        <a:alpha val="43137"/>
                      </a:srgbClr>
                    </a:outerShdw>
                  </a:effectLst>
                  <a:latin typeface="Arial" charset="0"/>
                  <a:cs typeface="Arial" charset="0"/>
                </a:rPr>
                <a:t>Educación </a:t>
              </a:r>
            </a:p>
            <a:p>
              <a:pPr eaLnBrk="1" hangingPunct="1">
                <a:defRPr/>
              </a:pPr>
              <a:r>
                <a:rPr lang="es-ES_tradnl" sz="800" b="1" dirty="0">
                  <a:solidFill>
                    <a:schemeClr val="bg1"/>
                  </a:solidFill>
                  <a:effectLst>
                    <a:outerShdw blurRad="38100" dist="38100" dir="2700000" algn="tl">
                      <a:srgbClr val="000000">
                        <a:alpha val="43137"/>
                      </a:srgbClr>
                    </a:outerShdw>
                  </a:effectLst>
                  <a:latin typeface="Arial" charset="0"/>
                  <a:cs typeface="Arial" charset="0"/>
                </a:rPr>
                <a:t>para Todos </a:t>
              </a:r>
            </a:p>
            <a:p>
              <a:pPr eaLnBrk="1" hangingPunct="1">
                <a:defRPr/>
              </a:pPr>
              <a:r>
                <a:rPr lang="es-ES_tradnl" sz="800" b="1" dirty="0">
                  <a:solidFill>
                    <a:schemeClr val="bg1"/>
                  </a:solidFill>
                  <a:effectLst>
                    <a:outerShdw blurRad="38100" dist="38100" dir="2700000" algn="tl">
                      <a:srgbClr val="000000">
                        <a:alpha val="43137"/>
                      </a:srgbClr>
                    </a:outerShdw>
                  </a:effectLst>
                  <a:latin typeface="Arial" charset="0"/>
                  <a:cs typeface="Arial" charset="0"/>
                </a:rPr>
                <a:t>UNESCO</a:t>
              </a:r>
              <a:endParaRPr lang="en-US" sz="800" b="1" dirty="0">
                <a:solidFill>
                  <a:schemeClr val="bg1"/>
                </a:solidFill>
                <a:effectLst>
                  <a:outerShdw blurRad="38100" dist="38100" dir="2700000" algn="tl">
                    <a:srgbClr val="000000">
                      <a:alpha val="43137"/>
                    </a:srgbClr>
                  </a:outerShdw>
                </a:effectLst>
                <a:latin typeface="Arial" charset="0"/>
                <a:cs typeface="Arial" charset="0"/>
              </a:endParaRPr>
            </a:p>
          </p:txBody>
        </p:sp>
        <p:sp>
          <p:nvSpPr>
            <p:cNvPr id="52" name="51 CuadroTexto"/>
            <p:cNvSpPr txBox="1"/>
            <p:nvPr/>
          </p:nvSpPr>
          <p:spPr>
            <a:xfrm>
              <a:off x="3071802" y="1785930"/>
              <a:ext cx="1785951" cy="954103"/>
            </a:xfrm>
            <a:prstGeom prst="rect">
              <a:avLst/>
            </a:prstGeom>
            <a:noFill/>
          </p:spPr>
          <p:txBody>
            <a:bodyPr>
              <a:spAutoFit/>
            </a:bodyPr>
            <a:lstStyle/>
            <a:p>
              <a:pPr eaLnBrk="1" hangingPunct="1">
                <a:defRPr/>
              </a:pPr>
              <a:r>
                <a:rPr lang="es-ES_tradnl" sz="800" b="1" dirty="0">
                  <a:solidFill>
                    <a:schemeClr val="bg1"/>
                  </a:solidFill>
                  <a:effectLst>
                    <a:outerShdw blurRad="38100" dist="38100" dir="2700000" algn="tl">
                      <a:srgbClr val="000000">
                        <a:alpha val="43137"/>
                      </a:srgbClr>
                    </a:outerShdw>
                  </a:effectLst>
                  <a:latin typeface="Arial" charset="0"/>
                  <a:cs typeface="Arial" charset="0"/>
                </a:rPr>
                <a:t>                         Conferencia</a:t>
              </a:r>
            </a:p>
            <a:p>
              <a:pPr eaLnBrk="1" hangingPunct="1">
                <a:defRPr/>
              </a:pPr>
              <a:r>
                <a:rPr lang="es-ES_tradnl" sz="800" b="1" dirty="0">
                  <a:solidFill>
                    <a:schemeClr val="bg1"/>
                  </a:solidFill>
                  <a:effectLst>
                    <a:outerShdw blurRad="38100" dist="38100" dir="2700000" algn="tl">
                      <a:srgbClr val="000000">
                        <a:alpha val="43137"/>
                      </a:srgbClr>
                    </a:outerShdw>
                  </a:effectLst>
                  <a:latin typeface="Arial" charset="0"/>
                  <a:cs typeface="Arial" charset="0"/>
                </a:rPr>
                <a:t>                   Ministros de</a:t>
              </a:r>
            </a:p>
            <a:p>
              <a:pPr eaLnBrk="1" hangingPunct="1">
                <a:defRPr/>
              </a:pPr>
              <a:r>
                <a:rPr lang="es-ES_tradnl" sz="800" b="1" dirty="0">
                  <a:solidFill>
                    <a:schemeClr val="bg1"/>
                  </a:solidFill>
                  <a:effectLst>
                    <a:outerShdw blurRad="38100" dist="38100" dir="2700000" algn="tl">
                      <a:srgbClr val="000000">
                        <a:alpha val="43137"/>
                      </a:srgbClr>
                    </a:outerShdw>
                  </a:effectLst>
                  <a:latin typeface="Arial" charset="0"/>
                  <a:cs typeface="Arial" charset="0"/>
                </a:rPr>
                <a:t>                Educación</a:t>
              </a:r>
            </a:p>
            <a:p>
              <a:pPr eaLnBrk="1" hangingPunct="1">
                <a:defRPr/>
              </a:pPr>
              <a:r>
                <a:rPr lang="es-ES_tradnl" sz="800" b="1" dirty="0">
                  <a:solidFill>
                    <a:schemeClr val="bg1"/>
                  </a:solidFill>
                  <a:effectLst>
                    <a:outerShdw blurRad="38100" dist="38100" dir="2700000" algn="tl">
                      <a:srgbClr val="000000">
                        <a:alpha val="43137"/>
                      </a:srgbClr>
                    </a:outerShdw>
                  </a:effectLst>
                  <a:latin typeface="Arial" charset="0"/>
                  <a:cs typeface="Arial" charset="0"/>
                </a:rPr>
                <a:t>          (USAID/OEA/</a:t>
              </a:r>
            </a:p>
            <a:p>
              <a:pPr eaLnBrk="1" hangingPunct="1">
                <a:defRPr/>
              </a:pPr>
              <a:r>
                <a:rPr lang="es-ES_tradnl" sz="800" b="1" dirty="0">
                  <a:solidFill>
                    <a:schemeClr val="bg1"/>
                  </a:solidFill>
                  <a:effectLst>
                    <a:outerShdw blurRad="38100" dist="38100" dir="2700000" algn="tl">
                      <a:srgbClr val="000000">
                        <a:alpha val="43137"/>
                      </a:srgbClr>
                    </a:outerShdw>
                  </a:effectLst>
                  <a:latin typeface="Arial" charset="0"/>
                  <a:cs typeface="Arial" charset="0"/>
                </a:rPr>
                <a:t>      UNESCO /</a:t>
              </a:r>
            </a:p>
            <a:p>
              <a:pPr eaLnBrk="1" hangingPunct="1">
                <a:defRPr/>
              </a:pPr>
              <a:r>
                <a:rPr lang="es-ES_tradnl" sz="800" b="1" dirty="0">
                  <a:solidFill>
                    <a:schemeClr val="bg1"/>
                  </a:solidFill>
                  <a:effectLst>
                    <a:outerShdw blurRad="38100" dist="38100" dir="2700000" algn="tl">
                      <a:srgbClr val="000000">
                        <a:alpha val="43137"/>
                      </a:srgbClr>
                    </a:outerShdw>
                  </a:effectLst>
                  <a:latin typeface="Arial" charset="0"/>
                  <a:cs typeface="Arial" charset="0"/>
                </a:rPr>
                <a:t>   Banco Mundial/</a:t>
              </a:r>
            </a:p>
            <a:p>
              <a:pPr eaLnBrk="1" hangingPunct="1">
                <a:defRPr/>
              </a:pPr>
              <a:r>
                <a:rPr lang="es-ES_tradnl" sz="800" b="1" dirty="0">
                  <a:solidFill>
                    <a:schemeClr val="bg1"/>
                  </a:solidFill>
                  <a:effectLst>
                    <a:outerShdw blurRad="38100" dist="38100" dir="2700000" algn="tl">
                      <a:srgbClr val="000000">
                        <a:alpha val="43137"/>
                      </a:srgbClr>
                    </a:outerShdw>
                  </a:effectLst>
                  <a:latin typeface="Arial" charset="0"/>
                  <a:cs typeface="Arial" charset="0"/>
                </a:rPr>
                <a:t>OIT</a:t>
              </a:r>
              <a:endParaRPr lang="en-US" sz="800" b="1" dirty="0">
                <a:solidFill>
                  <a:schemeClr val="bg1"/>
                </a:solidFill>
                <a:effectLst>
                  <a:outerShdw blurRad="38100" dist="38100" dir="2700000" algn="tl">
                    <a:srgbClr val="000000">
                      <a:alpha val="43137"/>
                    </a:srgbClr>
                  </a:outerShdw>
                </a:effectLst>
                <a:latin typeface="Arial" charset="0"/>
                <a:cs typeface="Arial" charset="0"/>
              </a:endParaRPr>
            </a:p>
          </p:txBody>
        </p:sp>
      </p:grpSp>
    </p:spTree>
    <p:custDataLst>
      <p:tags r:id="rId1"/>
    </p:custDataLst>
    <p:extLst>
      <p:ext uri="{BB962C8B-B14F-4D97-AF65-F5344CB8AC3E}">
        <p14:creationId xmlns:p14="http://schemas.microsoft.com/office/powerpoint/2010/main" val="92326798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p:cTn id="7" dur="500" fill="hold"/>
                                        <p:tgtEl>
                                          <p:spTgt spid="32"/>
                                        </p:tgtEl>
                                        <p:attrNameLst>
                                          <p:attrName>ppt_w</p:attrName>
                                        </p:attrNameLst>
                                      </p:cBhvr>
                                      <p:tavLst>
                                        <p:tav tm="0">
                                          <p:val>
                                            <p:fltVal val="0"/>
                                          </p:val>
                                        </p:tav>
                                        <p:tav tm="100000">
                                          <p:val>
                                            <p:strVal val="#ppt_w"/>
                                          </p:val>
                                        </p:tav>
                                      </p:tavLst>
                                    </p:anim>
                                    <p:anim calcmode="lin" valueType="num">
                                      <p:cBhvr>
                                        <p:cTn id="8" dur="500" fill="hold"/>
                                        <p:tgtEl>
                                          <p:spTgt spid="32"/>
                                        </p:tgtEl>
                                        <p:attrNameLst>
                                          <p:attrName>ppt_h</p:attrName>
                                        </p:attrNameLst>
                                      </p:cBhvr>
                                      <p:tavLst>
                                        <p:tav tm="0">
                                          <p:val>
                                            <p:strVal val="#ppt_h"/>
                                          </p:val>
                                        </p:tav>
                                        <p:tav tm="100000">
                                          <p:val>
                                            <p:strVal val="#ppt_h"/>
                                          </p:val>
                                        </p:tav>
                                      </p:tavLst>
                                    </p:anim>
                                  </p:childTnLst>
                                </p:cTn>
                              </p:par>
                            </p:childTnLst>
                          </p:cTn>
                        </p:par>
                        <p:par>
                          <p:cTn id="9" fill="hold" nodeType="afterGroup">
                            <p:stCondLst>
                              <p:cond delay="500"/>
                            </p:stCondLst>
                            <p:childTnLst>
                              <p:par>
                                <p:cTn id="10" presetID="17" presetClass="entr" presetSubtype="10" fill="hold" grpId="0" nodeType="afterEffect">
                                  <p:stCondLst>
                                    <p:cond delay="0"/>
                                  </p:stCondLst>
                                  <p:childTnLst>
                                    <p:set>
                                      <p:cBhvr>
                                        <p:cTn id="11" dur="1" fill="hold">
                                          <p:stCondLst>
                                            <p:cond delay="0"/>
                                          </p:stCondLst>
                                        </p:cTn>
                                        <p:tgtEl>
                                          <p:spTgt spid="58"/>
                                        </p:tgtEl>
                                        <p:attrNameLst>
                                          <p:attrName>style.visibility</p:attrName>
                                        </p:attrNameLst>
                                      </p:cBhvr>
                                      <p:to>
                                        <p:strVal val="visible"/>
                                      </p:to>
                                    </p:set>
                                    <p:anim calcmode="lin" valueType="num">
                                      <p:cBhvr>
                                        <p:cTn id="12" dur="500" fill="hold"/>
                                        <p:tgtEl>
                                          <p:spTgt spid="58"/>
                                        </p:tgtEl>
                                        <p:attrNameLst>
                                          <p:attrName>ppt_w</p:attrName>
                                        </p:attrNameLst>
                                      </p:cBhvr>
                                      <p:tavLst>
                                        <p:tav tm="0">
                                          <p:val>
                                            <p:fltVal val="0"/>
                                          </p:val>
                                        </p:tav>
                                        <p:tav tm="100000">
                                          <p:val>
                                            <p:strVal val="#ppt_w"/>
                                          </p:val>
                                        </p:tav>
                                      </p:tavLst>
                                    </p:anim>
                                    <p:anim calcmode="lin" valueType="num">
                                      <p:cBhvr>
                                        <p:cTn id="13" dur="500" fill="hold"/>
                                        <p:tgtEl>
                                          <p:spTgt spid="58"/>
                                        </p:tgtEl>
                                        <p:attrNameLst>
                                          <p:attrName>ppt_h</p:attrName>
                                        </p:attrNameLst>
                                      </p:cBhvr>
                                      <p:tavLst>
                                        <p:tav tm="0">
                                          <p:val>
                                            <p:strVal val="#ppt_h"/>
                                          </p:val>
                                        </p:tav>
                                        <p:tav tm="100000">
                                          <p:val>
                                            <p:strVal val="#ppt_h"/>
                                          </p:val>
                                        </p:tav>
                                      </p:tavLst>
                                    </p:anim>
                                  </p:childTnLst>
                                </p:cTn>
                              </p:par>
                            </p:childTnLst>
                          </p:cTn>
                        </p:par>
                        <p:par>
                          <p:cTn id="14" fill="hold" nodeType="afterGroup">
                            <p:stCondLst>
                              <p:cond delay="1000"/>
                            </p:stCondLst>
                            <p:childTnLst>
                              <p:par>
                                <p:cTn id="15" presetID="17" presetClass="entr" presetSubtype="10" fill="hold" nodeType="afterEffect">
                                  <p:stCondLst>
                                    <p:cond delay="0"/>
                                  </p:stCondLst>
                                  <p:childTnLst>
                                    <p:set>
                                      <p:cBhvr>
                                        <p:cTn id="16" dur="1" fill="hold">
                                          <p:stCondLst>
                                            <p:cond delay="0"/>
                                          </p:stCondLst>
                                        </p:cTn>
                                        <p:tgtEl>
                                          <p:spTgt spid="55"/>
                                        </p:tgtEl>
                                        <p:attrNameLst>
                                          <p:attrName>style.visibility</p:attrName>
                                        </p:attrNameLst>
                                      </p:cBhvr>
                                      <p:to>
                                        <p:strVal val="visible"/>
                                      </p:to>
                                    </p:set>
                                    <p:anim calcmode="lin" valueType="num">
                                      <p:cBhvr>
                                        <p:cTn id="17" dur="500" fill="hold"/>
                                        <p:tgtEl>
                                          <p:spTgt spid="55"/>
                                        </p:tgtEl>
                                        <p:attrNameLst>
                                          <p:attrName>ppt_w</p:attrName>
                                        </p:attrNameLst>
                                      </p:cBhvr>
                                      <p:tavLst>
                                        <p:tav tm="0">
                                          <p:val>
                                            <p:fltVal val="0"/>
                                          </p:val>
                                        </p:tav>
                                        <p:tav tm="100000">
                                          <p:val>
                                            <p:strVal val="#ppt_w"/>
                                          </p:val>
                                        </p:tav>
                                      </p:tavLst>
                                    </p:anim>
                                    <p:anim calcmode="lin" valueType="num">
                                      <p:cBhvr>
                                        <p:cTn id="18" dur="500" fill="hold"/>
                                        <p:tgtEl>
                                          <p:spTgt spid="55"/>
                                        </p:tgtEl>
                                        <p:attrNameLst>
                                          <p:attrName>ppt_h</p:attrName>
                                        </p:attrNameLst>
                                      </p:cBhvr>
                                      <p:tavLst>
                                        <p:tav tm="0">
                                          <p:val>
                                            <p:strVal val="#ppt_h"/>
                                          </p:val>
                                        </p:tav>
                                        <p:tav tm="100000">
                                          <p:val>
                                            <p:strVal val="#ppt_h"/>
                                          </p:val>
                                        </p:tav>
                                      </p:tavLst>
                                    </p:anim>
                                  </p:childTnLst>
                                </p:cTn>
                              </p:par>
                            </p:childTnLst>
                          </p:cTn>
                        </p:par>
                        <p:par>
                          <p:cTn id="19" fill="hold" nodeType="afterGroup">
                            <p:stCondLst>
                              <p:cond delay="1500"/>
                            </p:stCondLst>
                            <p:childTnLst>
                              <p:par>
                                <p:cTn id="20" presetID="17" presetClass="entr" presetSubtype="10" fill="hold" grpId="0" nodeType="after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p:cTn id="22" dur="500" fill="hold"/>
                                        <p:tgtEl>
                                          <p:spTgt spid="11"/>
                                        </p:tgtEl>
                                        <p:attrNameLst>
                                          <p:attrName>ppt_w</p:attrName>
                                        </p:attrNameLst>
                                      </p:cBhvr>
                                      <p:tavLst>
                                        <p:tav tm="0">
                                          <p:val>
                                            <p:fltVal val="0"/>
                                          </p:val>
                                        </p:tav>
                                        <p:tav tm="100000">
                                          <p:val>
                                            <p:strVal val="#ppt_w"/>
                                          </p:val>
                                        </p:tav>
                                      </p:tavLst>
                                    </p:anim>
                                    <p:anim calcmode="lin" valueType="num">
                                      <p:cBhvr>
                                        <p:cTn id="23" dur="500" fill="hold"/>
                                        <p:tgtEl>
                                          <p:spTgt spid="11"/>
                                        </p:tgtEl>
                                        <p:attrNameLst>
                                          <p:attrName>ppt_h</p:attrName>
                                        </p:attrNameLst>
                                      </p:cBhvr>
                                      <p:tavLst>
                                        <p:tav tm="0">
                                          <p:val>
                                            <p:strVal val="#ppt_h"/>
                                          </p:val>
                                        </p:tav>
                                        <p:tav tm="100000">
                                          <p:val>
                                            <p:strVal val="#ppt_h"/>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17" presetClass="entr" presetSubtype="10" fill="hold" nodeType="clickEffect">
                                  <p:stCondLst>
                                    <p:cond delay="0"/>
                                  </p:stCondLst>
                                  <p:childTnLst>
                                    <p:set>
                                      <p:cBhvr>
                                        <p:cTn id="27" dur="1" fill="hold">
                                          <p:stCondLst>
                                            <p:cond delay="0"/>
                                          </p:stCondLst>
                                        </p:cTn>
                                        <p:tgtEl>
                                          <p:spTgt spid="56"/>
                                        </p:tgtEl>
                                        <p:attrNameLst>
                                          <p:attrName>style.visibility</p:attrName>
                                        </p:attrNameLst>
                                      </p:cBhvr>
                                      <p:to>
                                        <p:strVal val="visible"/>
                                      </p:to>
                                    </p:set>
                                    <p:anim calcmode="lin" valueType="num">
                                      <p:cBhvr>
                                        <p:cTn id="28" dur="500" fill="hold"/>
                                        <p:tgtEl>
                                          <p:spTgt spid="56"/>
                                        </p:tgtEl>
                                        <p:attrNameLst>
                                          <p:attrName>ppt_w</p:attrName>
                                        </p:attrNameLst>
                                      </p:cBhvr>
                                      <p:tavLst>
                                        <p:tav tm="0">
                                          <p:val>
                                            <p:fltVal val="0"/>
                                          </p:val>
                                        </p:tav>
                                        <p:tav tm="100000">
                                          <p:val>
                                            <p:strVal val="#ppt_w"/>
                                          </p:val>
                                        </p:tav>
                                      </p:tavLst>
                                    </p:anim>
                                    <p:anim calcmode="lin" valueType="num">
                                      <p:cBhvr>
                                        <p:cTn id="29" dur="500" fill="hold"/>
                                        <p:tgtEl>
                                          <p:spTgt spid="56"/>
                                        </p:tgtEl>
                                        <p:attrNameLst>
                                          <p:attrName>ppt_h</p:attrName>
                                        </p:attrNameLst>
                                      </p:cBhvr>
                                      <p:tavLst>
                                        <p:tav tm="0">
                                          <p:val>
                                            <p:strVal val="#ppt_h"/>
                                          </p:val>
                                        </p:tav>
                                        <p:tav tm="100000">
                                          <p:val>
                                            <p:strVal val="#ppt_h"/>
                                          </p:val>
                                        </p:tav>
                                      </p:tavLst>
                                    </p:anim>
                                  </p:childTnLst>
                                </p:cTn>
                              </p:par>
                            </p:childTnLst>
                          </p:cTn>
                        </p:par>
                        <p:par>
                          <p:cTn id="30" fill="hold" nodeType="afterGroup">
                            <p:stCondLst>
                              <p:cond delay="500"/>
                            </p:stCondLst>
                            <p:childTnLst>
                              <p:par>
                                <p:cTn id="31" presetID="17" presetClass="entr" presetSubtype="10" fill="hold" grpId="0" nodeType="afterEffect">
                                  <p:stCondLst>
                                    <p:cond delay="0"/>
                                  </p:stCondLst>
                                  <p:childTnLst>
                                    <p:set>
                                      <p:cBhvr>
                                        <p:cTn id="32" dur="1" fill="hold">
                                          <p:stCondLst>
                                            <p:cond delay="0"/>
                                          </p:stCondLst>
                                        </p:cTn>
                                        <p:tgtEl>
                                          <p:spTgt spid="12"/>
                                        </p:tgtEl>
                                        <p:attrNameLst>
                                          <p:attrName>style.visibility</p:attrName>
                                        </p:attrNameLst>
                                      </p:cBhvr>
                                      <p:to>
                                        <p:strVal val="visible"/>
                                      </p:to>
                                    </p:set>
                                    <p:anim calcmode="lin" valueType="num">
                                      <p:cBhvr>
                                        <p:cTn id="33" dur="500" fill="hold"/>
                                        <p:tgtEl>
                                          <p:spTgt spid="12"/>
                                        </p:tgtEl>
                                        <p:attrNameLst>
                                          <p:attrName>ppt_w</p:attrName>
                                        </p:attrNameLst>
                                      </p:cBhvr>
                                      <p:tavLst>
                                        <p:tav tm="0">
                                          <p:val>
                                            <p:fltVal val="0"/>
                                          </p:val>
                                        </p:tav>
                                        <p:tav tm="100000">
                                          <p:val>
                                            <p:strVal val="#ppt_w"/>
                                          </p:val>
                                        </p:tav>
                                      </p:tavLst>
                                    </p:anim>
                                    <p:anim calcmode="lin" valueType="num">
                                      <p:cBhvr>
                                        <p:cTn id="34" dur="500" fill="hold"/>
                                        <p:tgtEl>
                                          <p:spTgt spid="12"/>
                                        </p:tgtEl>
                                        <p:attrNameLst>
                                          <p:attrName>ppt_h</p:attrName>
                                        </p:attrNameLst>
                                      </p:cBhvr>
                                      <p:tavLst>
                                        <p:tav tm="0">
                                          <p:val>
                                            <p:strVal val="#ppt_h"/>
                                          </p:val>
                                        </p:tav>
                                        <p:tav tm="100000">
                                          <p:val>
                                            <p:strVal val="#ppt_h"/>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17" presetClass="entr" presetSubtype="10" fill="hold" nodeType="clickEffect">
                                  <p:stCondLst>
                                    <p:cond delay="0"/>
                                  </p:stCondLst>
                                  <p:childTnLst>
                                    <p:set>
                                      <p:cBhvr>
                                        <p:cTn id="38" dur="1" fill="hold">
                                          <p:stCondLst>
                                            <p:cond delay="0"/>
                                          </p:stCondLst>
                                        </p:cTn>
                                        <p:tgtEl>
                                          <p:spTgt spid="57"/>
                                        </p:tgtEl>
                                        <p:attrNameLst>
                                          <p:attrName>style.visibility</p:attrName>
                                        </p:attrNameLst>
                                      </p:cBhvr>
                                      <p:to>
                                        <p:strVal val="visible"/>
                                      </p:to>
                                    </p:set>
                                    <p:anim calcmode="lin" valueType="num">
                                      <p:cBhvr>
                                        <p:cTn id="39" dur="500" fill="hold"/>
                                        <p:tgtEl>
                                          <p:spTgt spid="57"/>
                                        </p:tgtEl>
                                        <p:attrNameLst>
                                          <p:attrName>ppt_w</p:attrName>
                                        </p:attrNameLst>
                                      </p:cBhvr>
                                      <p:tavLst>
                                        <p:tav tm="0">
                                          <p:val>
                                            <p:fltVal val="0"/>
                                          </p:val>
                                        </p:tav>
                                        <p:tav tm="100000">
                                          <p:val>
                                            <p:strVal val="#ppt_w"/>
                                          </p:val>
                                        </p:tav>
                                      </p:tavLst>
                                    </p:anim>
                                    <p:anim calcmode="lin" valueType="num">
                                      <p:cBhvr>
                                        <p:cTn id="40" dur="500" fill="hold"/>
                                        <p:tgtEl>
                                          <p:spTgt spid="57"/>
                                        </p:tgtEl>
                                        <p:attrNameLst>
                                          <p:attrName>ppt_h</p:attrName>
                                        </p:attrNameLst>
                                      </p:cBhvr>
                                      <p:tavLst>
                                        <p:tav tm="0">
                                          <p:val>
                                            <p:strVal val="#ppt_h"/>
                                          </p:val>
                                        </p:tav>
                                        <p:tav tm="100000">
                                          <p:val>
                                            <p:strVal val="#ppt_h"/>
                                          </p:val>
                                        </p:tav>
                                      </p:tavLst>
                                    </p:anim>
                                  </p:childTnLst>
                                </p:cTn>
                              </p:par>
                            </p:childTnLst>
                          </p:cTn>
                        </p:par>
                        <p:par>
                          <p:cTn id="41" fill="hold" nodeType="afterGroup">
                            <p:stCondLst>
                              <p:cond delay="500"/>
                            </p:stCondLst>
                            <p:childTnLst>
                              <p:par>
                                <p:cTn id="42" presetID="17" presetClass="entr" presetSubtype="10" fill="hold" grpId="0" nodeType="afterEffect">
                                  <p:stCondLst>
                                    <p:cond delay="0"/>
                                  </p:stCondLst>
                                  <p:childTnLst>
                                    <p:set>
                                      <p:cBhvr>
                                        <p:cTn id="43" dur="1" fill="hold">
                                          <p:stCondLst>
                                            <p:cond delay="0"/>
                                          </p:stCondLst>
                                        </p:cTn>
                                        <p:tgtEl>
                                          <p:spTgt spid="13"/>
                                        </p:tgtEl>
                                        <p:attrNameLst>
                                          <p:attrName>style.visibility</p:attrName>
                                        </p:attrNameLst>
                                      </p:cBhvr>
                                      <p:to>
                                        <p:strVal val="visible"/>
                                      </p:to>
                                    </p:set>
                                    <p:anim calcmode="lin" valueType="num">
                                      <p:cBhvr>
                                        <p:cTn id="44" dur="500" fill="hold"/>
                                        <p:tgtEl>
                                          <p:spTgt spid="13"/>
                                        </p:tgtEl>
                                        <p:attrNameLst>
                                          <p:attrName>ppt_w</p:attrName>
                                        </p:attrNameLst>
                                      </p:cBhvr>
                                      <p:tavLst>
                                        <p:tav tm="0">
                                          <p:val>
                                            <p:fltVal val="0"/>
                                          </p:val>
                                        </p:tav>
                                        <p:tav tm="100000">
                                          <p:val>
                                            <p:strVal val="#ppt_w"/>
                                          </p:val>
                                        </p:tav>
                                      </p:tavLst>
                                    </p:anim>
                                    <p:anim calcmode="lin" valueType="num">
                                      <p:cBhvr>
                                        <p:cTn id="45" dur="500" fill="hold"/>
                                        <p:tgtEl>
                                          <p:spTgt spid="13"/>
                                        </p:tgtEl>
                                        <p:attrNameLst>
                                          <p:attrName>ppt_h</p:attrName>
                                        </p:attrNameLst>
                                      </p:cBhvr>
                                      <p:tavLst>
                                        <p:tav tm="0">
                                          <p:val>
                                            <p:strVal val="#ppt_h"/>
                                          </p:val>
                                        </p:tav>
                                        <p:tav tm="100000">
                                          <p:val>
                                            <p:strVal val="#ppt_h"/>
                                          </p:val>
                                        </p:tav>
                                      </p:tavLst>
                                    </p:anim>
                                  </p:childTnLst>
                                </p:cTn>
                              </p:par>
                            </p:childTnLst>
                          </p:cTn>
                        </p:par>
                      </p:childTnLst>
                    </p:cTn>
                  </p:par>
                  <p:par>
                    <p:cTn id="46" fill="hold" nodeType="clickPar">
                      <p:stCondLst>
                        <p:cond delay="indefinite"/>
                      </p:stCondLst>
                      <p:childTnLst>
                        <p:par>
                          <p:cTn id="47" fill="hold" nodeType="withGroup">
                            <p:stCondLst>
                              <p:cond delay="0"/>
                            </p:stCondLst>
                            <p:childTnLst>
                              <p:par>
                                <p:cTn id="48" presetID="17" presetClass="entr" presetSubtype="10" fill="hold" grpId="0" nodeType="clickEffect">
                                  <p:stCondLst>
                                    <p:cond delay="0"/>
                                  </p:stCondLst>
                                  <p:childTnLst>
                                    <p:set>
                                      <p:cBhvr>
                                        <p:cTn id="49" dur="1" fill="hold">
                                          <p:stCondLst>
                                            <p:cond delay="0"/>
                                          </p:stCondLst>
                                        </p:cTn>
                                        <p:tgtEl>
                                          <p:spTgt spid="14"/>
                                        </p:tgtEl>
                                        <p:attrNameLst>
                                          <p:attrName>style.visibility</p:attrName>
                                        </p:attrNameLst>
                                      </p:cBhvr>
                                      <p:to>
                                        <p:strVal val="visible"/>
                                      </p:to>
                                    </p:set>
                                    <p:anim calcmode="lin" valueType="num">
                                      <p:cBhvr>
                                        <p:cTn id="50" dur="500" fill="hold"/>
                                        <p:tgtEl>
                                          <p:spTgt spid="14"/>
                                        </p:tgtEl>
                                        <p:attrNameLst>
                                          <p:attrName>ppt_w</p:attrName>
                                        </p:attrNameLst>
                                      </p:cBhvr>
                                      <p:tavLst>
                                        <p:tav tm="0">
                                          <p:val>
                                            <p:fltVal val="0"/>
                                          </p:val>
                                        </p:tav>
                                        <p:tav tm="100000">
                                          <p:val>
                                            <p:strVal val="#ppt_w"/>
                                          </p:val>
                                        </p:tav>
                                      </p:tavLst>
                                    </p:anim>
                                    <p:anim calcmode="lin" valueType="num">
                                      <p:cBhvr>
                                        <p:cTn id="51" dur="500" fill="hold"/>
                                        <p:tgtEl>
                                          <p:spTgt spid="14"/>
                                        </p:tgtEl>
                                        <p:attrNameLst>
                                          <p:attrName>ppt_h</p:attrName>
                                        </p:attrNameLst>
                                      </p:cBhvr>
                                      <p:tavLst>
                                        <p:tav tm="0">
                                          <p:val>
                                            <p:strVal val="#ppt_h"/>
                                          </p:val>
                                        </p:tav>
                                        <p:tav tm="100000">
                                          <p:val>
                                            <p:strVal val="#ppt_h"/>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17" presetClass="entr" presetSubtype="10" fill="hold" nodeType="clickEffect">
                                  <p:stCondLst>
                                    <p:cond delay="0"/>
                                  </p:stCondLst>
                                  <p:childTnLst>
                                    <p:set>
                                      <p:cBhvr>
                                        <p:cTn id="55" dur="1" fill="hold">
                                          <p:stCondLst>
                                            <p:cond delay="0"/>
                                          </p:stCondLst>
                                        </p:cTn>
                                        <p:tgtEl>
                                          <p:spTgt spid="31"/>
                                        </p:tgtEl>
                                        <p:attrNameLst>
                                          <p:attrName>style.visibility</p:attrName>
                                        </p:attrNameLst>
                                      </p:cBhvr>
                                      <p:to>
                                        <p:strVal val="visible"/>
                                      </p:to>
                                    </p:set>
                                    <p:anim calcmode="lin" valueType="num">
                                      <p:cBhvr>
                                        <p:cTn id="56" dur="500" fill="hold"/>
                                        <p:tgtEl>
                                          <p:spTgt spid="31"/>
                                        </p:tgtEl>
                                        <p:attrNameLst>
                                          <p:attrName>ppt_w</p:attrName>
                                        </p:attrNameLst>
                                      </p:cBhvr>
                                      <p:tavLst>
                                        <p:tav tm="0">
                                          <p:val>
                                            <p:fltVal val="0"/>
                                          </p:val>
                                        </p:tav>
                                        <p:tav tm="100000">
                                          <p:val>
                                            <p:strVal val="#ppt_w"/>
                                          </p:val>
                                        </p:tav>
                                      </p:tavLst>
                                    </p:anim>
                                    <p:anim calcmode="lin" valueType="num">
                                      <p:cBhvr>
                                        <p:cTn id="57" dur="500" fill="hold"/>
                                        <p:tgtEl>
                                          <p:spTgt spid="31"/>
                                        </p:tgtEl>
                                        <p:attrNameLst>
                                          <p:attrName>ppt_h</p:attrName>
                                        </p:attrNameLst>
                                      </p:cBhvr>
                                      <p:tavLst>
                                        <p:tav tm="0">
                                          <p:val>
                                            <p:strVal val="#ppt_h"/>
                                          </p:val>
                                        </p:tav>
                                        <p:tav tm="100000">
                                          <p:val>
                                            <p:strVal val="#ppt_h"/>
                                          </p:val>
                                        </p:tav>
                                      </p:tavLst>
                                    </p:anim>
                                  </p:childTnLst>
                                </p:cTn>
                              </p:par>
                            </p:childTnLst>
                          </p:cTn>
                        </p:par>
                        <p:par>
                          <p:cTn id="58" fill="hold" nodeType="afterGroup">
                            <p:stCondLst>
                              <p:cond delay="500"/>
                            </p:stCondLst>
                            <p:childTnLst>
                              <p:par>
                                <p:cTn id="59" presetID="17" presetClass="entr" presetSubtype="10" fill="hold" grpId="0" nodeType="afterEffect">
                                  <p:stCondLst>
                                    <p:cond delay="0"/>
                                  </p:stCondLst>
                                  <p:childTnLst>
                                    <p:set>
                                      <p:cBhvr>
                                        <p:cTn id="60" dur="1" fill="hold">
                                          <p:stCondLst>
                                            <p:cond delay="0"/>
                                          </p:stCondLst>
                                        </p:cTn>
                                        <p:tgtEl>
                                          <p:spTgt spid="47"/>
                                        </p:tgtEl>
                                        <p:attrNameLst>
                                          <p:attrName>style.visibility</p:attrName>
                                        </p:attrNameLst>
                                      </p:cBhvr>
                                      <p:to>
                                        <p:strVal val="visible"/>
                                      </p:to>
                                    </p:set>
                                    <p:anim calcmode="lin" valueType="num">
                                      <p:cBhvr>
                                        <p:cTn id="61" dur="500" fill="hold"/>
                                        <p:tgtEl>
                                          <p:spTgt spid="47"/>
                                        </p:tgtEl>
                                        <p:attrNameLst>
                                          <p:attrName>ppt_w</p:attrName>
                                        </p:attrNameLst>
                                      </p:cBhvr>
                                      <p:tavLst>
                                        <p:tav tm="0">
                                          <p:val>
                                            <p:fltVal val="0"/>
                                          </p:val>
                                        </p:tav>
                                        <p:tav tm="100000">
                                          <p:val>
                                            <p:strVal val="#ppt_w"/>
                                          </p:val>
                                        </p:tav>
                                      </p:tavLst>
                                    </p:anim>
                                    <p:anim calcmode="lin" valueType="num">
                                      <p:cBhvr>
                                        <p:cTn id="62" dur="500" fill="hold"/>
                                        <p:tgtEl>
                                          <p:spTgt spid="47"/>
                                        </p:tgtEl>
                                        <p:attrNameLst>
                                          <p:attrName>ppt_h</p:attrName>
                                        </p:attrNameLst>
                                      </p:cBhvr>
                                      <p:tavLst>
                                        <p:tav tm="0">
                                          <p:val>
                                            <p:strVal val="#ppt_h"/>
                                          </p:val>
                                        </p:tav>
                                        <p:tav tm="100000">
                                          <p:val>
                                            <p:strVal val="#ppt_h"/>
                                          </p:val>
                                        </p:tav>
                                      </p:tavLst>
                                    </p:anim>
                                  </p:childTnLst>
                                </p:cTn>
                              </p:par>
                            </p:childTnLst>
                          </p:cTn>
                        </p:par>
                        <p:par>
                          <p:cTn id="63" fill="hold" nodeType="afterGroup">
                            <p:stCondLst>
                              <p:cond delay="1000"/>
                            </p:stCondLst>
                            <p:childTnLst>
                              <p:par>
                                <p:cTn id="64" presetID="17" presetClass="entr" presetSubtype="10" fill="hold" nodeType="afterEffect">
                                  <p:stCondLst>
                                    <p:cond delay="0"/>
                                  </p:stCondLst>
                                  <p:childTnLst>
                                    <p:set>
                                      <p:cBhvr>
                                        <p:cTn id="65" dur="1" fill="hold">
                                          <p:stCondLst>
                                            <p:cond delay="0"/>
                                          </p:stCondLst>
                                        </p:cTn>
                                        <p:tgtEl>
                                          <p:spTgt spid="59"/>
                                        </p:tgtEl>
                                        <p:attrNameLst>
                                          <p:attrName>style.visibility</p:attrName>
                                        </p:attrNameLst>
                                      </p:cBhvr>
                                      <p:to>
                                        <p:strVal val="visible"/>
                                      </p:to>
                                    </p:set>
                                    <p:anim calcmode="lin" valueType="num">
                                      <p:cBhvr>
                                        <p:cTn id="66" dur="500" fill="hold"/>
                                        <p:tgtEl>
                                          <p:spTgt spid="59"/>
                                        </p:tgtEl>
                                        <p:attrNameLst>
                                          <p:attrName>ppt_w</p:attrName>
                                        </p:attrNameLst>
                                      </p:cBhvr>
                                      <p:tavLst>
                                        <p:tav tm="0">
                                          <p:val>
                                            <p:fltVal val="0"/>
                                          </p:val>
                                        </p:tav>
                                        <p:tav tm="100000">
                                          <p:val>
                                            <p:strVal val="#ppt_w"/>
                                          </p:val>
                                        </p:tav>
                                      </p:tavLst>
                                    </p:anim>
                                    <p:anim calcmode="lin" valueType="num">
                                      <p:cBhvr>
                                        <p:cTn id="67" dur="500" fill="hold"/>
                                        <p:tgtEl>
                                          <p:spTgt spid="59"/>
                                        </p:tgtEl>
                                        <p:attrNameLst>
                                          <p:attrName>ppt_h</p:attrName>
                                        </p:attrNameLst>
                                      </p:cBhvr>
                                      <p:tavLst>
                                        <p:tav tm="0">
                                          <p:val>
                                            <p:strVal val="#ppt_h"/>
                                          </p:val>
                                        </p:tav>
                                        <p:tav tm="100000">
                                          <p:val>
                                            <p:strVal val="#ppt_h"/>
                                          </p:val>
                                        </p:tav>
                                      </p:tavLst>
                                    </p:anim>
                                  </p:childTnLst>
                                </p:cTn>
                              </p:par>
                            </p:childTnLst>
                          </p:cTn>
                        </p:par>
                        <p:par>
                          <p:cTn id="68" fill="hold" nodeType="afterGroup">
                            <p:stCondLst>
                              <p:cond delay="1500"/>
                            </p:stCondLst>
                            <p:childTnLst>
                              <p:par>
                                <p:cTn id="69" presetID="17" presetClass="entr" presetSubtype="10" fill="hold" grpId="0"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p:cTn id="71" dur="500" fill="hold"/>
                                        <p:tgtEl>
                                          <p:spTgt spid="21"/>
                                        </p:tgtEl>
                                        <p:attrNameLst>
                                          <p:attrName>ppt_w</p:attrName>
                                        </p:attrNameLst>
                                      </p:cBhvr>
                                      <p:tavLst>
                                        <p:tav tm="0">
                                          <p:val>
                                            <p:fltVal val="0"/>
                                          </p:val>
                                        </p:tav>
                                        <p:tav tm="100000">
                                          <p:val>
                                            <p:strVal val="#ppt_w"/>
                                          </p:val>
                                        </p:tav>
                                      </p:tavLst>
                                    </p:anim>
                                    <p:anim calcmode="lin" valueType="num">
                                      <p:cBhvr>
                                        <p:cTn id="72" dur="500" fill="hold"/>
                                        <p:tgtEl>
                                          <p:spTgt spid="21"/>
                                        </p:tgtEl>
                                        <p:attrNameLst>
                                          <p:attrName>ppt_h</p:attrName>
                                        </p:attrNameLst>
                                      </p:cBhvr>
                                      <p:tavLst>
                                        <p:tav tm="0">
                                          <p:val>
                                            <p:strVal val="#ppt_h"/>
                                          </p:val>
                                        </p:tav>
                                        <p:tav tm="100000">
                                          <p:val>
                                            <p:strVal val="#ppt_h"/>
                                          </p:val>
                                        </p:tav>
                                      </p:tavLst>
                                    </p:anim>
                                  </p:childTnLst>
                                </p:cTn>
                              </p:par>
                            </p:childTnLst>
                          </p:cTn>
                        </p:par>
                      </p:childTnLst>
                    </p:cTn>
                  </p:par>
                  <p:par>
                    <p:cTn id="73" fill="hold" nodeType="clickPar">
                      <p:stCondLst>
                        <p:cond delay="indefinite"/>
                      </p:stCondLst>
                      <p:childTnLst>
                        <p:par>
                          <p:cTn id="74" fill="hold" nodeType="withGroup">
                            <p:stCondLst>
                              <p:cond delay="0"/>
                            </p:stCondLst>
                            <p:childTnLst>
                              <p:par>
                                <p:cTn id="75" presetID="17" presetClass="entr" presetSubtype="10" fill="hold" nodeType="clickEffect">
                                  <p:stCondLst>
                                    <p:cond delay="0"/>
                                  </p:stCondLst>
                                  <p:childTnLst>
                                    <p:set>
                                      <p:cBhvr>
                                        <p:cTn id="76" dur="1" fill="hold">
                                          <p:stCondLst>
                                            <p:cond delay="0"/>
                                          </p:stCondLst>
                                        </p:cTn>
                                        <p:tgtEl>
                                          <p:spTgt spid="60"/>
                                        </p:tgtEl>
                                        <p:attrNameLst>
                                          <p:attrName>style.visibility</p:attrName>
                                        </p:attrNameLst>
                                      </p:cBhvr>
                                      <p:to>
                                        <p:strVal val="visible"/>
                                      </p:to>
                                    </p:set>
                                    <p:anim calcmode="lin" valueType="num">
                                      <p:cBhvr>
                                        <p:cTn id="77" dur="500" fill="hold"/>
                                        <p:tgtEl>
                                          <p:spTgt spid="60"/>
                                        </p:tgtEl>
                                        <p:attrNameLst>
                                          <p:attrName>ppt_w</p:attrName>
                                        </p:attrNameLst>
                                      </p:cBhvr>
                                      <p:tavLst>
                                        <p:tav tm="0">
                                          <p:val>
                                            <p:fltVal val="0"/>
                                          </p:val>
                                        </p:tav>
                                        <p:tav tm="100000">
                                          <p:val>
                                            <p:strVal val="#ppt_w"/>
                                          </p:val>
                                        </p:tav>
                                      </p:tavLst>
                                    </p:anim>
                                    <p:anim calcmode="lin" valueType="num">
                                      <p:cBhvr>
                                        <p:cTn id="78" dur="500" fill="hold"/>
                                        <p:tgtEl>
                                          <p:spTgt spid="60"/>
                                        </p:tgtEl>
                                        <p:attrNameLst>
                                          <p:attrName>ppt_h</p:attrName>
                                        </p:attrNameLst>
                                      </p:cBhvr>
                                      <p:tavLst>
                                        <p:tav tm="0">
                                          <p:val>
                                            <p:strVal val="#ppt_h"/>
                                          </p:val>
                                        </p:tav>
                                        <p:tav tm="100000">
                                          <p:val>
                                            <p:strVal val="#ppt_h"/>
                                          </p:val>
                                        </p:tav>
                                      </p:tavLst>
                                    </p:anim>
                                  </p:childTnLst>
                                </p:cTn>
                              </p:par>
                            </p:childTnLst>
                          </p:cTn>
                        </p:par>
                        <p:par>
                          <p:cTn id="79" fill="hold" nodeType="afterGroup">
                            <p:stCondLst>
                              <p:cond delay="500"/>
                            </p:stCondLst>
                            <p:childTnLst>
                              <p:par>
                                <p:cTn id="80" presetID="17" presetClass="entr" presetSubtype="10" fill="hold" grpId="0" nodeType="afterEffect">
                                  <p:stCondLst>
                                    <p:cond delay="0"/>
                                  </p:stCondLst>
                                  <p:childTnLst>
                                    <p:set>
                                      <p:cBhvr>
                                        <p:cTn id="81" dur="1" fill="hold">
                                          <p:stCondLst>
                                            <p:cond delay="0"/>
                                          </p:stCondLst>
                                        </p:cTn>
                                        <p:tgtEl>
                                          <p:spTgt spid="20"/>
                                        </p:tgtEl>
                                        <p:attrNameLst>
                                          <p:attrName>style.visibility</p:attrName>
                                        </p:attrNameLst>
                                      </p:cBhvr>
                                      <p:to>
                                        <p:strVal val="visible"/>
                                      </p:to>
                                    </p:set>
                                    <p:anim calcmode="lin" valueType="num">
                                      <p:cBhvr>
                                        <p:cTn id="82" dur="500" fill="hold"/>
                                        <p:tgtEl>
                                          <p:spTgt spid="20"/>
                                        </p:tgtEl>
                                        <p:attrNameLst>
                                          <p:attrName>ppt_w</p:attrName>
                                        </p:attrNameLst>
                                      </p:cBhvr>
                                      <p:tavLst>
                                        <p:tav tm="0">
                                          <p:val>
                                            <p:fltVal val="0"/>
                                          </p:val>
                                        </p:tav>
                                        <p:tav tm="100000">
                                          <p:val>
                                            <p:strVal val="#ppt_w"/>
                                          </p:val>
                                        </p:tav>
                                      </p:tavLst>
                                    </p:anim>
                                    <p:anim calcmode="lin" valueType="num">
                                      <p:cBhvr>
                                        <p:cTn id="83" dur="500" fill="hold"/>
                                        <p:tgtEl>
                                          <p:spTgt spid="20"/>
                                        </p:tgtEl>
                                        <p:attrNameLst>
                                          <p:attrName>ppt_h</p:attrName>
                                        </p:attrNameLst>
                                      </p:cBhvr>
                                      <p:tavLst>
                                        <p:tav tm="0">
                                          <p:val>
                                            <p:strVal val="#ppt_h"/>
                                          </p:val>
                                        </p:tav>
                                        <p:tav tm="100000">
                                          <p:val>
                                            <p:strVal val="#ppt_h"/>
                                          </p:val>
                                        </p:tav>
                                      </p:tavLst>
                                    </p:anim>
                                  </p:childTnLst>
                                </p:cTn>
                              </p:par>
                            </p:childTnLst>
                          </p:cTn>
                        </p:par>
                      </p:childTnLst>
                    </p:cTn>
                  </p:par>
                  <p:par>
                    <p:cTn id="84" fill="hold" nodeType="clickPar">
                      <p:stCondLst>
                        <p:cond delay="indefinite"/>
                      </p:stCondLst>
                      <p:childTnLst>
                        <p:par>
                          <p:cTn id="85" fill="hold" nodeType="withGroup">
                            <p:stCondLst>
                              <p:cond delay="0"/>
                            </p:stCondLst>
                            <p:childTnLst>
                              <p:par>
                                <p:cTn id="86" presetID="17" presetClass="entr" presetSubtype="10" fill="hold" nodeType="clickEffect">
                                  <p:stCondLst>
                                    <p:cond delay="0"/>
                                  </p:stCondLst>
                                  <p:childTnLst>
                                    <p:set>
                                      <p:cBhvr>
                                        <p:cTn id="87" dur="1" fill="hold">
                                          <p:stCondLst>
                                            <p:cond delay="0"/>
                                          </p:stCondLst>
                                        </p:cTn>
                                        <p:tgtEl>
                                          <p:spTgt spid="61"/>
                                        </p:tgtEl>
                                        <p:attrNameLst>
                                          <p:attrName>style.visibility</p:attrName>
                                        </p:attrNameLst>
                                      </p:cBhvr>
                                      <p:to>
                                        <p:strVal val="visible"/>
                                      </p:to>
                                    </p:set>
                                    <p:anim calcmode="lin" valueType="num">
                                      <p:cBhvr>
                                        <p:cTn id="88" dur="500" fill="hold"/>
                                        <p:tgtEl>
                                          <p:spTgt spid="61"/>
                                        </p:tgtEl>
                                        <p:attrNameLst>
                                          <p:attrName>ppt_w</p:attrName>
                                        </p:attrNameLst>
                                      </p:cBhvr>
                                      <p:tavLst>
                                        <p:tav tm="0">
                                          <p:val>
                                            <p:fltVal val="0"/>
                                          </p:val>
                                        </p:tav>
                                        <p:tav tm="100000">
                                          <p:val>
                                            <p:strVal val="#ppt_w"/>
                                          </p:val>
                                        </p:tav>
                                      </p:tavLst>
                                    </p:anim>
                                    <p:anim calcmode="lin" valueType="num">
                                      <p:cBhvr>
                                        <p:cTn id="89" dur="500" fill="hold"/>
                                        <p:tgtEl>
                                          <p:spTgt spid="61"/>
                                        </p:tgtEl>
                                        <p:attrNameLst>
                                          <p:attrName>ppt_h</p:attrName>
                                        </p:attrNameLst>
                                      </p:cBhvr>
                                      <p:tavLst>
                                        <p:tav tm="0">
                                          <p:val>
                                            <p:strVal val="#ppt_h"/>
                                          </p:val>
                                        </p:tav>
                                        <p:tav tm="100000">
                                          <p:val>
                                            <p:strVal val="#ppt_h"/>
                                          </p:val>
                                        </p:tav>
                                      </p:tavLst>
                                    </p:anim>
                                  </p:childTnLst>
                                </p:cTn>
                              </p:par>
                            </p:childTnLst>
                          </p:cTn>
                        </p:par>
                        <p:par>
                          <p:cTn id="90" fill="hold" nodeType="afterGroup">
                            <p:stCondLst>
                              <p:cond delay="500"/>
                            </p:stCondLst>
                            <p:childTnLst>
                              <p:par>
                                <p:cTn id="91" presetID="17" presetClass="entr" presetSubtype="10" fill="hold" nodeType="afterEffect">
                                  <p:stCondLst>
                                    <p:cond delay="0"/>
                                  </p:stCondLst>
                                  <p:childTnLst>
                                    <p:set>
                                      <p:cBhvr>
                                        <p:cTn id="92" dur="1" fill="hold">
                                          <p:stCondLst>
                                            <p:cond delay="0"/>
                                          </p:stCondLst>
                                        </p:cTn>
                                        <p:tgtEl>
                                          <p:spTgt spid="10"/>
                                        </p:tgtEl>
                                        <p:attrNameLst>
                                          <p:attrName>style.visibility</p:attrName>
                                        </p:attrNameLst>
                                      </p:cBhvr>
                                      <p:to>
                                        <p:strVal val="visible"/>
                                      </p:to>
                                    </p:set>
                                    <p:anim calcmode="lin" valueType="num">
                                      <p:cBhvr>
                                        <p:cTn id="93" dur="500" fill="hold"/>
                                        <p:tgtEl>
                                          <p:spTgt spid="10"/>
                                        </p:tgtEl>
                                        <p:attrNameLst>
                                          <p:attrName>ppt_w</p:attrName>
                                        </p:attrNameLst>
                                      </p:cBhvr>
                                      <p:tavLst>
                                        <p:tav tm="0">
                                          <p:val>
                                            <p:fltVal val="0"/>
                                          </p:val>
                                        </p:tav>
                                        <p:tav tm="100000">
                                          <p:val>
                                            <p:strVal val="#ppt_w"/>
                                          </p:val>
                                        </p:tav>
                                      </p:tavLst>
                                    </p:anim>
                                    <p:anim calcmode="lin" valueType="num">
                                      <p:cBhvr>
                                        <p:cTn id="94" dur="500" fill="hold"/>
                                        <p:tgtEl>
                                          <p:spTgt spid="10"/>
                                        </p:tgtEl>
                                        <p:attrNameLst>
                                          <p:attrName>ppt_h</p:attrName>
                                        </p:attrNameLst>
                                      </p:cBhvr>
                                      <p:tavLst>
                                        <p:tav tm="0">
                                          <p:val>
                                            <p:strVal val="#ppt_h"/>
                                          </p:val>
                                        </p:tav>
                                        <p:tav tm="100000">
                                          <p:val>
                                            <p:strVal val="#ppt_h"/>
                                          </p:val>
                                        </p:tav>
                                      </p:tavLst>
                                    </p:anim>
                                  </p:childTnLst>
                                </p:cTn>
                              </p:par>
                            </p:childTnLst>
                          </p:cTn>
                        </p:par>
                      </p:childTnLst>
                    </p:cTn>
                  </p:par>
                  <p:par>
                    <p:cTn id="95" fill="hold" nodeType="clickPar">
                      <p:stCondLst>
                        <p:cond delay="indefinite"/>
                      </p:stCondLst>
                      <p:childTnLst>
                        <p:par>
                          <p:cTn id="96" fill="hold" nodeType="withGroup">
                            <p:stCondLst>
                              <p:cond delay="0"/>
                            </p:stCondLst>
                            <p:childTnLst>
                              <p:par>
                                <p:cTn id="97" presetID="17" presetClass="entr" presetSubtype="10" fill="hold" nodeType="clickEffect">
                                  <p:stCondLst>
                                    <p:cond delay="0"/>
                                  </p:stCondLst>
                                  <p:childTnLst>
                                    <p:set>
                                      <p:cBhvr>
                                        <p:cTn id="98" dur="1" fill="hold">
                                          <p:stCondLst>
                                            <p:cond delay="0"/>
                                          </p:stCondLst>
                                        </p:cTn>
                                        <p:tgtEl>
                                          <p:spTgt spid="5"/>
                                        </p:tgtEl>
                                        <p:attrNameLst>
                                          <p:attrName>style.visibility</p:attrName>
                                        </p:attrNameLst>
                                      </p:cBhvr>
                                      <p:to>
                                        <p:strVal val="visible"/>
                                      </p:to>
                                    </p:set>
                                    <p:anim calcmode="lin" valueType="num">
                                      <p:cBhvr>
                                        <p:cTn id="99" dur="500" fill="hold"/>
                                        <p:tgtEl>
                                          <p:spTgt spid="5"/>
                                        </p:tgtEl>
                                        <p:attrNameLst>
                                          <p:attrName>ppt_w</p:attrName>
                                        </p:attrNameLst>
                                      </p:cBhvr>
                                      <p:tavLst>
                                        <p:tav tm="0">
                                          <p:val>
                                            <p:fltVal val="0"/>
                                          </p:val>
                                        </p:tav>
                                        <p:tav tm="100000">
                                          <p:val>
                                            <p:strVal val="#ppt_w"/>
                                          </p:val>
                                        </p:tav>
                                      </p:tavLst>
                                    </p:anim>
                                    <p:anim calcmode="lin" valueType="num">
                                      <p:cBhvr>
                                        <p:cTn id="100" dur="5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101" fill="hold" nodeType="clickPar">
                      <p:stCondLst>
                        <p:cond delay="indefinite"/>
                      </p:stCondLst>
                      <p:childTnLst>
                        <p:par>
                          <p:cTn id="102" fill="hold" nodeType="withGroup">
                            <p:stCondLst>
                              <p:cond delay="0"/>
                            </p:stCondLst>
                            <p:childTnLst>
                              <p:par>
                                <p:cTn id="103" presetID="17" presetClass="entr" presetSubtype="10" fill="hold" nodeType="clickEffect">
                                  <p:stCondLst>
                                    <p:cond delay="0"/>
                                  </p:stCondLst>
                                  <p:childTnLst>
                                    <p:set>
                                      <p:cBhvr>
                                        <p:cTn id="104" dur="1" fill="hold">
                                          <p:stCondLst>
                                            <p:cond delay="0"/>
                                          </p:stCondLst>
                                        </p:cTn>
                                        <p:tgtEl>
                                          <p:spTgt spid="27"/>
                                        </p:tgtEl>
                                        <p:attrNameLst>
                                          <p:attrName>style.visibility</p:attrName>
                                        </p:attrNameLst>
                                      </p:cBhvr>
                                      <p:to>
                                        <p:strVal val="visible"/>
                                      </p:to>
                                    </p:set>
                                    <p:anim calcmode="lin" valueType="num">
                                      <p:cBhvr>
                                        <p:cTn id="105" dur="500" fill="hold"/>
                                        <p:tgtEl>
                                          <p:spTgt spid="27"/>
                                        </p:tgtEl>
                                        <p:attrNameLst>
                                          <p:attrName>ppt_w</p:attrName>
                                        </p:attrNameLst>
                                      </p:cBhvr>
                                      <p:tavLst>
                                        <p:tav tm="0">
                                          <p:val>
                                            <p:fltVal val="0"/>
                                          </p:val>
                                        </p:tav>
                                        <p:tav tm="100000">
                                          <p:val>
                                            <p:strVal val="#ppt_w"/>
                                          </p:val>
                                        </p:tav>
                                      </p:tavLst>
                                    </p:anim>
                                    <p:anim calcmode="lin" valueType="num">
                                      <p:cBhvr>
                                        <p:cTn id="106" dur="500" fill="hold"/>
                                        <p:tgtEl>
                                          <p:spTgt spid="27"/>
                                        </p:tgtEl>
                                        <p:attrNameLst>
                                          <p:attrName>ppt_h</p:attrName>
                                        </p:attrNameLst>
                                      </p:cBhvr>
                                      <p:tavLst>
                                        <p:tav tm="0">
                                          <p:val>
                                            <p:strVal val="#ppt_h"/>
                                          </p:val>
                                        </p:tav>
                                        <p:tav tm="100000">
                                          <p:val>
                                            <p:strVal val="#ppt_h"/>
                                          </p:val>
                                        </p:tav>
                                      </p:tavLst>
                                    </p:anim>
                                  </p:childTnLst>
                                </p:cTn>
                              </p:par>
                            </p:childTnLst>
                          </p:cTn>
                        </p:par>
                        <p:par>
                          <p:cTn id="107" fill="hold" nodeType="afterGroup">
                            <p:stCondLst>
                              <p:cond delay="500"/>
                            </p:stCondLst>
                            <p:childTnLst>
                              <p:par>
                                <p:cTn id="108" presetID="17" presetClass="entr" presetSubtype="10" fill="hold" grpId="0" nodeType="afterEffect">
                                  <p:stCondLst>
                                    <p:cond delay="0"/>
                                  </p:stCondLst>
                                  <p:childTnLst>
                                    <p:set>
                                      <p:cBhvr>
                                        <p:cTn id="109" dur="1" fill="hold">
                                          <p:stCondLst>
                                            <p:cond delay="0"/>
                                          </p:stCondLst>
                                        </p:cTn>
                                        <p:tgtEl>
                                          <p:spTgt spid="48"/>
                                        </p:tgtEl>
                                        <p:attrNameLst>
                                          <p:attrName>style.visibility</p:attrName>
                                        </p:attrNameLst>
                                      </p:cBhvr>
                                      <p:to>
                                        <p:strVal val="visible"/>
                                      </p:to>
                                    </p:set>
                                    <p:anim calcmode="lin" valueType="num">
                                      <p:cBhvr>
                                        <p:cTn id="110" dur="500" fill="hold"/>
                                        <p:tgtEl>
                                          <p:spTgt spid="48"/>
                                        </p:tgtEl>
                                        <p:attrNameLst>
                                          <p:attrName>ppt_w</p:attrName>
                                        </p:attrNameLst>
                                      </p:cBhvr>
                                      <p:tavLst>
                                        <p:tav tm="0">
                                          <p:val>
                                            <p:fltVal val="0"/>
                                          </p:val>
                                        </p:tav>
                                        <p:tav tm="100000">
                                          <p:val>
                                            <p:strVal val="#ppt_w"/>
                                          </p:val>
                                        </p:tav>
                                      </p:tavLst>
                                    </p:anim>
                                    <p:anim calcmode="lin" valueType="num">
                                      <p:cBhvr>
                                        <p:cTn id="111" dur="500" fill="hold"/>
                                        <p:tgtEl>
                                          <p:spTgt spid="48"/>
                                        </p:tgtEl>
                                        <p:attrNameLst>
                                          <p:attrName>ppt_h</p:attrName>
                                        </p:attrNameLst>
                                      </p:cBhvr>
                                      <p:tavLst>
                                        <p:tav tm="0">
                                          <p:val>
                                            <p:strVal val="#ppt_h"/>
                                          </p:val>
                                        </p:tav>
                                        <p:tav tm="100000">
                                          <p:val>
                                            <p:strVal val="#ppt_h"/>
                                          </p:val>
                                        </p:tav>
                                      </p:tavLst>
                                    </p:anim>
                                  </p:childTnLst>
                                </p:cTn>
                              </p:par>
                            </p:childTnLst>
                          </p:cTn>
                        </p:par>
                        <p:par>
                          <p:cTn id="112" fill="hold" nodeType="afterGroup">
                            <p:stCondLst>
                              <p:cond delay="1000"/>
                            </p:stCondLst>
                            <p:childTnLst>
                              <p:par>
                                <p:cTn id="113" presetID="17" presetClass="entr" presetSubtype="10" fill="hold" nodeType="afterEffect">
                                  <p:stCondLst>
                                    <p:cond delay="0"/>
                                  </p:stCondLst>
                                  <p:childTnLst>
                                    <p:set>
                                      <p:cBhvr>
                                        <p:cTn id="114" dur="1" fill="hold">
                                          <p:stCondLst>
                                            <p:cond delay="0"/>
                                          </p:stCondLst>
                                        </p:cTn>
                                        <p:tgtEl>
                                          <p:spTgt spid="67"/>
                                        </p:tgtEl>
                                        <p:attrNameLst>
                                          <p:attrName>style.visibility</p:attrName>
                                        </p:attrNameLst>
                                      </p:cBhvr>
                                      <p:to>
                                        <p:strVal val="visible"/>
                                      </p:to>
                                    </p:set>
                                    <p:anim calcmode="lin" valueType="num">
                                      <p:cBhvr>
                                        <p:cTn id="115" dur="500" fill="hold"/>
                                        <p:tgtEl>
                                          <p:spTgt spid="67"/>
                                        </p:tgtEl>
                                        <p:attrNameLst>
                                          <p:attrName>ppt_w</p:attrName>
                                        </p:attrNameLst>
                                      </p:cBhvr>
                                      <p:tavLst>
                                        <p:tav tm="0">
                                          <p:val>
                                            <p:fltVal val="0"/>
                                          </p:val>
                                        </p:tav>
                                        <p:tav tm="100000">
                                          <p:val>
                                            <p:strVal val="#ppt_w"/>
                                          </p:val>
                                        </p:tav>
                                      </p:tavLst>
                                    </p:anim>
                                    <p:anim calcmode="lin" valueType="num">
                                      <p:cBhvr>
                                        <p:cTn id="116" dur="500" fill="hold"/>
                                        <p:tgtEl>
                                          <p:spTgt spid="67"/>
                                        </p:tgtEl>
                                        <p:attrNameLst>
                                          <p:attrName>ppt_h</p:attrName>
                                        </p:attrNameLst>
                                      </p:cBhvr>
                                      <p:tavLst>
                                        <p:tav tm="0">
                                          <p:val>
                                            <p:strVal val="#ppt_h"/>
                                          </p:val>
                                        </p:tav>
                                        <p:tav tm="100000">
                                          <p:val>
                                            <p:strVal val="#ppt_h"/>
                                          </p:val>
                                        </p:tav>
                                      </p:tavLst>
                                    </p:anim>
                                  </p:childTnLst>
                                </p:cTn>
                              </p:par>
                            </p:childTnLst>
                          </p:cTn>
                        </p:par>
                        <p:par>
                          <p:cTn id="117" fill="hold" nodeType="afterGroup">
                            <p:stCondLst>
                              <p:cond delay="1500"/>
                            </p:stCondLst>
                            <p:childTnLst>
                              <p:par>
                                <p:cTn id="118" presetID="17" presetClass="entr" presetSubtype="10" fill="hold" grpId="0" nodeType="afterEffect">
                                  <p:stCondLst>
                                    <p:cond delay="0"/>
                                  </p:stCondLst>
                                  <p:childTnLst>
                                    <p:set>
                                      <p:cBhvr>
                                        <p:cTn id="119" dur="1" fill="hold">
                                          <p:stCondLst>
                                            <p:cond delay="0"/>
                                          </p:stCondLst>
                                        </p:cTn>
                                        <p:tgtEl>
                                          <p:spTgt spid="53"/>
                                        </p:tgtEl>
                                        <p:attrNameLst>
                                          <p:attrName>style.visibility</p:attrName>
                                        </p:attrNameLst>
                                      </p:cBhvr>
                                      <p:to>
                                        <p:strVal val="visible"/>
                                      </p:to>
                                    </p:set>
                                    <p:anim calcmode="lin" valueType="num">
                                      <p:cBhvr>
                                        <p:cTn id="120" dur="500" fill="hold"/>
                                        <p:tgtEl>
                                          <p:spTgt spid="53"/>
                                        </p:tgtEl>
                                        <p:attrNameLst>
                                          <p:attrName>ppt_w</p:attrName>
                                        </p:attrNameLst>
                                      </p:cBhvr>
                                      <p:tavLst>
                                        <p:tav tm="0">
                                          <p:val>
                                            <p:fltVal val="0"/>
                                          </p:val>
                                        </p:tav>
                                        <p:tav tm="100000">
                                          <p:val>
                                            <p:strVal val="#ppt_w"/>
                                          </p:val>
                                        </p:tav>
                                      </p:tavLst>
                                    </p:anim>
                                    <p:anim calcmode="lin" valueType="num">
                                      <p:cBhvr>
                                        <p:cTn id="121" dur="500" fill="hold"/>
                                        <p:tgtEl>
                                          <p:spTgt spid="53"/>
                                        </p:tgtEl>
                                        <p:attrNameLst>
                                          <p:attrName>ppt_h</p:attrName>
                                        </p:attrNameLst>
                                      </p:cBhvr>
                                      <p:tavLst>
                                        <p:tav tm="0">
                                          <p:val>
                                            <p:strVal val="#ppt_h"/>
                                          </p:val>
                                        </p:tav>
                                        <p:tav tm="100000">
                                          <p:val>
                                            <p:strVal val="#ppt_h"/>
                                          </p:val>
                                        </p:tav>
                                      </p:tavLst>
                                    </p:anim>
                                  </p:childTnLst>
                                </p:cTn>
                              </p:par>
                            </p:childTnLst>
                          </p:cTn>
                        </p:par>
                      </p:childTnLst>
                    </p:cTn>
                  </p:par>
                  <p:par>
                    <p:cTn id="122" fill="hold" nodeType="clickPar">
                      <p:stCondLst>
                        <p:cond delay="indefinite"/>
                      </p:stCondLst>
                      <p:childTnLst>
                        <p:par>
                          <p:cTn id="123" fill="hold" nodeType="withGroup">
                            <p:stCondLst>
                              <p:cond delay="0"/>
                            </p:stCondLst>
                            <p:childTnLst>
                              <p:par>
                                <p:cTn id="124" presetID="17" presetClass="entr" presetSubtype="10" fill="hold" nodeType="clickEffect">
                                  <p:stCondLst>
                                    <p:cond delay="0"/>
                                  </p:stCondLst>
                                  <p:childTnLst>
                                    <p:set>
                                      <p:cBhvr>
                                        <p:cTn id="125" dur="1" fill="hold">
                                          <p:stCondLst>
                                            <p:cond delay="0"/>
                                          </p:stCondLst>
                                        </p:cTn>
                                        <p:tgtEl>
                                          <p:spTgt spid="68"/>
                                        </p:tgtEl>
                                        <p:attrNameLst>
                                          <p:attrName>style.visibility</p:attrName>
                                        </p:attrNameLst>
                                      </p:cBhvr>
                                      <p:to>
                                        <p:strVal val="visible"/>
                                      </p:to>
                                    </p:set>
                                    <p:anim calcmode="lin" valueType="num">
                                      <p:cBhvr>
                                        <p:cTn id="126" dur="500" fill="hold"/>
                                        <p:tgtEl>
                                          <p:spTgt spid="68"/>
                                        </p:tgtEl>
                                        <p:attrNameLst>
                                          <p:attrName>ppt_w</p:attrName>
                                        </p:attrNameLst>
                                      </p:cBhvr>
                                      <p:tavLst>
                                        <p:tav tm="0">
                                          <p:val>
                                            <p:fltVal val="0"/>
                                          </p:val>
                                        </p:tav>
                                        <p:tav tm="100000">
                                          <p:val>
                                            <p:strVal val="#ppt_w"/>
                                          </p:val>
                                        </p:tav>
                                      </p:tavLst>
                                    </p:anim>
                                    <p:anim calcmode="lin" valueType="num">
                                      <p:cBhvr>
                                        <p:cTn id="127" dur="500" fill="hold"/>
                                        <p:tgtEl>
                                          <p:spTgt spid="68"/>
                                        </p:tgtEl>
                                        <p:attrNameLst>
                                          <p:attrName>ppt_h</p:attrName>
                                        </p:attrNameLst>
                                      </p:cBhvr>
                                      <p:tavLst>
                                        <p:tav tm="0">
                                          <p:val>
                                            <p:strVal val="#ppt_h"/>
                                          </p:val>
                                        </p:tav>
                                        <p:tav tm="100000">
                                          <p:val>
                                            <p:strVal val="#ppt_h"/>
                                          </p:val>
                                        </p:tav>
                                      </p:tavLst>
                                    </p:anim>
                                  </p:childTnLst>
                                </p:cTn>
                              </p:par>
                            </p:childTnLst>
                          </p:cTn>
                        </p:par>
                        <p:par>
                          <p:cTn id="128" fill="hold" nodeType="afterGroup">
                            <p:stCondLst>
                              <p:cond delay="500"/>
                            </p:stCondLst>
                            <p:childTnLst>
                              <p:par>
                                <p:cTn id="129" presetID="17" presetClass="entr" presetSubtype="10" fill="hold" nodeType="afterEffect">
                                  <p:stCondLst>
                                    <p:cond delay="0"/>
                                  </p:stCondLst>
                                  <p:childTnLst>
                                    <p:set>
                                      <p:cBhvr>
                                        <p:cTn id="130" dur="1" fill="hold">
                                          <p:stCondLst>
                                            <p:cond delay="0"/>
                                          </p:stCondLst>
                                        </p:cTn>
                                        <p:tgtEl>
                                          <p:spTgt spid="28"/>
                                        </p:tgtEl>
                                        <p:attrNameLst>
                                          <p:attrName>style.visibility</p:attrName>
                                        </p:attrNameLst>
                                      </p:cBhvr>
                                      <p:to>
                                        <p:strVal val="visible"/>
                                      </p:to>
                                    </p:set>
                                    <p:anim calcmode="lin" valueType="num">
                                      <p:cBhvr>
                                        <p:cTn id="131" dur="500" fill="hold"/>
                                        <p:tgtEl>
                                          <p:spTgt spid="28"/>
                                        </p:tgtEl>
                                        <p:attrNameLst>
                                          <p:attrName>ppt_w</p:attrName>
                                        </p:attrNameLst>
                                      </p:cBhvr>
                                      <p:tavLst>
                                        <p:tav tm="0">
                                          <p:val>
                                            <p:fltVal val="0"/>
                                          </p:val>
                                        </p:tav>
                                        <p:tav tm="100000">
                                          <p:val>
                                            <p:strVal val="#ppt_w"/>
                                          </p:val>
                                        </p:tav>
                                      </p:tavLst>
                                    </p:anim>
                                    <p:anim calcmode="lin" valueType="num">
                                      <p:cBhvr>
                                        <p:cTn id="132" dur="500" fill="hold"/>
                                        <p:tgtEl>
                                          <p:spTgt spid="28"/>
                                        </p:tgtEl>
                                        <p:attrNameLst>
                                          <p:attrName>ppt_h</p:attrName>
                                        </p:attrNameLst>
                                      </p:cBhvr>
                                      <p:tavLst>
                                        <p:tav tm="0">
                                          <p:val>
                                            <p:strVal val="#ppt_h"/>
                                          </p:val>
                                        </p:tav>
                                        <p:tav tm="100000">
                                          <p:val>
                                            <p:strVal val="#ppt_h"/>
                                          </p:val>
                                        </p:tav>
                                      </p:tavLst>
                                    </p:anim>
                                  </p:childTnLst>
                                </p:cTn>
                              </p:par>
                            </p:childTnLst>
                          </p:cTn>
                        </p:par>
                      </p:childTnLst>
                    </p:cTn>
                  </p:par>
                  <p:par>
                    <p:cTn id="133" fill="hold" nodeType="clickPar">
                      <p:stCondLst>
                        <p:cond delay="indefinite"/>
                      </p:stCondLst>
                      <p:childTnLst>
                        <p:par>
                          <p:cTn id="134" fill="hold" nodeType="withGroup">
                            <p:stCondLst>
                              <p:cond delay="0"/>
                            </p:stCondLst>
                            <p:childTnLst>
                              <p:par>
                                <p:cTn id="135" presetID="17" presetClass="entr" presetSubtype="10" fill="hold" nodeType="clickEffect">
                                  <p:stCondLst>
                                    <p:cond delay="0"/>
                                  </p:stCondLst>
                                  <p:childTnLst>
                                    <p:set>
                                      <p:cBhvr>
                                        <p:cTn id="136" dur="1" fill="hold">
                                          <p:stCondLst>
                                            <p:cond delay="0"/>
                                          </p:stCondLst>
                                        </p:cTn>
                                        <p:tgtEl>
                                          <p:spTgt spid="69"/>
                                        </p:tgtEl>
                                        <p:attrNameLst>
                                          <p:attrName>style.visibility</p:attrName>
                                        </p:attrNameLst>
                                      </p:cBhvr>
                                      <p:to>
                                        <p:strVal val="visible"/>
                                      </p:to>
                                    </p:set>
                                    <p:anim calcmode="lin" valueType="num">
                                      <p:cBhvr>
                                        <p:cTn id="137" dur="500" fill="hold"/>
                                        <p:tgtEl>
                                          <p:spTgt spid="69"/>
                                        </p:tgtEl>
                                        <p:attrNameLst>
                                          <p:attrName>ppt_w</p:attrName>
                                        </p:attrNameLst>
                                      </p:cBhvr>
                                      <p:tavLst>
                                        <p:tav tm="0">
                                          <p:val>
                                            <p:fltVal val="0"/>
                                          </p:val>
                                        </p:tav>
                                        <p:tav tm="100000">
                                          <p:val>
                                            <p:strVal val="#ppt_w"/>
                                          </p:val>
                                        </p:tav>
                                      </p:tavLst>
                                    </p:anim>
                                    <p:anim calcmode="lin" valueType="num">
                                      <p:cBhvr>
                                        <p:cTn id="138" dur="500" fill="hold"/>
                                        <p:tgtEl>
                                          <p:spTgt spid="69"/>
                                        </p:tgtEl>
                                        <p:attrNameLst>
                                          <p:attrName>ppt_h</p:attrName>
                                        </p:attrNameLst>
                                      </p:cBhvr>
                                      <p:tavLst>
                                        <p:tav tm="0">
                                          <p:val>
                                            <p:strVal val="#ppt_h"/>
                                          </p:val>
                                        </p:tav>
                                        <p:tav tm="100000">
                                          <p:val>
                                            <p:strVal val="#ppt_h"/>
                                          </p:val>
                                        </p:tav>
                                      </p:tavLst>
                                    </p:anim>
                                  </p:childTnLst>
                                </p:cTn>
                              </p:par>
                            </p:childTnLst>
                          </p:cTn>
                        </p:par>
                        <p:par>
                          <p:cTn id="139" fill="hold" nodeType="afterGroup">
                            <p:stCondLst>
                              <p:cond delay="500"/>
                            </p:stCondLst>
                            <p:childTnLst>
                              <p:par>
                                <p:cTn id="140" presetID="17" presetClass="entr" presetSubtype="10" fill="hold" nodeType="afterEffect">
                                  <p:stCondLst>
                                    <p:cond delay="0"/>
                                  </p:stCondLst>
                                  <p:childTnLst>
                                    <p:set>
                                      <p:cBhvr>
                                        <p:cTn id="141" dur="1" fill="hold">
                                          <p:stCondLst>
                                            <p:cond delay="0"/>
                                          </p:stCondLst>
                                        </p:cTn>
                                        <p:tgtEl>
                                          <p:spTgt spid="24"/>
                                        </p:tgtEl>
                                        <p:attrNameLst>
                                          <p:attrName>style.visibility</p:attrName>
                                        </p:attrNameLst>
                                      </p:cBhvr>
                                      <p:to>
                                        <p:strVal val="visible"/>
                                      </p:to>
                                    </p:set>
                                    <p:anim calcmode="lin" valueType="num">
                                      <p:cBhvr>
                                        <p:cTn id="142" dur="500" fill="hold"/>
                                        <p:tgtEl>
                                          <p:spTgt spid="24"/>
                                        </p:tgtEl>
                                        <p:attrNameLst>
                                          <p:attrName>ppt_w</p:attrName>
                                        </p:attrNameLst>
                                      </p:cBhvr>
                                      <p:tavLst>
                                        <p:tav tm="0">
                                          <p:val>
                                            <p:fltVal val="0"/>
                                          </p:val>
                                        </p:tav>
                                        <p:tav tm="100000">
                                          <p:val>
                                            <p:strVal val="#ppt_w"/>
                                          </p:val>
                                        </p:tav>
                                      </p:tavLst>
                                    </p:anim>
                                    <p:anim calcmode="lin" valueType="num">
                                      <p:cBhvr>
                                        <p:cTn id="143" dur="500" fill="hold"/>
                                        <p:tgtEl>
                                          <p:spTgt spid="24"/>
                                        </p:tgtEl>
                                        <p:attrNameLst>
                                          <p:attrName>ppt_h</p:attrName>
                                        </p:attrNameLst>
                                      </p:cBhvr>
                                      <p:tavLst>
                                        <p:tav tm="0">
                                          <p:val>
                                            <p:strVal val="#ppt_h"/>
                                          </p:val>
                                        </p:tav>
                                        <p:tav tm="100000">
                                          <p:val>
                                            <p:strVal val="#ppt_h"/>
                                          </p:val>
                                        </p:tav>
                                      </p:tavLst>
                                    </p:anim>
                                  </p:childTnLst>
                                </p:cTn>
                              </p:par>
                            </p:childTnLst>
                          </p:cTn>
                        </p:par>
                      </p:childTnLst>
                    </p:cTn>
                  </p:par>
                  <p:par>
                    <p:cTn id="144" fill="hold" nodeType="clickPar">
                      <p:stCondLst>
                        <p:cond delay="indefinite"/>
                      </p:stCondLst>
                      <p:childTnLst>
                        <p:par>
                          <p:cTn id="145" fill="hold" nodeType="withGroup">
                            <p:stCondLst>
                              <p:cond delay="0"/>
                            </p:stCondLst>
                            <p:childTnLst>
                              <p:par>
                                <p:cTn id="146" presetID="17" presetClass="entr" presetSubtype="10" fill="hold" nodeType="clickEffect">
                                  <p:stCondLst>
                                    <p:cond delay="0"/>
                                  </p:stCondLst>
                                  <p:childTnLst>
                                    <p:set>
                                      <p:cBhvr>
                                        <p:cTn id="147" dur="1" fill="hold">
                                          <p:stCondLst>
                                            <p:cond delay="0"/>
                                          </p:stCondLst>
                                        </p:cTn>
                                        <p:tgtEl>
                                          <p:spTgt spid="26"/>
                                        </p:tgtEl>
                                        <p:attrNameLst>
                                          <p:attrName>style.visibility</p:attrName>
                                        </p:attrNameLst>
                                      </p:cBhvr>
                                      <p:to>
                                        <p:strVal val="visible"/>
                                      </p:to>
                                    </p:set>
                                    <p:anim calcmode="lin" valueType="num">
                                      <p:cBhvr>
                                        <p:cTn id="148" dur="500" fill="hold"/>
                                        <p:tgtEl>
                                          <p:spTgt spid="26"/>
                                        </p:tgtEl>
                                        <p:attrNameLst>
                                          <p:attrName>ppt_w</p:attrName>
                                        </p:attrNameLst>
                                      </p:cBhvr>
                                      <p:tavLst>
                                        <p:tav tm="0">
                                          <p:val>
                                            <p:fltVal val="0"/>
                                          </p:val>
                                        </p:tav>
                                        <p:tav tm="100000">
                                          <p:val>
                                            <p:strVal val="#ppt_w"/>
                                          </p:val>
                                        </p:tav>
                                      </p:tavLst>
                                    </p:anim>
                                    <p:anim calcmode="lin" valueType="num">
                                      <p:cBhvr>
                                        <p:cTn id="149" dur="500" fill="hold"/>
                                        <p:tgtEl>
                                          <p:spTgt spid="26"/>
                                        </p:tgtEl>
                                        <p:attrNameLst>
                                          <p:attrName>ppt_h</p:attrName>
                                        </p:attrNameLst>
                                      </p:cBhvr>
                                      <p:tavLst>
                                        <p:tav tm="0">
                                          <p:val>
                                            <p:strVal val="#ppt_h"/>
                                          </p:val>
                                        </p:tav>
                                        <p:tav tm="100000">
                                          <p:val>
                                            <p:strVal val="#ppt_h"/>
                                          </p:val>
                                        </p:tav>
                                      </p:tavLst>
                                    </p:anim>
                                  </p:childTnLst>
                                </p:cTn>
                              </p:par>
                            </p:childTnLst>
                          </p:cTn>
                        </p:par>
                      </p:childTnLst>
                    </p:cTn>
                  </p:par>
                  <p:par>
                    <p:cTn id="150" fill="hold" nodeType="clickPar">
                      <p:stCondLst>
                        <p:cond delay="indefinite"/>
                      </p:stCondLst>
                      <p:childTnLst>
                        <p:par>
                          <p:cTn id="151" fill="hold" nodeType="withGroup">
                            <p:stCondLst>
                              <p:cond delay="0"/>
                            </p:stCondLst>
                            <p:childTnLst>
                              <p:par>
                                <p:cTn id="152" presetID="17" presetClass="entr" presetSubtype="10" fill="hold" nodeType="clickEffect">
                                  <p:stCondLst>
                                    <p:cond delay="0"/>
                                  </p:stCondLst>
                                  <p:childTnLst>
                                    <p:set>
                                      <p:cBhvr>
                                        <p:cTn id="153" dur="1" fill="hold">
                                          <p:stCondLst>
                                            <p:cond delay="0"/>
                                          </p:stCondLst>
                                        </p:cTn>
                                        <p:tgtEl>
                                          <p:spTgt spid="29"/>
                                        </p:tgtEl>
                                        <p:attrNameLst>
                                          <p:attrName>style.visibility</p:attrName>
                                        </p:attrNameLst>
                                      </p:cBhvr>
                                      <p:to>
                                        <p:strVal val="visible"/>
                                      </p:to>
                                    </p:set>
                                    <p:anim calcmode="lin" valueType="num">
                                      <p:cBhvr>
                                        <p:cTn id="154" dur="500" fill="hold"/>
                                        <p:tgtEl>
                                          <p:spTgt spid="29"/>
                                        </p:tgtEl>
                                        <p:attrNameLst>
                                          <p:attrName>ppt_w</p:attrName>
                                        </p:attrNameLst>
                                      </p:cBhvr>
                                      <p:tavLst>
                                        <p:tav tm="0">
                                          <p:val>
                                            <p:fltVal val="0"/>
                                          </p:val>
                                        </p:tav>
                                        <p:tav tm="100000">
                                          <p:val>
                                            <p:strVal val="#ppt_w"/>
                                          </p:val>
                                        </p:tav>
                                      </p:tavLst>
                                    </p:anim>
                                    <p:anim calcmode="lin" valueType="num">
                                      <p:cBhvr>
                                        <p:cTn id="155" dur="500" fill="hold"/>
                                        <p:tgtEl>
                                          <p:spTgt spid="29"/>
                                        </p:tgtEl>
                                        <p:attrNameLst>
                                          <p:attrName>ppt_h</p:attrName>
                                        </p:attrNameLst>
                                      </p:cBhvr>
                                      <p:tavLst>
                                        <p:tav tm="0">
                                          <p:val>
                                            <p:strVal val="#ppt_h"/>
                                          </p:val>
                                        </p:tav>
                                        <p:tav tm="100000">
                                          <p:val>
                                            <p:strVal val="#ppt_h"/>
                                          </p:val>
                                        </p:tav>
                                      </p:tavLst>
                                    </p:anim>
                                  </p:childTnLst>
                                </p:cTn>
                              </p:par>
                            </p:childTnLst>
                          </p:cTn>
                        </p:par>
                        <p:par>
                          <p:cTn id="156" fill="hold" nodeType="afterGroup">
                            <p:stCondLst>
                              <p:cond delay="500"/>
                            </p:stCondLst>
                            <p:childTnLst>
                              <p:par>
                                <p:cTn id="157" presetID="17" presetClass="entr" presetSubtype="10" fill="hold" grpId="0" nodeType="afterEffect">
                                  <p:stCondLst>
                                    <p:cond delay="0"/>
                                  </p:stCondLst>
                                  <p:childTnLst>
                                    <p:set>
                                      <p:cBhvr>
                                        <p:cTn id="158" dur="1" fill="hold">
                                          <p:stCondLst>
                                            <p:cond delay="0"/>
                                          </p:stCondLst>
                                        </p:cTn>
                                        <p:tgtEl>
                                          <p:spTgt spid="49"/>
                                        </p:tgtEl>
                                        <p:attrNameLst>
                                          <p:attrName>style.visibility</p:attrName>
                                        </p:attrNameLst>
                                      </p:cBhvr>
                                      <p:to>
                                        <p:strVal val="visible"/>
                                      </p:to>
                                    </p:set>
                                    <p:anim calcmode="lin" valueType="num">
                                      <p:cBhvr>
                                        <p:cTn id="159" dur="500" fill="hold"/>
                                        <p:tgtEl>
                                          <p:spTgt spid="49"/>
                                        </p:tgtEl>
                                        <p:attrNameLst>
                                          <p:attrName>ppt_w</p:attrName>
                                        </p:attrNameLst>
                                      </p:cBhvr>
                                      <p:tavLst>
                                        <p:tav tm="0">
                                          <p:val>
                                            <p:fltVal val="0"/>
                                          </p:val>
                                        </p:tav>
                                        <p:tav tm="100000">
                                          <p:val>
                                            <p:strVal val="#ppt_w"/>
                                          </p:val>
                                        </p:tav>
                                      </p:tavLst>
                                    </p:anim>
                                    <p:anim calcmode="lin" valueType="num">
                                      <p:cBhvr>
                                        <p:cTn id="160" dur="500" fill="hold"/>
                                        <p:tgtEl>
                                          <p:spTgt spid="49"/>
                                        </p:tgtEl>
                                        <p:attrNameLst>
                                          <p:attrName>ppt_h</p:attrName>
                                        </p:attrNameLst>
                                      </p:cBhvr>
                                      <p:tavLst>
                                        <p:tav tm="0">
                                          <p:val>
                                            <p:strVal val="#ppt_h"/>
                                          </p:val>
                                        </p:tav>
                                        <p:tav tm="100000">
                                          <p:val>
                                            <p:strVal val="#ppt_h"/>
                                          </p:val>
                                        </p:tav>
                                      </p:tavLst>
                                    </p:anim>
                                  </p:childTnLst>
                                </p:cTn>
                              </p:par>
                            </p:childTnLst>
                          </p:cTn>
                        </p:par>
                        <p:par>
                          <p:cTn id="161" fill="hold" nodeType="afterGroup">
                            <p:stCondLst>
                              <p:cond delay="1000"/>
                            </p:stCondLst>
                            <p:childTnLst>
                              <p:par>
                                <p:cTn id="162" presetID="17" presetClass="entr" presetSubtype="10" fill="hold" nodeType="afterEffect">
                                  <p:stCondLst>
                                    <p:cond delay="0"/>
                                  </p:stCondLst>
                                  <p:childTnLst>
                                    <p:set>
                                      <p:cBhvr>
                                        <p:cTn id="163" dur="1" fill="hold">
                                          <p:stCondLst>
                                            <p:cond delay="0"/>
                                          </p:stCondLst>
                                        </p:cTn>
                                        <p:tgtEl>
                                          <p:spTgt spid="71"/>
                                        </p:tgtEl>
                                        <p:attrNameLst>
                                          <p:attrName>style.visibility</p:attrName>
                                        </p:attrNameLst>
                                      </p:cBhvr>
                                      <p:to>
                                        <p:strVal val="visible"/>
                                      </p:to>
                                    </p:set>
                                    <p:anim calcmode="lin" valueType="num">
                                      <p:cBhvr>
                                        <p:cTn id="164" dur="500" fill="hold"/>
                                        <p:tgtEl>
                                          <p:spTgt spid="71"/>
                                        </p:tgtEl>
                                        <p:attrNameLst>
                                          <p:attrName>ppt_w</p:attrName>
                                        </p:attrNameLst>
                                      </p:cBhvr>
                                      <p:tavLst>
                                        <p:tav tm="0">
                                          <p:val>
                                            <p:fltVal val="0"/>
                                          </p:val>
                                        </p:tav>
                                        <p:tav tm="100000">
                                          <p:val>
                                            <p:strVal val="#ppt_w"/>
                                          </p:val>
                                        </p:tav>
                                      </p:tavLst>
                                    </p:anim>
                                    <p:anim calcmode="lin" valueType="num">
                                      <p:cBhvr>
                                        <p:cTn id="165" dur="500" fill="hold"/>
                                        <p:tgtEl>
                                          <p:spTgt spid="71"/>
                                        </p:tgtEl>
                                        <p:attrNameLst>
                                          <p:attrName>ppt_h</p:attrName>
                                        </p:attrNameLst>
                                      </p:cBhvr>
                                      <p:tavLst>
                                        <p:tav tm="0">
                                          <p:val>
                                            <p:strVal val="#ppt_h"/>
                                          </p:val>
                                        </p:tav>
                                        <p:tav tm="100000">
                                          <p:val>
                                            <p:strVal val="#ppt_h"/>
                                          </p:val>
                                        </p:tav>
                                      </p:tavLst>
                                    </p:anim>
                                  </p:childTnLst>
                                </p:cTn>
                              </p:par>
                            </p:childTnLst>
                          </p:cTn>
                        </p:par>
                        <p:par>
                          <p:cTn id="166" fill="hold" nodeType="afterGroup">
                            <p:stCondLst>
                              <p:cond delay="1500"/>
                            </p:stCondLst>
                            <p:childTnLst>
                              <p:par>
                                <p:cTn id="167" presetID="17" presetClass="entr" presetSubtype="10" fill="hold" nodeType="afterEffect">
                                  <p:stCondLst>
                                    <p:cond delay="0"/>
                                  </p:stCondLst>
                                  <p:childTnLst>
                                    <p:set>
                                      <p:cBhvr>
                                        <p:cTn id="168" dur="1" fill="hold">
                                          <p:stCondLst>
                                            <p:cond delay="0"/>
                                          </p:stCondLst>
                                        </p:cTn>
                                        <p:tgtEl>
                                          <p:spTgt spid="6"/>
                                        </p:tgtEl>
                                        <p:attrNameLst>
                                          <p:attrName>style.visibility</p:attrName>
                                        </p:attrNameLst>
                                      </p:cBhvr>
                                      <p:to>
                                        <p:strVal val="visible"/>
                                      </p:to>
                                    </p:set>
                                    <p:anim calcmode="lin" valueType="num">
                                      <p:cBhvr>
                                        <p:cTn id="169" dur="500" fill="hold"/>
                                        <p:tgtEl>
                                          <p:spTgt spid="6"/>
                                        </p:tgtEl>
                                        <p:attrNameLst>
                                          <p:attrName>ppt_w</p:attrName>
                                        </p:attrNameLst>
                                      </p:cBhvr>
                                      <p:tavLst>
                                        <p:tav tm="0">
                                          <p:val>
                                            <p:fltVal val="0"/>
                                          </p:val>
                                        </p:tav>
                                        <p:tav tm="100000">
                                          <p:val>
                                            <p:strVal val="#ppt_w"/>
                                          </p:val>
                                        </p:tav>
                                      </p:tavLst>
                                    </p:anim>
                                    <p:anim calcmode="lin" valueType="num">
                                      <p:cBhvr>
                                        <p:cTn id="170" dur="5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171" fill="hold" nodeType="clickPar">
                      <p:stCondLst>
                        <p:cond delay="indefinite"/>
                      </p:stCondLst>
                      <p:childTnLst>
                        <p:par>
                          <p:cTn id="172" fill="hold" nodeType="withGroup">
                            <p:stCondLst>
                              <p:cond delay="0"/>
                            </p:stCondLst>
                            <p:childTnLst>
                              <p:par>
                                <p:cTn id="173" presetID="17" presetClass="entr" presetSubtype="10" fill="hold" nodeType="clickEffect">
                                  <p:stCondLst>
                                    <p:cond delay="0"/>
                                  </p:stCondLst>
                                  <p:childTnLst>
                                    <p:set>
                                      <p:cBhvr>
                                        <p:cTn id="174" dur="1" fill="hold">
                                          <p:stCondLst>
                                            <p:cond delay="0"/>
                                          </p:stCondLst>
                                        </p:cTn>
                                        <p:tgtEl>
                                          <p:spTgt spid="72"/>
                                        </p:tgtEl>
                                        <p:attrNameLst>
                                          <p:attrName>style.visibility</p:attrName>
                                        </p:attrNameLst>
                                      </p:cBhvr>
                                      <p:to>
                                        <p:strVal val="visible"/>
                                      </p:to>
                                    </p:set>
                                    <p:anim calcmode="lin" valueType="num">
                                      <p:cBhvr>
                                        <p:cTn id="175" dur="500" fill="hold"/>
                                        <p:tgtEl>
                                          <p:spTgt spid="72"/>
                                        </p:tgtEl>
                                        <p:attrNameLst>
                                          <p:attrName>ppt_w</p:attrName>
                                        </p:attrNameLst>
                                      </p:cBhvr>
                                      <p:tavLst>
                                        <p:tav tm="0">
                                          <p:val>
                                            <p:fltVal val="0"/>
                                          </p:val>
                                        </p:tav>
                                        <p:tav tm="100000">
                                          <p:val>
                                            <p:strVal val="#ppt_w"/>
                                          </p:val>
                                        </p:tav>
                                      </p:tavLst>
                                    </p:anim>
                                    <p:anim calcmode="lin" valueType="num">
                                      <p:cBhvr>
                                        <p:cTn id="176" dur="500" fill="hold"/>
                                        <p:tgtEl>
                                          <p:spTgt spid="72"/>
                                        </p:tgtEl>
                                        <p:attrNameLst>
                                          <p:attrName>ppt_h</p:attrName>
                                        </p:attrNameLst>
                                      </p:cBhvr>
                                      <p:tavLst>
                                        <p:tav tm="0">
                                          <p:val>
                                            <p:strVal val="#ppt_h"/>
                                          </p:val>
                                        </p:tav>
                                        <p:tav tm="100000">
                                          <p:val>
                                            <p:strVal val="#ppt_h"/>
                                          </p:val>
                                        </p:tav>
                                      </p:tavLst>
                                    </p:anim>
                                  </p:childTnLst>
                                </p:cTn>
                              </p:par>
                            </p:childTnLst>
                          </p:cTn>
                        </p:par>
                        <p:par>
                          <p:cTn id="177" fill="hold" nodeType="afterGroup">
                            <p:stCondLst>
                              <p:cond delay="500"/>
                            </p:stCondLst>
                            <p:childTnLst>
                              <p:par>
                                <p:cTn id="178" presetID="17" presetClass="entr" presetSubtype="10" fill="hold" nodeType="afterEffect">
                                  <p:stCondLst>
                                    <p:cond delay="0"/>
                                  </p:stCondLst>
                                  <p:childTnLst>
                                    <p:set>
                                      <p:cBhvr>
                                        <p:cTn id="179" dur="1" fill="hold">
                                          <p:stCondLst>
                                            <p:cond delay="0"/>
                                          </p:stCondLst>
                                        </p:cTn>
                                        <p:tgtEl>
                                          <p:spTgt spid="7"/>
                                        </p:tgtEl>
                                        <p:attrNameLst>
                                          <p:attrName>style.visibility</p:attrName>
                                        </p:attrNameLst>
                                      </p:cBhvr>
                                      <p:to>
                                        <p:strVal val="visible"/>
                                      </p:to>
                                    </p:set>
                                    <p:anim calcmode="lin" valueType="num">
                                      <p:cBhvr>
                                        <p:cTn id="180" dur="500" fill="hold"/>
                                        <p:tgtEl>
                                          <p:spTgt spid="7"/>
                                        </p:tgtEl>
                                        <p:attrNameLst>
                                          <p:attrName>ppt_w</p:attrName>
                                        </p:attrNameLst>
                                      </p:cBhvr>
                                      <p:tavLst>
                                        <p:tav tm="0">
                                          <p:val>
                                            <p:fltVal val="0"/>
                                          </p:val>
                                        </p:tav>
                                        <p:tav tm="100000">
                                          <p:val>
                                            <p:strVal val="#ppt_w"/>
                                          </p:val>
                                        </p:tav>
                                      </p:tavLst>
                                    </p:anim>
                                    <p:anim calcmode="lin" valueType="num">
                                      <p:cBhvr>
                                        <p:cTn id="181" dur="5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182" fill="hold" nodeType="clickPar">
                      <p:stCondLst>
                        <p:cond delay="indefinite"/>
                      </p:stCondLst>
                      <p:childTnLst>
                        <p:par>
                          <p:cTn id="183" fill="hold" nodeType="withGroup">
                            <p:stCondLst>
                              <p:cond delay="0"/>
                            </p:stCondLst>
                            <p:childTnLst>
                              <p:par>
                                <p:cTn id="184" presetID="17" presetClass="entr" presetSubtype="10" fill="hold" nodeType="clickEffect">
                                  <p:stCondLst>
                                    <p:cond delay="0"/>
                                  </p:stCondLst>
                                  <p:childTnLst>
                                    <p:set>
                                      <p:cBhvr>
                                        <p:cTn id="185" dur="1" fill="hold">
                                          <p:stCondLst>
                                            <p:cond delay="0"/>
                                          </p:stCondLst>
                                        </p:cTn>
                                        <p:tgtEl>
                                          <p:spTgt spid="73"/>
                                        </p:tgtEl>
                                        <p:attrNameLst>
                                          <p:attrName>style.visibility</p:attrName>
                                        </p:attrNameLst>
                                      </p:cBhvr>
                                      <p:to>
                                        <p:strVal val="visible"/>
                                      </p:to>
                                    </p:set>
                                    <p:anim calcmode="lin" valueType="num">
                                      <p:cBhvr>
                                        <p:cTn id="186" dur="500" fill="hold"/>
                                        <p:tgtEl>
                                          <p:spTgt spid="73"/>
                                        </p:tgtEl>
                                        <p:attrNameLst>
                                          <p:attrName>ppt_w</p:attrName>
                                        </p:attrNameLst>
                                      </p:cBhvr>
                                      <p:tavLst>
                                        <p:tav tm="0">
                                          <p:val>
                                            <p:fltVal val="0"/>
                                          </p:val>
                                        </p:tav>
                                        <p:tav tm="100000">
                                          <p:val>
                                            <p:strVal val="#ppt_w"/>
                                          </p:val>
                                        </p:tav>
                                      </p:tavLst>
                                    </p:anim>
                                    <p:anim calcmode="lin" valueType="num">
                                      <p:cBhvr>
                                        <p:cTn id="187" dur="500" fill="hold"/>
                                        <p:tgtEl>
                                          <p:spTgt spid="73"/>
                                        </p:tgtEl>
                                        <p:attrNameLst>
                                          <p:attrName>ppt_h</p:attrName>
                                        </p:attrNameLst>
                                      </p:cBhvr>
                                      <p:tavLst>
                                        <p:tav tm="0">
                                          <p:val>
                                            <p:strVal val="#ppt_h"/>
                                          </p:val>
                                        </p:tav>
                                        <p:tav tm="100000">
                                          <p:val>
                                            <p:strVal val="#ppt_h"/>
                                          </p:val>
                                        </p:tav>
                                      </p:tavLst>
                                    </p:anim>
                                  </p:childTnLst>
                                </p:cTn>
                              </p:par>
                            </p:childTnLst>
                          </p:cTn>
                        </p:par>
                        <p:par>
                          <p:cTn id="188" fill="hold" nodeType="afterGroup">
                            <p:stCondLst>
                              <p:cond delay="500"/>
                            </p:stCondLst>
                            <p:childTnLst>
                              <p:par>
                                <p:cTn id="189" presetID="17" presetClass="entr" presetSubtype="10" fill="hold" nodeType="afterEffect">
                                  <p:stCondLst>
                                    <p:cond delay="0"/>
                                  </p:stCondLst>
                                  <p:childTnLst>
                                    <p:set>
                                      <p:cBhvr>
                                        <p:cTn id="190" dur="1" fill="hold">
                                          <p:stCondLst>
                                            <p:cond delay="0"/>
                                          </p:stCondLst>
                                        </p:cTn>
                                        <p:tgtEl>
                                          <p:spTgt spid="8"/>
                                        </p:tgtEl>
                                        <p:attrNameLst>
                                          <p:attrName>style.visibility</p:attrName>
                                        </p:attrNameLst>
                                      </p:cBhvr>
                                      <p:to>
                                        <p:strVal val="visible"/>
                                      </p:to>
                                    </p:set>
                                    <p:anim calcmode="lin" valueType="num">
                                      <p:cBhvr>
                                        <p:cTn id="191" dur="500" fill="hold"/>
                                        <p:tgtEl>
                                          <p:spTgt spid="8"/>
                                        </p:tgtEl>
                                        <p:attrNameLst>
                                          <p:attrName>ppt_w</p:attrName>
                                        </p:attrNameLst>
                                      </p:cBhvr>
                                      <p:tavLst>
                                        <p:tav tm="0">
                                          <p:val>
                                            <p:fltVal val="0"/>
                                          </p:val>
                                        </p:tav>
                                        <p:tav tm="100000">
                                          <p:val>
                                            <p:strVal val="#ppt_w"/>
                                          </p:val>
                                        </p:tav>
                                      </p:tavLst>
                                    </p:anim>
                                    <p:anim calcmode="lin" valueType="num">
                                      <p:cBhvr>
                                        <p:cTn id="192" dur="500" fill="hold"/>
                                        <p:tgtEl>
                                          <p:spTgt spid="8"/>
                                        </p:tgtEl>
                                        <p:attrNameLst>
                                          <p:attrName>ppt_h</p:attrName>
                                        </p:attrNameLst>
                                      </p:cBhvr>
                                      <p:tavLst>
                                        <p:tav tm="0">
                                          <p:val>
                                            <p:strVal val="#ppt_h"/>
                                          </p:val>
                                        </p:tav>
                                        <p:tav tm="100000">
                                          <p:val>
                                            <p:strVal val="#ppt_h"/>
                                          </p:val>
                                        </p:tav>
                                      </p:tavLst>
                                    </p:anim>
                                  </p:childTnLst>
                                </p:cTn>
                              </p:par>
                            </p:childTnLst>
                          </p:cTn>
                        </p:par>
                      </p:childTnLst>
                    </p:cTn>
                  </p:par>
                  <p:par>
                    <p:cTn id="193" fill="hold" nodeType="clickPar">
                      <p:stCondLst>
                        <p:cond delay="indefinite"/>
                      </p:stCondLst>
                      <p:childTnLst>
                        <p:par>
                          <p:cTn id="194" fill="hold" nodeType="withGroup">
                            <p:stCondLst>
                              <p:cond delay="0"/>
                            </p:stCondLst>
                            <p:childTnLst>
                              <p:par>
                                <p:cTn id="195" presetID="17" presetClass="entr" presetSubtype="10" fill="hold" nodeType="clickEffect">
                                  <p:stCondLst>
                                    <p:cond delay="0"/>
                                  </p:stCondLst>
                                  <p:childTnLst>
                                    <p:set>
                                      <p:cBhvr>
                                        <p:cTn id="196" dur="1" fill="hold">
                                          <p:stCondLst>
                                            <p:cond delay="0"/>
                                          </p:stCondLst>
                                        </p:cTn>
                                        <p:tgtEl>
                                          <p:spTgt spid="9"/>
                                        </p:tgtEl>
                                        <p:attrNameLst>
                                          <p:attrName>style.visibility</p:attrName>
                                        </p:attrNameLst>
                                      </p:cBhvr>
                                      <p:to>
                                        <p:strVal val="visible"/>
                                      </p:to>
                                    </p:set>
                                    <p:anim calcmode="lin" valueType="num">
                                      <p:cBhvr>
                                        <p:cTn id="197" dur="500" fill="hold"/>
                                        <p:tgtEl>
                                          <p:spTgt spid="9"/>
                                        </p:tgtEl>
                                        <p:attrNameLst>
                                          <p:attrName>ppt_w</p:attrName>
                                        </p:attrNameLst>
                                      </p:cBhvr>
                                      <p:tavLst>
                                        <p:tav tm="0">
                                          <p:val>
                                            <p:fltVal val="0"/>
                                          </p:val>
                                        </p:tav>
                                        <p:tav tm="100000">
                                          <p:val>
                                            <p:strVal val="#ppt_w"/>
                                          </p:val>
                                        </p:tav>
                                      </p:tavLst>
                                    </p:anim>
                                    <p:anim calcmode="lin" valueType="num">
                                      <p:cBhvr>
                                        <p:cTn id="198" dur="500" fill="hold"/>
                                        <p:tgtEl>
                                          <p:spTgt spid="9"/>
                                        </p:tgtEl>
                                        <p:attrNameLst>
                                          <p:attrName>ppt_h</p:attrName>
                                        </p:attrNameLst>
                                      </p:cBhvr>
                                      <p:tavLst>
                                        <p:tav tm="0">
                                          <p:val>
                                            <p:strVal val="#ppt_h"/>
                                          </p:val>
                                        </p:tav>
                                        <p:tav tm="100000">
                                          <p:val>
                                            <p:strVal val="#ppt_h"/>
                                          </p:val>
                                        </p:tav>
                                      </p:tavLst>
                                    </p:anim>
                                  </p:childTnLst>
                                </p:cTn>
                              </p:par>
                            </p:childTnLst>
                          </p:cTn>
                        </p:par>
                      </p:childTnLst>
                    </p:cTn>
                  </p:par>
                  <p:par>
                    <p:cTn id="199" fill="hold" nodeType="clickPar">
                      <p:stCondLst>
                        <p:cond delay="indefinite"/>
                      </p:stCondLst>
                      <p:childTnLst>
                        <p:par>
                          <p:cTn id="200" fill="hold" nodeType="withGroup">
                            <p:stCondLst>
                              <p:cond delay="0"/>
                            </p:stCondLst>
                            <p:childTnLst>
                              <p:par>
                                <p:cTn id="201" presetID="17" presetClass="entr" presetSubtype="10" fill="hold" nodeType="clickEffect">
                                  <p:stCondLst>
                                    <p:cond delay="0"/>
                                  </p:stCondLst>
                                  <p:childTnLst>
                                    <p:set>
                                      <p:cBhvr>
                                        <p:cTn id="202" dur="1" fill="hold">
                                          <p:stCondLst>
                                            <p:cond delay="0"/>
                                          </p:stCondLst>
                                        </p:cTn>
                                        <p:tgtEl>
                                          <p:spTgt spid="30"/>
                                        </p:tgtEl>
                                        <p:attrNameLst>
                                          <p:attrName>style.visibility</p:attrName>
                                        </p:attrNameLst>
                                      </p:cBhvr>
                                      <p:to>
                                        <p:strVal val="visible"/>
                                      </p:to>
                                    </p:set>
                                    <p:anim calcmode="lin" valueType="num">
                                      <p:cBhvr>
                                        <p:cTn id="203" dur="500" fill="hold"/>
                                        <p:tgtEl>
                                          <p:spTgt spid="30"/>
                                        </p:tgtEl>
                                        <p:attrNameLst>
                                          <p:attrName>ppt_w</p:attrName>
                                        </p:attrNameLst>
                                      </p:cBhvr>
                                      <p:tavLst>
                                        <p:tav tm="0">
                                          <p:val>
                                            <p:fltVal val="0"/>
                                          </p:val>
                                        </p:tav>
                                        <p:tav tm="100000">
                                          <p:val>
                                            <p:strVal val="#ppt_w"/>
                                          </p:val>
                                        </p:tav>
                                      </p:tavLst>
                                    </p:anim>
                                    <p:anim calcmode="lin" valueType="num">
                                      <p:cBhvr>
                                        <p:cTn id="204" dur="500" fill="hold"/>
                                        <p:tgtEl>
                                          <p:spTgt spid="30"/>
                                        </p:tgtEl>
                                        <p:attrNameLst>
                                          <p:attrName>ppt_h</p:attrName>
                                        </p:attrNameLst>
                                      </p:cBhvr>
                                      <p:tavLst>
                                        <p:tav tm="0">
                                          <p:val>
                                            <p:strVal val="#ppt_h"/>
                                          </p:val>
                                        </p:tav>
                                        <p:tav tm="100000">
                                          <p:val>
                                            <p:strVal val="#ppt_h"/>
                                          </p:val>
                                        </p:tav>
                                      </p:tavLst>
                                    </p:anim>
                                  </p:childTnLst>
                                </p:cTn>
                              </p:par>
                            </p:childTnLst>
                          </p:cTn>
                        </p:par>
                        <p:par>
                          <p:cTn id="205" fill="hold" nodeType="afterGroup">
                            <p:stCondLst>
                              <p:cond delay="500"/>
                            </p:stCondLst>
                            <p:childTnLst>
                              <p:par>
                                <p:cTn id="206" presetID="17" presetClass="entr" presetSubtype="10" fill="hold" grpId="0" nodeType="afterEffect">
                                  <p:stCondLst>
                                    <p:cond delay="0"/>
                                  </p:stCondLst>
                                  <p:childTnLst>
                                    <p:set>
                                      <p:cBhvr>
                                        <p:cTn id="207" dur="1" fill="hold">
                                          <p:stCondLst>
                                            <p:cond delay="0"/>
                                          </p:stCondLst>
                                        </p:cTn>
                                        <p:tgtEl>
                                          <p:spTgt spid="46"/>
                                        </p:tgtEl>
                                        <p:attrNameLst>
                                          <p:attrName>style.visibility</p:attrName>
                                        </p:attrNameLst>
                                      </p:cBhvr>
                                      <p:to>
                                        <p:strVal val="visible"/>
                                      </p:to>
                                    </p:set>
                                    <p:anim calcmode="lin" valueType="num">
                                      <p:cBhvr>
                                        <p:cTn id="208" dur="500" fill="hold"/>
                                        <p:tgtEl>
                                          <p:spTgt spid="46"/>
                                        </p:tgtEl>
                                        <p:attrNameLst>
                                          <p:attrName>ppt_w</p:attrName>
                                        </p:attrNameLst>
                                      </p:cBhvr>
                                      <p:tavLst>
                                        <p:tav tm="0">
                                          <p:val>
                                            <p:fltVal val="0"/>
                                          </p:val>
                                        </p:tav>
                                        <p:tav tm="100000">
                                          <p:val>
                                            <p:strVal val="#ppt_w"/>
                                          </p:val>
                                        </p:tav>
                                      </p:tavLst>
                                    </p:anim>
                                    <p:anim calcmode="lin" valueType="num">
                                      <p:cBhvr>
                                        <p:cTn id="209" dur="500" fill="hold"/>
                                        <p:tgtEl>
                                          <p:spTgt spid="46"/>
                                        </p:tgtEl>
                                        <p:attrNameLst>
                                          <p:attrName>ppt_h</p:attrName>
                                        </p:attrNameLst>
                                      </p:cBhvr>
                                      <p:tavLst>
                                        <p:tav tm="0">
                                          <p:val>
                                            <p:strVal val="#ppt_h"/>
                                          </p:val>
                                        </p:tav>
                                        <p:tav tm="100000">
                                          <p:val>
                                            <p:strVal val="#ppt_h"/>
                                          </p:val>
                                        </p:tav>
                                      </p:tavLst>
                                    </p:anim>
                                  </p:childTnLst>
                                </p:cTn>
                              </p:par>
                            </p:childTnLst>
                          </p:cTn>
                        </p:par>
                        <p:par>
                          <p:cTn id="210" fill="hold" nodeType="afterGroup">
                            <p:stCondLst>
                              <p:cond delay="1000"/>
                            </p:stCondLst>
                            <p:childTnLst>
                              <p:par>
                                <p:cTn id="211" presetID="17" presetClass="entr" presetSubtype="10" fill="hold" nodeType="afterEffect">
                                  <p:stCondLst>
                                    <p:cond delay="0"/>
                                  </p:stCondLst>
                                  <p:childTnLst>
                                    <p:set>
                                      <p:cBhvr>
                                        <p:cTn id="212" dur="1" fill="hold">
                                          <p:stCondLst>
                                            <p:cond delay="0"/>
                                          </p:stCondLst>
                                        </p:cTn>
                                        <p:tgtEl>
                                          <p:spTgt spid="63"/>
                                        </p:tgtEl>
                                        <p:attrNameLst>
                                          <p:attrName>style.visibility</p:attrName>
                                        </p:attrNameLst>
                                      </p:cBhvr>
                                      <p:to>
                                        <p:strVal val="visible"/>
                                      </p:to>
                                    </p:set>
                                    <p:anim calcmode="lin" valueType="num">
                                      <p:cBhvr>
                                        <p:cTn id="213" dur="500" fill="hold"/>
                                        <p:tgtEl>
                                          <p:spTgt spid="63"/>
                                        </p:tgtEl>
                                        <p:attrNameLst>
                                          <p:attrName>ppt_w</p:attrName>
                                        </p:attrNameLst>
                                      </p:cBhvr>
                                      <p:tavLst>
                                        <p:tav tm="0">
                                          <p:val>
                                            <p:fltVal val="0"/>
                                          </p:val>
                                        </p:tav>
                                        <p:tav tm="100000">
                                          <p:val>
                                            <p:strVal val="#ppt_w"/>
                                          </p:val>
                                        </p:tav>
                                      </p:tavLst>
                                    </p:anim>
                                    <p:anim calcmode="lin" valueType="num">
                                      <p:cBhvr>
                                        <p:cTn id="214" dur="500" fill="hold"/>
                                        <p:tgtEl>
                                          <p:spTgt spid="63"/>
                                        </p:tgtEl>
                                        <p:attrNameLst>
                                          <p:attrName>ppt_h</p:attrName>
                                        </p:attrNameLst>
                                      </p:cBhvr>
                                      <p:tavLst>
                                        <p:tav tm="0">
                                          <p:val>
                                            <p:strVal val="#ppt_h"/>
                                          </p:val>
                                        </p:tav>
                                        <p:tav tm="100000">
                                          <p:val>
                                            <p:strVal val="#ppt_h"/>
                                          </p:val>
                                        </p:tav>
                                      </p:tavLst>
                                    </p:anim>
                                  </p:childTnLst>
                                </p:cTn>
                              </p:par>
                            </p:childTnLst>
                          </p:cTn>
                        </p:par>
                        <p:par>
                          <p:cTn id="215" fill="hold" nodeType="afterGroup">
                            <p:stCondLst>
                              <p:cond delay="1500"/>
                            </p:stCondLst>
                            <p:childTnLst>
                              <p:par>
                                <p:cTn id="216" presetID="17" presetClass="entr" presetSubtype="10" fill="hold" grpId="0" nodeType="afterEffect">
                                  <p:stCondLst>
                                    <p:cond delay="0"/>
                                  </p:stCondLst>
                                  <p:childTnLst>
                                    <p:set>
                                      <p:cBhvr>
                                        <p:cTn id="217" dur="1" fill="hold">
                                          <p:stCondLst>
                                            <p:cond delay="0"/>
                                          </p:stCondLst>
                                        </p:cTn>
                                        <p:tgtEl>
                                          <p:spTgt spid="40"/>
                                        </p:tgtEl>
                                        <p:attrNameLst>
                                          <p:attrName>style.visibility</p:attrName>
                                        </p:attrNameLst>
                                      </p:cBhvr>
                                      <p:to>
                                        <p:strVal val="visible"/>
                                      </p:to>
                                    </p:set>
                                    <p:anim calcmode="lin" valueType="num">
                                      <p:cBhvr>
                                        <p:cTn id="218" dur="500" fill="hold"/>
                                        <p:tgtEl>
                                          <p:spTgt spid="40"/>
                                        </p:tgtEl>
                                        <p:attrNameLst>
                                          <p:attrName>ppt_w</p:attrName>
                                        </p:attrNameLst>
                                      </p:cBhvr>
                                      <p:tavLst>
                                        <p:tav tm="0">
                                          <p:val>
                                            <p:fltVal val="0"/>
                                          </p:val>
                                        </p:tav>
                                        <p:tav tm="100000">
                                          <p:val>
                                            <p:strVal val="#ppt_w"/>
                                          </p:val>
                                        </p:tav>
                                      </p:tavLst>
                                    </p:anim>
                                    <p:anim calcmode="lin" valueType="num">
                                      <p:cBhvr>
                                        <p:cTn id="219" dur="500" fill="hold"/>
                                        <p:tgtEl>
                                          <p:spTgt spid="40"/>
                                        </p:tgtEl>
                                        <p:attrNameLst>
                                          <p:attrName>ppt_h</p:attrName>
                                        </p:attrNameLst>
                                      </p:cBhvr>
                                      <p:tavLst>
                                        <p:tav tm="0">
                                          <p:val>
                                            <p:strVal val="#ppt_h"/>
                                          </p:val>
                                        </p:tav>
                                        <p:tav tm="100000">
                                          <p:val>
                                            <p:strVal val="#ppt_h"/>
                                          </p:val>
                                        </p:tav>
                                      </p:tavLst>
                                    </p:anim>
                                  </p:childTnLst>
                                </p:cTn>
                              </p:par>
                            </p:childTnLst>
                          </p:cTn>
                        </p:par>
                      </p:childTnLst>
                    </p:cTn>
                  </p:par>
                  <p:par>
                    <p:cTn id="220" fill="hold" nodeType="clickPar">
                      <p:stCondLst>
                        <p:cond delay="indefinite"/>
                      </p:stCondLst>
                      <p:childTnLst>
                        <p:par>
                          <p:cTn id="221" fill="hold" nodeType="withGroup">
                            <p:stCondLst>
                              <p:cond delay="0"/>
                            </p:stCondLst>
                            <p:childTnLst>
                              <p:par>
                                <p:cTn id="222" presetID="17" presetClass="entr" presetSubtype="10" fill="hold" nodeType="clickEffect">
                                  <p:stCondLst>
                                    <p:cond delay="0"/>
                                  </p:stCondLst>
                                  <p:childTnLst>
                                    <p:set>
                                      <p:cBhvr>
                                        <p:cTn id="223" dur="1" fill="hold">
                                          <p:stCondLst>
                                            <p:cond delay="0"/>
                                          </p:stCondLst>
                                        </p:cTn>
                                        <p:tgtEl>
                                          <p:spTgt spid="64"/>
                                        </p:tgtEl>
                                        <p:attrNameLst>
                                          <p:attrName>style.visibility</p:attrName>
                                        </p:attrNameLst>
                                      </p:cBhvr>
                                      <p:to>
                                        <p:strVal val="visible"/>
                                      </p:to>
                                    </p:set>
                                    <p:anim calcmode="lin" valueType="num">
                                      <p:cBhvr>
                                        <p:cTn id="224" dur="500" fill="hold"/>
                                        <p:tgtEl>
                                          <p:spTgt spid="64"/>
                                        </p:tgtEl>
                                        <p:attrNameLst>
                                          <p:attrName>ppt_w</p:attrName>
                                        </p:attrNameLst>
                                      </p:cBhvr>
                                      <p:tavLst>
                                        <p:tav tm="0">
                                          <p:val>
                                            <p:fltVal val="0"/>
                                          </p:val>
                                        </p:tav>
                                        <p:tav tm="100000">
                                          <p:val>
                                            <p:strVal val="#ppt_w"/>
                                          </p:val>
                                        </p:tav>
                                      </p:tavLst>
                                    </p:anim>
                                    <p:anim calcmode="lin" valueType="num">
                                      <p:cBhvr>
                                        <p:cTn id="225" dur="500" fill="hold"/>
                                        <p:tgtEl>
                                          <p:spTgt spid="64"/>
                                        </p:tgtEl>
                                        <p:attrNameLst>
                                          <p:attrName>ppt_h</p:attrName>
                                        </p:attrNameLst>
                                      </p:cBhvr>
                                      <p:tavLst>
                                        <p:tav tm="0">
                                          <p:val>
                                            <p:strVal val="#ppt_h"/>
                                          </p:val>
                                        </p:tav>
                                        <p:tav tm="100000">
                                          <p:val>
                                            <p:strVal val="#ppt_h"/>
                                          </p:val>
                                        </p:tav>
                                      </p:tavLst>
                                    </p:anim>
                                  </p:childTnLst>
                                </p:cTn>
                              </p:par>
                            </p:childTnLst>
                          </p:cTn>
                        </p:par>
                        <p:par>
                          <p:cTn id="226" fill="hold" nodeType="afterGroup">
                            <p:stCondLst>
                              <p:cond delay="500"/>
                            </p:stCondLst>
                            <p:childTnLst>
                              <p:par>
                                <p:cTn id="227" presetID="17" presetClass="entr" presetSubtype="10" fill="hold" nodeType="afterEffect">
                                  <p:stCondLst>
                                    <p:cond delay="0"/>
                                  </p:stCondLst>
                                  <p:childTnLst>
                                    <p:set>
                                      <p:cBhvr>
                                        <p:cTn id="228" dur="1" fill="hold">
                                          <p:stCondLst>
                                            <p:cond delay="0"/>
                                          </p:stCondLst>
                                        </p:cTn>
                                        <p:tgtEl>
                                          <p:spTgt spid="65"/>
                                        </p:tgtEl>
                                        <p:attrNameLst>
                                          <p:attrName>style.visibility</p:attrName>
                                        </p:attrNameLst>
                                      </p:cBhvr>
                                      <p:to>
                                        <p:strVal val="visible"/>
                                      </p:to>
                                    </p:set>
                                    <p:anim calcmode="lin" valueType="num">
                                      <p:cBhvr>
                                        <p:cTn id="229" dur="500" fill="hold"/>
                                        <p:tgtEl>
                                          <p:spTgt spid="65"/>
                                        </p:tgtEl>
                                        <p:attrNameLst>
                                          <p:attrName>ppt_w</p:attrName>
                                        </p:attrNameLst>
                                      </p:cBhvr>
                                      <p:tavLst>
                                        <p:tav tm="0">
                                          <p:val>
                                            <p:fltVal val="0"/>
                                          </p:val>
                                        </p:tav>
                                        <p:tav tm="100000">
                                          <p:val>
                                            <p:strVal val="#ppt_w"/>
                                          </p:val>
                                        </p:tav>
                                      </p:tavLst>
                                    </p:anim>
                                    <p:anim calcmode="lin" valueType="num">
                                      <p:cBhvr>
                                        <p:cTn id="230" dur="500" fill="hold"/>
                                        <p:tgtEl>
                                          <p:spTgt spid="65"/>
                                        </p:tgtEl>
                                        <p:attrNameLst>
                                          <p:attrName>ppt_h</p:attrName>
                                        </p:attrNameLst>
                                      </p:cBhvr>
                                      <p:tavLst>
                                        <p:tav tm="0">
                                          <p:val>
                                            <p:strVal val="#ppt_h"/>
                                          </p:val>
                                        </p:tav>
                                        <p:tav tm="100000">
                                          <p:val>
                                            <p:strVal val="#ppt_h"/>
                                          </p:val>
                                        </p:tav>
                                      </p:tavLst>
                                    </p:anim>
                                  </p:childTnLst>
                                </p:cTn>
                              </p:par>
                            </p:childTnLst>
                          </p:cTn>
                        </p:par>
                        <p:par>
                          <p:cTn id="231" fill="hold" nodeType="afterGroup">
                            <p:stCondLst>
                              <p:cond delay="1000"/>
                            </p:stCondLst>
                            <p:childTnLst>
                              <p:par>
                                <p:cTn id="232" presetID="17" presetClass="entr" presetSubtype="10" fill="hold" nodeType="afterEffect">
                                  <p:stCondLst>
                                    <p:cond delay="0"/>
                                  </p:stCondLst>
                                  <p:childTnLst>
                                    <p:set>
                                      <p:cBhvr>
                                        <p:cTn id="233" dur="1" fill="hold">
                                          <p:stCondLst>
                                            <p:cond delay="0"/>
                                          </p:stCondLst>
                                        </p:cTn>
                                        <p:tgtEl>
                                          <p:spTgt spid="3"/>
                                        </p:tgtEl>
                                        <p:attrNameLst>
                                          <p:attrName>style.visibility</p:attrName>
                                        </p:attrNameLst>
                                      </p:cBhvr>
                                      <p:to>
                                        <p:strVal val="visible"/>
                                      </p:to>
                                    </p:set>
                                    <p:anim calcmode="lin" valueType="num">
                                      <p:cBhvr>
                                        <p:cTn id="234" dur="500" fill="hold"/>
                                        <p:tgtEl>
                                          <p:spTgt spid="3"/>
                                        </p:tgtEl>
                                        <p:attrNameLst>
                                          <p:attrName>ppt_w</p:attrName>
                                        </p:attrNameLst>
                                      </p:cBhvr>
                                      <p:tavLst>
                                        <p:tav tm="0">
                                          <p:val>
                                            <p:fltVal val="0"/>
                                          </p:val>
                                        </p:tav>
                                        <p:tav tm="100000">
                                          <p:val>
                                            <p:strVal val="#ppt_w"/>
                                          </p:val>
                                        </p:tav>
                                      </p:tavLst>
                                    </p:anim>
                                    <p:anim calcmode="lin" valueType="num">
                                      <p:cBhvr>
                                        <p:cTn id="235" dur="5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236" fill="hold" nodeType="clickPar">
                      <p:stCondLst>
                        <p:cond delay="indefinite"/>
                      </p:stCondLst>
                      <p:childTnLst>
                        <p:par>
                          <p:cTn id="237" fill="hold" nodeType="withGroup">
                            <p:stCondLst>
                              <p:cond delay="0"/>
                            </p:stCondLst>
                            <p:childTnLst>
                              <p:par>
                                <p:cTn id="238" presetID="17" presetClass="entr" presetSubtype="10" fill="hold" grpId="0" nodeType="clickEffect">
                                  <p:stCondLst>
                                    <p:cond delay="0"/>
                                  </p:stCondLst>
                                  <p:childTnLst>
                                    <p:set>
                                      <p:cBhvr>
                                        <p:cTn id="239" dur="1" fill="hold">
                                          <p:stCondLst>
                                            <p:cond delay="0"/>
                                          </p:stCondLst>
                                        </p:cTn>
                                        <p:tgtEl>
                                          <p:spTgt spid="43"/>
                                        </p:tgtEl>
                                        <p:attrNameLst>
                                          <p:attrName>style.visibility</p:attrName>
                                        </p:attrNameLst>
                                      </p:cBhvr>
                                      <p:to>
                                        <p:strVal val="visible"/>
                                      </p:to>
                                    </p:set>
                                    <p:anim calcmode="lin" valueType="num">
                                      <p:cBhvr>
                                        <p:cTn id="240" dur="500" fill="hold"/>
                                        <p:tgtEl>
                                          <p:spTgt spid="43"/>
                                        </p:tgtEl>
                                        <p:attrNameLst>
                                          <p:attrName>ppt_w</p:attrName>
                                        </p:attrNameLst>
                                      </p:cBhvr>
                                      <p:tavLst>
                                        <p:tav tm="0">
                                          <p:val>
                                            <p:fltVal val="0"/>
                                          </p:val>
                                        </p:tav>
                                        <p:tav tm="100000">
                                          <p:val>
                                            <p:strVal val="#ppt_w"/>
                                          </p:val>
                                        </p:tav>
                                      </p:tavLst>
                                    </p:anim>
                                    <p:anim calcmode="lin" valueType="num">
                                      <p:cBhvr>
                                        <p:cTn id="241" dur="500" fill="hold"/>
                                        <p:tgtEl>
                                          <p:spTgt spid="4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20" grpId="0"/>
      <p:bldP spid="21" grpId="0"/>
      <p:bldP spid="46" grpId="0"/>
      <p:bldP spid="47" grpId="0"/>
      <p:bldP spid="48" grpId="0"/>
      <p:bldP spid="49" grpId="0"/>
      <p:bldP spid="53" grpId="0"/>
      <p:bldP spid="43" grpId="0"/>
      <p:bldP spid="58" grpId="0"/>
      <p:bldP spid="40"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s-CR" dirty="0"/>
              <a:t>INTELIGENCIAS MULTIPLES EN SENCILLO</a:t>
            </a:r>
          </a:p>
        </p:txBody>
      </p:sp>
      <p:sp>
        <p:nvSpPr>
          <p:cNvPr id="3" name="Subtitle 2"/>
          <p:cNvSpPr>
            <a:spLocks noGrp="1"/>
          </p:cNvSpPr>
          <p:nvPr>
            <p:ph type="subTitle" idx="1"/>
          </p:nvPr>
        </p:nvSpPr>
        <p:spPr/>
        <p:txBody>
          <a:bodyPr/>
          <a:lstStyle/>
          <a:p>
            <a:endParaRPr lang="es-C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3200" y="2057400"/>
            <a:ext cx="3657600" cy="2743200"/>
          </a:xfrm>
          <a:prstGeom prst="rect">
            <a:avLst/>
          </a:prstGeom>
        </p:spPr>
      </p:pic>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0963"/>
            <a:ext cx="9144000" cy="6858000"/>
          </a:xfrm>
          <a:prstGeom prst="rect">
            <a:avLst/>
          </a:prstGeom>
        </p:spPr>
      </p:pic>
      <p:pic>
        <p:nvPicPr>
          <p:cNvPr id="1032" name="Picture 8" descr="Resultado de imagen para IMAGEN DE GLOBO TERRAQUEO">
            <a:extLst>
              <a:ext uri="{FF2B5EF4-FFF2-40B4-BE49-F238E27FC236}">
                <a16:creationId xmlns:a16="http://schemas.microsoft.com/office/drawing/2014/main" id="{0317018A-56F9-4F7D-8400-DDF068E844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00887" y="-33337"/>
            <a:ext cx="2057400" cy="2219325"/>
          </a:xfrm>
          <a:prstGeom prst="rect">
            <a:avLst/>
          </a:prstGeom>
          <a:noFill/>
          <a:extLst>
            <a:ext uri="{909E8E84-426E-40DD-AFC4-6F175D3DCCD1}">
              <a14:hiddenFill xmlns:a14="http://schemas.microsoft.com/office/drawing/2010/main">
                <a:solidFill>
                  <a:srgbClr val="FFFFFF"/>
                </a:solidFill>
              </a14:hiddenFill>
            </a:ext>
          </a:extLst>
        </p:spPr>
      </p:pic>
      <p:sp>
        <p:nvSpPr>
          <p:cNvPr id="9" name="CuadroTexto 8">
            <a:extLst>
              <a:ext uri="{FF2B5EF4-FFF2-40B4-BE49-F238E27FC236}">
                <a16:creationId xmlns:a16="http://schemas.microsoft.com/office/drawing/2014/main" id="{47A9037A-2264-45E5-BA30-F84CE0834953}"/>
              </a:ext>
            </a:extLst>
          </p:cNvPr>
          <p:cNvSpPr txBox="1"/>
          <p:nvPr/>
        </p:nvSpPr>
        <p:spPr>
          <a:xfrm>
            <a:off x="2743200" y="2500313"/>
            <a:ext cx="4220066" cy="1754326"/>
          </a:xfrm>
          <a:prstGeom prst="rect">
            <a:avLst/>
          </a:prstGeom>
          <a:noFill/>
        </p:spPr>
        <p:txBody>
          <a:bodyPr wrap="none" rtlCol="0">
            <a:spAutoFit/>
          </a:bodyPr>
          <a:lstStyle/>
          <a:p>
            <a:r>
              <a:rPr lang="es-CR" sz="3600" b="1" dirty="0">
                <a:solidFill>
                  <a:srgbClr val="FF0000"/>
                </a:solidFill>
              </a:rPr>
              <a:t>EL FUTURO </a:t>
            </a:r>
          </a:p>
          <a:p>
            <a:r>
              <a:rPr lang="es-CR" sz="3600" b="1" dirty="0">
                <a:solidFill>
                  <a:srgbClr val="FF0000"/>
                </a:solidFill>
              </a:rPr>
              <a:t>DE LA AGRICULTURA </a:t>
            </a:r>
          </a:p>
          <a:p>
            <a:r>
              <a:rPr lang="es-CR" sz="3600" b="1" dirty="0">
                <a:solidFill>
                  <a:srgbClr val="FF0000"/>
                </a:solidFill>
              </a:rPr>
              <a:t>EN EL MUNDO </a:t>
            </a:r>
          </a:p>
        </p:txBody>
      </p:sp>
    </p:spTree>
    <p:extLst>
      <p:ext uri="{BB962C8B-B14F-4D97-AF65-F5344CB8AC3E}">
        <p14:creationId xmlns:p14="http://schemas.microsoft.com/office/powerpoint/2010/main" val="40947358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7983AA-7091-4739-AD71-DD7E01D82EDD}"/>
              </a:ext>
            </a:extLst>
          </p:cNvPr>
          <p:cNvSpPr>
            <a:spLocks noGrp="1"/>
          </p:cNvSpPr>
          <p:nvPr>
            <p:ph type="title"/>
          </p:nvPr>
        </p:nvSpPr>
        <p:spPr/>
        <p:txBody>
          <a:bodyPr>
            <a:normAutofit/>
          </a:bodyPr>
          <a:lstStyle/>
          <a:p>
            <a:r>
              <a:rPr lang="es-CR" dirty="0"/>
              <a:t>El futuro de la agricultura ante el futuro del Mundo</a:t>
            </a:r>
          </a:p>
        </p:txBody>
      </p:sp>
      <p:sp>
        <p:nvSpPr>
          <p:cNvPr id="3" name="Marcador de contenido 2">
            <a:extLst>
              <a:ext uri="{FF2B5EF4-FFF2-40B4-BE49-F238E27FC236}">
                <a16:creationId xmlns:a16="http://schemas.microsoft.com/office/drawing/2014/main" id="{897E8EA9-133D-4C4F-8712-E4824CBE492A}"/>
              </a:ext>
            </a:extLst>
          </p:cNvPr>
          <p:cNvSpPr>
            <a:spLocks noGrp="1"/>
          </p:cNvSpPr>
          <p:nvPr>
            <p:ph idx="1"/>
          </p:nvPr>
        </p:nvSpPr>
        <p:spPr>
          <a:xfrm>
            <a:off x="342900" y="1825624"/>
            <a:ext cx="8172450" cy="4667249"/>
          </a:xfrm>
        </p:spPr>
        <p:txBody>
          <a:bodyPr>
            <a:normAutofit fontScale="77500" lnSpcReduction="20000"/>
          </a:bodyPr>
          <a:lstStyle/>
          <a:p>
            <a:r>
              <a:rPr lang="es-CR" b="1" dirty="0"/>
              <a:t>La Consultora global Oliver </a:t>
            </a:r>
            <a:r>
              <a:rPr lang="es-CR" b="1" dirty="0" err="1"/>
              <a:t>Wyman</a:t>
            </a:r>
            <a:r>
              <a:rPr lang="es-CR" b="1" dirty="0"/>
              <a:t> , en “</a:t>
            </a:r>
            <a:r>
              <a:rPr lang="es-CR" b="1" dirty="0" err="1"/>
              <a:t>Agriculture</a:t>
            </a:r>
            <a:r>
              <a:rPr lang="es-CR" b="1" dirty="0"/>
              <a:t> 4.0: </a:t>
            </a:r>
            <a:r>
              <a:rPr lang="es-CR" b="1" dirty="0" err="1"/>
              <a:t>The</a:t>
            </a:r>
            <a:r>
              <a:rPr lang="es-CR" b="1" dirty="0"/>
              <a:t> </a:t>
            </a:r>
            <a:r>
              <a:rPr lang="es-CR" b="1" dirty="0" err="1"/>
              <a:t>future</a:t>
            </a:r>
            <a:r>
              <a:rPr lang="es-CR" b="1" dirty="0"/>
              <a:t> </a:t>
            </a:r>
            <a:r>
              <a:rPr lang="es-CR" b="1" dirty="0" err="1"/>
              <a:t>of</a:t>
            </a:r>
            <a:r>
              <a:rPr lang="es-CR" b="1" dirty="0"/>
              <a:t> </a:t>
            </a:r>
            <a:r>
              <a:rPr lang="es-CR" b="1" dirty="0" err="1"/>
              <a:t>farming</a:t>
            </a:r>
            <a:r>
              <a:rPr lang="es-CR" b="1" dirty="0"/>
              <a:t> </a:t>
            </a:r>
            <a:r>
              <a:rPr lang="es-CR" b="1" dirty="0" err="1"/>
              <a:t>Technology</a:t>
            </a:r>
            <a:r>
              <a:rPr lang="es-CR" b="1" dirty="0"/>
              <a:t>” calcula que en las próximas décadas la población mundial crecerá alrededor de un 33%, lo que supondrá que en el 2050 habrá unos 10,000 millones de personas en el mundo (similares datos da FAO y UNFPA). </a:t>
            </a:r>
          </a:p>
          <a:p>
            <a:r>
              <a:rPr lang="es-CR" b="1" dirty="0">
                <a:solidFill>
                  <a:srgbClr val="FFFF00"/>
                </a:solidFill>
              </a:rPr>
              <a:t>Para alimentar esa gente la FAO indica que la producción de alimentos deberá crecer un 70% con respecto al presente, con el agravante de que  un cuarto de los campos de cultivo están degradados por malas prácticas como deforestación, además de los efectos del cambio climático (variación en precipitaciones, largas sequías) lo cual disminuirá el rendimiento de los cultivos. </a:t>
            </a:r>
          </a:p>
          <a:p>
            <a:r>
              <a:rPr lang="es-CR" b="1" dirty="0"/>
              <a:t>Además 1/3 de tierras desérticas y cerca de la mitad del planeta Tierra es agua de océanos. </a:t>
            </a:r>
          </a:p>
          <a:p>
            <a:r>
              <a:rPr lang="es-CR" b="1" dirty="0">
                <a:solidFill>
                  <a:srgbClr val="FFFF00"/>
                </a:solidFill>
              </a:rPr>
              <a:t>Adicional  el desperdicio de comida existente. Se calcula que entre un 33% y un 50% delos alimentos que se producen se acaban tirando. </a:t>
            </a:r>
          </a:p>
        </p:txBody>
      </p:sp>
    </p:spTree>
    <p:extLst>
      <p:ext uri="{BB962C8B-B14F-4D97-AF65-F5344CB8AC3E}">
        <p14:creationId xmlns:p14="http://schemas.microsoft.com/office/powerpoint/2010/main" val="16798154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168484-358C-4C1A-ABCC-A0734B10BD3E}"/>
              </a:ext>
            </a:extLst>
          </p:cNvPr>
          <p:cNvSpPr>
            <a:spLocks noGrp="1"/>
          </p:cNvSpPr>
          <p:nvPr>
            <p:ph type="title"/>
          </p:nvPr>
        </p:nvSpPr>
        <p:spPr/>
        <p:txBody>
          <a:bodyPr>
            <a:normAutofit/>
          </a:bodyPr>
          <a:lstStyle/>
          <a:p>
            <a:r>
              <a:rPr lang="es-CR" sz="3600" dirty="0"/>
              <a:t>El futuro de la agricultura ante el futuro del Mundo</a:t>
            </a:r>
          </a:p>
        </p:txBody>
      </p:sp>
      <p:sp>
        <p:nvSpPr>
          <p:cNvPr id="3" name="Marcador de contenido 2">
            <a:extLst>
              <a:ext uri="{FF2B5EF4-FFF2-40B4-BE49-F238E27FC236}">
                <a16:creationId xmlns:a16="http://schemas.microsoft.com/office/drawing/2014/main" id="{28CE40B0-EAB0-4957-A057-DADB75DEE4EC}"/>
              </a:ext>
            </a:extLst>
          </p:cNvPr>
          <p:cNvSpPr>
            <a:spLocks noGrp="1"/>
          </p:cNvSpPr>
          <p:nvPr>
            <p:ph idx="1"/>
          </p:nvPr>
        </p:nvSpPr>
        <p:spPr/>
        <p:txBody>
          <a:bodyPr>
            <a:normAutofit fontScale="70000" lnSpcReduction="20000"/>
          </a:bodyPr>
          <a:lstStyle/>
          <a:p>
            <a:r>
              <a:rPr lang="es-CR" b="1" dirty="0">
                <a:effectLst/>
              </a:rPr>
              <a:t>«Solo un 62 % de la producción agrícola es para el consumo humano, el 35 % es para los animales domésticos y un 3% para la producción de biocarburantes»</a:t>
            </a:r>
          </a:p>
          <a:p>
            <a:r>
              <a:rPr lang="es-CR" b="1" dirty="0">
                <a:effectLst/>
              </a:rPr>
              <a:t> </a:t>
            </a:r>
            <a:r>
              <a:rPr lang="es-CR" b="1" i="1" dirty="0">
                <a:solidFill>
                  <a:srgbClr val="FFFF00"/>
                </a:solidFill>
                <a:effectLst/>
              </a:rPr>
              <a:t>En 2050 se necesitarán 7,400 toneladas de calorías extra respecto a 2010</a:t>
            </a:r>
            <a:r>
              <a:rPr lang="es-CR" dirty="0">
                <a:solidFill>
                  <a:srgbClr val="FFFF00"/>
                </a:solidFill>
                <a:effectLst/>
              </a:rPr>
              <a:t>. Según un estudio del </a:t>
            </a:r>
            <a:r>
              <a:rPr lang="es-CR" b="1" dirty="0">
                <a:solidFill>
                  <a:srgbClr val="FFFF00"/>
                </a:solidFill>
                <a:effectLst/>
                <a:hlinkClick r:id="rId2">
                  <a:extLst>
                    <a:ext uri="{A12FA001-AC4F-418D-AE19-62706E023703}">
                      <ahyp:hlinkClr xmlns:ahyp="http://schemas.microsoft.com/office/drawing/2018/hyperlinkcolor" val="tx"/>
                    </a:ext>
                  </a:extLst>
                </a:hlinkClick>
              </a:rPr>
              <a:t>Instituto de Recursos Mundiales</a:t>
            </a:r>
            <a:r>
              <a:rPr lang="es-CR" dirty="0">
                <a:solidFill>
                  <a:srgbClr val="FFFF00"/>
                </a:solidFill>
                <a:effectLst/>
              </a:rPr>
              <a:t>, </a:t>
            </a:r>
          </a:p>
          <a:p>
            <a:r>
              <a:rPr lang="es-CR" dirty="0" err="1">
                <a:effectLst/>
              </a:rPr>
              <a:t>Rabi</a:t>
            </a:r>
            <a:r>
              <a:rPr lang="es-CR" dirty="0">
                <a:effectLst/>
              </a:rPr>
              <a:t> </a:t>
            </a:r>
            <a:r>
              <a:rPr lang="es-CR" dirty="0" err="1">
                <a:effectLst/>
              </a:rPr>
              <a:t>Mohtar</a:t>
            </a:r>
            <a:r>
              <a:rPr lang="es-CR" dirty="0">
                <a:effectLst/>
              </a:rPr>
              <a:t>, dice: </a:t>
            </a:r>
            <a:r>
              <a:rPr lang="es-CR" b="1" dirty="0">
                <a:effectLst/>
              </a:rPr>
              <a:t>“Para el año 2050 tendremos que producir el doble de la comida que producimos hoy, tendremos una brecha en agua de un 60% y tendremos que tener un 80% más energía, así que la infraestructura que tenemos no nos permitirá hacer esto”.</a:t>
            </a:r>
          </a:p>
          <a:p>
            <a:r>
              <a:rPr lang="es-CR" b="1" dirty="0">
                <a:solidFill>
                  <a:srgbClr val="FFFF00"/>
                </a:solidFill>
                <a:effectLst/>
              </a:rPr>
              <a:t>Solo un 62 % de la producción agrícola es para el consumo humano, el 35 % está destinado a los animales domésticos y un 3 % para la producción de biocarburantes (Foley et al., 2011).</a:t>
            </a:r>
          </a:p>
          <a:p>
            <a:r>
              <a:rPr lang="es-CR" b="1" dirty="0">
                <a:effectLst/>
              </a:rPr>
              <a:t>La superficie agrícola cultivada es actualmente de un 38 % de la superficie terrestre total (excluidas Groenlandia y la Antártida). </a:t>
            </a:r>
          </a:p>
          <a:p>
            <a:endParaRPr lang="es-CR" dirty="0">
              <a:effectLst/>
            </a:endParaRPr>
          </a:p>
          <a:p>
            <a:endParaRPr lang="es-CR" dirty="0">
              <a:effectLst/>
            </a:endParaRPr>
          </a:p>
          <a:p>
            <a:endParaRPr lang="es-CR" b="1" dirty="0">
              <a:effectLst/>
            </a:endParaRPr>
          </a:p>
          <a:p>
            <a:endParaRPr lang="es-CR" dirty="0"/>
          </a:p>
        </p:txBody>
      </p:sp>
    </p:spTree>
    <p:extLst>
      <p:ext uri="{BB962C8B-B14F-4D97-AF65-F5344CB8AC3E}">
        <p14:creationId xmlns:p14="http://schemas.microsoft.com/office/powerpoint/2010/main" val="25377812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2D18EF6-2C97-4476-9BA0-4C383FE07E3D}"/>
              </a:ext>
            </a:extLst>
          </p:cNvPr>
          <p:cNvSpPr>
            <a:spLocks noGrp="1"/>
          </p:cNvSpPr>
          <p:nvPr>
            <p:ph type="title"/>
          </p:nvPr>
        </p:nvSpPr>
        <p:spPr/>
        <p:txBody>
          <a:bodyPr>
            <a:normAutofit/>
          </a:bodyPr>
          <a:lstStyle/>
          <a:p>
            <a:r>
              <a:rPr lang="es-CR" sz="2800" dirty="0"/>
              <a:t>El futuro de la agricultura ante el futuro del Mundo</a:t>
            </a:r>
          </a:p>
        </p:txBody>
      </p:sp>
      <p:sp>
        <p:nvSpPr>
          <p:cNvPr id="3" name="Marcador de contenido 2">
            <a:extLst>
              <a:ext uri="{FF2B5EF4-FFF2-40B4-BE49-F238E27FC236}">
                <a16:creationId xmlns:a16="http://schemas.microsoft.com/office/drawing/2014/main" id="{3832F862-2A5A-4F72-B9E1-2F4A5162026C}"/>
              </a:ext>
            </a:extLst>
          </p:cNvPr>
          <p:cNvSpPr>
            <a:spLocks noGrp="1"/>
          </p:cNvSpPr>
          <p:nvPr>
            <p:ph idx="1"/>
          </p:nvPr>
        </p:nvSpPr>
        <p:spPr/>
        <p:txBody>
          <a:bodyPr>
            <a:normAutofit fontScale="92500" lnSpcReduction="20000"/>
          </a:bodyPr>
          <a:lstStyle/>
          <a:p>
            <a:r>
              <a:rPr lang="es-CR" b="1" dirty="0"/>
              <a:t>El sector agrícola tendrá que crecer (sólo ha crecido un 3% en la última década) para lo cual tendrá que innovar. </a:t>
            </a:r>
          </a:p>
          <a:p>
            <a:r>
              <a:rPr lang="es-CR" b="1" dirty="0">
                <a:solidFill>
                  <a:srgbClr val="FFFF00"/>
                </a:solidFill>
              </a:rPr>
              <a:t>La agricultura 4.0 tendrá que hacer las cosas diferentes: Plantaciones </a:t>
            </a:r>
            <a:r>
              <a:rPr lang="es-CR" b="1" dirty="0" err="1">
                <a:solidFill>
                  <a:srgbClr val="FFFF00"/>
                </a:solidFill>
              </a:rPr>
              <a:t>hidrópónicas</a:t>
            </a:r>
            <a:r>
              <a:rPr lang="es-CR" b="1" dirty="0">
                <a:solidFill>
                  <a:srgbClr val="FFFF00"/>
                </a:solidFill>
              </a:rPr>
              <a:t>, huertos marinos en poblaciones costeras, el cultivo de algas y de hierbas marinas que sirvan como sustitutos de otros alimentos; el trabajo de tierras desérticas (que son 1/3 de la tierra) , el uso de agua marina(que es casi la mitad ) para regadíos.</a:t>
            </a:r>
          </a:p>
          <a:p>
            <a:r>
              <a:rPr lang="es-CR" b="1" dirty="0"/>
              <a:t>Además están los Huertos Verticales Urbanos que utilizan un 95% menos de agua que las plantaciones tradicionales.</a:t>
            </a:r>
          </a:p>
        </p:txBody>
      </p:sp>
    </p:spTree>
    <p:extLst>
      <p:ext uri="{BB962C8B-B14F-4D97-AF65-F5344CB8AC3E}">
        <p14:creationId xmlns:p14="http://schemas.microsoft.com/office/powerpoint/2010/main" val="13471574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3348CA-22E3-4336-A153-CFDF7501D4B1}"/>
              </a:ext>
            </a:extLst>
          </p:cNvPr>
          <p:cNvSpPr>
            <a:spLocks noGrp="1"/>
          </p:cNvSpPr>
          <p:nvPr>
            <p:ph type="title"/>
          </p:nvPr>
        </p:nvSpPr>
        <p:spPr>
          <a:xfrm>
            <a:off x="628650" y="365126"/>
            <a:ext cx="7886700" cy="935037"/>
          </a:xfrm>
        </p:spPr>
        <p:txBody>
          <a:bodyPr>
            <a:normAutofit/>
          </a:bodyPr>
          <a:lstStyle/>
          <a:p>
            <a:r>
              <a:rPr lang="es-CR" sz="2800" dirty="0"/>
              <a:t>El futuro de la agricultura ante el futuro del Mundo</a:t>
            </a:r>
          </a:p>
        </p:txBody>
      </p:sp>
      <p:sp>
        <p:nvSpPr>
          <p:cNvPr id="3" name="Marcador de contenido 2">
            <a:extLst>
              <a:ext uri="{FF2B5EF4-FFF2-40B4-BE49-F238E27FC236}">
                <a16:creationId xmlns:a16="http://schemas.microsoft.com/office/drawing/2014/main" id="{940769DD-2906-4C98-8B60-8EF68F598009}"/>
              </a:ext>
            </a:extLst>
          </p:cNvPr>
          <p:cNvSpPr>
            <a:spLocks noGrp="1"/>
          </p:cNvSpPr>
          <p:nvPr>
            <p:ph idx="1"/>
          </p:nvPr>
        </p:nvSpPr>
        <p:spPr/>
        <p:txBody>
          <a:bodyPr>
            <a:normAutofit lnSpcReduction="10000"/>
          </a:bodyPr>
          <a:lstStyle/>
          <a:p>
            <a:r>
              <a:rPr lang="es-CR" sz="3200" b="1" dirty="0">
                <a:solidFill>
                  <a:srgbClr val="FFFF00"/>
                </a:solidFill>
                <a:effectLst/>
              </a:rPr>
              <a:t>La acuaponía</a:t>
            </a:r>
            <a:r>
              <a:rPr lang="es-CR" b="1" dirty="0">
                <a:solidFill>
                  <a:srgbClr val="FFFF00"/>
                </a:solidFill>
                <a:effectLst/>
              </a:rPr>
              <a:t>,</a:t>
            </a:r>
            <a:r>
              <a:rPr lang="es-CR" b="1" dirty="0">
                <a:effectLst/>
              </a:rPr>
              <a:t> mezcla de piscicultura y agricultura, que aprovecha el agua y deshechos de los peces, convirtiéndolos a través de un bio-reactor en nutrientes para las plantas en su proporción adecuada.</a:t>
            </a:r>
          </a:p>
          <a:p>
            <a:r>
              <a:rPr lang="es-CR" b="1" dirty="0">
                <a:effectLst/>
              </a:rPr>
              <a:t>Está también la </a:t>
            </a:r>
            <a:r>
              <a:rPr lang="es-CR" b="1" dirty="0">
                <a:solidFill>
                  <a:srgbClr val="FFFF00"/>
                </a:solidFill>
                <a:effectLst/>
              </a:rPr>
              <a:t>agricultura de precisión </a:t>
            </a:r>
            <a:r>
              <a:rPr lang="es-CR" b="1" dirty="0">
                <a:effectLst/>
              </a:rPr>
              <a:t>con la investigación en robótica,</a:t>
            </a:r>
          </a:p>
          <a:p>
            <a:r>
              <a:rPr lang="es-CR" b="1" dirty="0">
                <a:effectLst/>
              </a:rPr>
              <a:t> </a:t>
            </a:r>
            <a:r>
              <a:rPr lang="es-CR" b="1" dirty="0">
                <a:solidFill>
                  <a:srgbClr val="FFFF00"/>
                </a:solidFill>
                <a:effectLst/>
              </a:rPr>
              <a:t>los drones  y GPS</a:t>
            </a:r>
            <a:r>
              <a:rPr lang="es-CR" b="1" dirty="0">
                <a:effectLst/>
              </a:rPr>
              <a:t>, Apps específicas</a:t>
            </a:r>
          </a:p>
          <a:p>
            <a:r>
              <a:rPr lang="es-CR" b="1" dirty="0">
                <a:effectLst/>
              </a:rPr>
              <a:t> </a:t>
            </a:r>
            <a:r>
              <a:rPr lang="es-CR" b="1" dirty="0">
                <a:solidFill>
                  <a:srgbClr val="FFFF00"/>
                </a:solidFill>
                <a:effectLst/>
              </a:rPr>
              <a:t>el banco mundial de semillas</a:t>
            </a:r>
            <a:r>
              <a:rPr lang="es-CR" b="1" dirty="0">
                <a:effectLst/>
              </a:rPr>
              <a:t>  </a:t>
            </a:r>
            <a:r>
              <a:rPr lang="es-CR" b="1" dirty="0" err="1">
                <a:effectLst/>
              </a:rPr>
              <a:t>Millenium</a:t>
            </a:r>
            <a:r>
              <a:rPr lang="es-CR" b="1" dirty="0">
                <a:effectLst/>
              </a:rPr>
              <a:t>, en Reino Unido,  donde albergan 2.000 millones de semillas de todo el mundo.</a:t>
            </a:r>
          </a:p>
          <a:p>
            <a:endParaRPr lang="es-CR" dirty="0"/>
          </a:p>
        </p:txBody>
      </p:sp>
    </p:spTree>
    <p:extLst>
      <p:ext uri="{BB962C8B-B14F-4D97-AF65-F5344CB8AC3E}">
        <p14:creationId xmlns:p14="http://schemas.microsoft.com/office/powerpoint/2010/main" val="16154771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6F5C1F8-EE4B-477D-97AE-C38198EA6BD7}"/>
              </a:ext>
            </a:extLst>
          </p:cNvPr>
          <p:cNvSpPr>
            <a:spLocks noGrp="1"/>
          </p:cNvSpPr>
          <p:nvPr>
            <p:ph type="title"/>
          </p:nvPr>
        </p:nvSpPr>
        <p:spPr>
          <a:xfrm>
            <a:off x="628650" y="365126"/>
            <a:ext cx="7886700" cy="920749"/>
          </a:xfrm>
        </p:spPr>
        <p:txBody>
          <a:bodyPr>
            <a:normAutofit/>
          </a:bodyPr>
          <a:lstStyle/>
          <a:p>
            <a:r>
              <a:rPr lang="es-CR" sz="2800" dirty="0"/>
              <a:t>El futuro de la agricultura ante el futuro del Mundo</a:t>
            </a:r>
          </a:p>
        </p:txBody>
      </p:sp>
      <p:sp>
        <p:nvSpPr>
          <p:cNvPr id="3" name="Marcador de contenido 2">
            <a:extLst>
              <a:ext uri="{FF2B5EF4-FFF2-40B4-BE49-F238E27FC236}">
                <a16:creationId xmlns:a16="http://schemas.microsoft.com/office/drawing/2014/main" id="{640D332A-622D-46B0-9C1E-BFC510ED4185}"/>
              </a:ext>
            </a:extLst>
          </p:cNvPr>
          <p:cNvSpPr>
            <a:spLocks noGrp="1"/>
          </p:cNvSpPr>
          <p:nvPr>
            <p:ph idx="1"/>
          </p:nvPr>
        </p:nvSpPr>
        <p:spPr/>
        <p:txBody>
          <a:bodyPr>
            <a:normAutofit/>
          </a:bodyPr>
          <a:lstStyle/>
          <a:p>
            <a:r>
              <a:rPr lang="es-CR" b="1" dirty="0">
                <a:solidFill>
                  <a:srgbClr val="FFFF00"/>
                </a:solidFill>
                <a:effectLst/>
              </a:rPr>
              <a:t>Granjas que usen energías renovables</a:t>
            </a:r>
            <a:r>
              <a:rPr lang="es-CR" b="1" dirty="0">
                <a:effectLst/>
              </a:rPr>
              <a:t>, que se alimenten de agua reciclada y que no incluya químicos dañinos para los humanos. </a:t>
            </a:r>
          </a:p>
          <a:p>
            <a:r>
              <a:rPr lang="es-CR" b="1" dirty="0">
                <a:solidFill>
                  <a:srgbClr val="FFFF00"/>
                </a:solidFill>
                <a:effectLst/>
              </a:rPr>
              <a:t>El futuro de la agricultura apunta a los robots, la ingeniería biológica y la Inteligencia Artificial</a:t>
            </a:r>
            <a:r>
              <a:rPr lang="es-CR" b="1" dirty="0">
                <a:effectLst/>
              </a:rPr>
              <a:t>.</a:t>
            </a:r>
            <a:r>
              <a:rPr lang="es-CR" b="1" i="1" dirty="0">
                <a:effectLst/>
              </a:rPr>
              <a:t> Adelantos como los GPS, el escaneo de suelo o el Internet de las cosas se ponen al servicio de los agricultores locales para optimizar su producción y hacerla más sostenible. </a:t>
            </a:r>
            <a:endParaRPr lang="es-CR" b="1" dirty="0">
              <a:effectLst/>
            </a:endParaRPr>
          </a:p>
          <a:p>
            <a:endParaRPr lang="es-CR" b="1" dirty="0">
              <a:effectLst/>
            </a:endParaRPr>
          </a:p>
          <a:p>
            <a:endParaRPr lang="es-CR" dirty="0"/>
          </a:p>
        </p:txBody>
      </p:sp>
    </p:spTree>
    <p:extLst>
      <p:ext uri="{BB962C8B-B14F-4D97-AF65-F5344CB8AC3E}">
        <p14:creationId xmlns:p14="http://schemas.microsoft.com/office/powerpoint/2010/main" val="18461125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836BCB-0A0F-4103-A0A0-C35375D4D93E}"/>
              </a:ext>
            </a:extLst>
          </p:cNvPr>
          <p:cNvSpPr>
            <a:spLocks noGrp="1"/>
          </p:cNvSpPr>
          <p:nvPr>
            <p:ph type="title"/>
          </p:nvPr>
        </p:nvSpPr>
        <p:spPr/>
        <p:txBody>
          <a:bodyPr/>
          <a:lstStyle/>
          <a:p>
            <a:r>
              <a:rPr lang="es-CR" dirty="0"/>
              <a:t>El futuro de la agricultura ante el futuro del Mundo</a:t>
            </a:r>
          </a:p>
        </p:txBody>
      </p:sp>
      <p:sp>
        <p:nvSpPr>
          <p:cNvPr id="3" name="Marcador de contenido 2">
            <a:extLst>
              <a:ext uri="{FF2B5EF4-FFF2-40B4-BE49-F238E27FC236}">
                <a16:creationId xmlns:a16="http://schemas.microsoft.com/office/drawing/2014/main" id="{037F9458-5BF1-410F-9FCE-EE169F067175}"/>
              </a:ext>
            </a:extLst>
          </p:cNvPr>
          <p:cNvSpPr>
            <a:spLocks noGrp="1"/>
          </p:cNvSpPr>
          <p:nvPr>
            <p:ph idx="1"/>
          </p:nvPr>
        </p:nvSpPr>
        <p:spPr/>
        <p:txBody>
          <a:bodyPr>
            <a:normAutofit fontScale="85000" lnSpcReduction="20000"/>
          </a:bodyPr>
          <a:lstStyle/>
          <a:p>
            <a:r>
              <a:rPr lang="es-CR" b="1" i="1" dirty="0">
                <a:effectLst/>
              </a:rPr>
              <a:t>Los productos agrícolas que se consumen a diario en el mundo </a:t>
            </a:r>
            <a:r>
              <a:rPr lang="es-CR" b="1" i="1" dirty="0">
                <a:solidFill>
                  <a:schemeClr val="accent4">
                    <a:lumMod val="40000"/>
                    <a:lumOff val="60000"/>
                  </a:schemeClr>
                </a:solidFill>
                <a:effectLst/>
              </a:rPr>
              <a:t>no provienen </a:t>
            </a:r>
            <a:r>
              <a:rPr lang="es-CR" b="1" i="1" dirty="0">
                <a:effectLst/>
              </a:rPr>
              <a:t>en su mayoría de grandes corporaciones</a:t>
            </a:r>
            <a:r>
              <a:rPr lang="es-CR" b="1" dirty="0">
                <a:effectLst/>
              </a:rPr>
              <a:t>. </a:t>
            </a:r>
            <a:r>
              <a:rPr lang="es-CR" b="1" i="1" dirty="0">
                <a:effectLst/>
              </a:rPr>
              <a:t>El 90% de las granjas mundiales son gestionadas por un individuo o una familia. Y ese 90% produce el 80% de la comida del planeta</a:t>
            </a:r>
            <a:r>
              <a:rPr lang="es-CR" b="1" dirty="0">
                <a:effectLst/>
              </a:rPr>
              <a:t>. </a:t>
            </a:r>
          </a:p>
          <a:p>
            <a:r>
              <a:rPr lang="es-CR" b="1" dirty="0">
                <a:solidFill>
                  <a:srgbClr val="FFFF00"/>
                </a:solidFill>
                <a:effectLst/>
              </a:rPr>
              <a:t>En el pasado pensábamos que se debían tener grandes extensiones de tierra para tener utilidades en el trabajo agrícola, en el futuro debiésemos enfocarnos en una agricultura distributiva donde las granjas pequeñas puedan ser más eficientes y que aprovechen el uso de la tecnología.</a:t>
            </a:r>
          </a:p>
          <a:p>
            <a:endParaRPr lang="es-CR" b="1" dirty="0">
              <a:effectLst/>
            </a:endParaRPr>
          </a:p>
          <a:p>
            <a:r>
              <a:rPr lang="es-CR" b="1" dirty="0">
                <a:effectLst/>
              </a:rPr>
              <a:t>Los agricultores son la clave. Incentivar y apoyarlos es fundamental. </a:t>
            </a:r>
          </a:p>
          <a:p>
            <a:endParaRPr lang="es-CR" dirty="0"/>
          </a:p>
        </p:txBody>
      </p:sp>
    </p:spTree>
    <p:extLst>
      <p:ext uri="{BB962C8B-B14F-4D97-AF65-F5344CB8AC3E}">
        <p14:creationId xmlns:p14="http://schemas.microsoft.com/office/powerpoint/2010/main" val="31619018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977A23-5A88-43CE-9AB3-1DABAF8E8B0F}"/>
              </a:ext>
            </a:extLst>
          </p:cNvPr>
          <p:cNvSpPr>
            <a:spLocks noGrp="1"/>
          </p:cNvSpPr>
          <p:nvPr>
            <p:ph type="title"/>
          </p:nvPr>
        </p:nvSpPr>
        <p:spPr/>
        <p:txBody>
          <a:bodyPr/>
          <a:lstStyle/>
          <a:p>
            <a:r>
              <a:rPr lang="es-CR" i="1" dirty="0">
                <a:effectLst/>
              </a:rPr>
              <a:t>LA AGRICULTURA INTELIGENTE</a:t>
            </a:r>
            <a:br>
              <a:rPr lang="es-CR" dirty="0">
                <a:effectLst/>
              </a:rPr>
            </a:br>
            <a:endParaRPr lang="es-CR" dirty="0"/>
          </a:p>
        </p:txBody>
      </p:sp>
      <p:sp>
        <p:nvSpPr>
          <p:cNvPr id="3" name="Marcador de contenido 2">
            <a:extLst>
              <a:ext uri="{FF2B5EF4-FFF2-40B4-BE49-F238E27FC236}">
                <a16:creationId xmlns:a16="http://schemas.microsoft.com/office/drawing/2014/main" id="{A39ECB68-D4B9-451E-B3A0-999157798500}"/>
              </a:ext>
            </a:extLst>
          </p:cNvPr>
          <p:cNvSpPr>
            <a:spLocks noGrp="1"/>
          </p:cNvSpPr>
          <p:nvPr>
            <p:ph idx="1"/>
          </p:nvPr>
        </p:nvSpPr>
        <p:spPr>
          <a:xfrm>
            <a:off x="628650" y="1514475"/>
            <a:ext cx="7886700" cy="4662488"/>
          </a:xfrm>
        </p:spPr>
        <p:txBody>
          <a:bodyPr>
            <a:normAutofit/>
          </a:bodyPr>
          <a:lstStyle/>
          <a:p>
            <a:r>
              <a:rPr lang="es-CR" b="1" dirty="0">
                <a:effectLst/>
              </a:rPr>
              <a:t>La </a:t>
            </a:r>
            <a:r>
              <a:rPr lang="es-CR" b="1" dirty="0">
                <a:effectLst/>
                <a:highlight>
                  <a:srgbClr val="FFFF00"/>
                </a:highlight>
              </a:rPr>
              <a:t>“</a:t>
            </a:r>
            <a:r>
              <a:rPr lang="es-CR" b="1" dirty="0" err="1">
                <a:effectLst/>
                <a:hlinkClick r:id="rId2">
                  <a:extLst>
                    <a:ext uri="{A12FA001-AC4F-418D-AE19-62706E023703}">
                      <ahyp:hlinkClr xmlns:ahyp="http://schemas.microsoft.com/office/drawing/2018/hyperlinkcolor" val="tx"/>
                    </a:ext>
                  </a:extLst>
                </a:hlinkClick>
              </a:rPr>
              <a:t>Smartfarming</a:t>
            </a:r>
            <a:r>
              <a:rPr lang="es-CR" b="1" dirty="0">
                <a:effectLst/>
              </a:rPr>
              <a:t>”</a:t>
            </a:r>
            <a:r>
              <a:rPr lang="es-CR" b="1" dirty="0">
                <a:effectLst/>
                <a:highlight>
                  <a:srgbClr val="FFFF00"/>
                </a:highlight>
              </a:rPr>
              <a:t> </a:t>
            </a:r>
            <a:r>
              <a:rPr lang="es-CR" b="1" dirty="0">
                <a:effectLst/>
              </a:rPr>
              <a:t>o agricultura inteligente es otra de las propuestas de los expertos a este asunto. Es un concepto de gestión agrícola que usa tecnología para aumentar la cantidad y calidad de los productos agrícolas.</a:t>
            </a:r>
          </a:p>
          <a:p>
            <a:r>
              <a:rPr lang="es-CR" b="1" dirty="0">
                <a:solidFill>
                  <a:srgbClr val="FFFF00"/>
                </a:solidFill>
                <a:effectLst/>
              </a:rPr>
              <a:t>Ya hay ejemplos de empresas que utilizan sistemas de monitoreo del suelo en tiempo real para ajustar y acotar la cantidad de fertilizantes que usan en sus campos. </a:t>
            </a:r>
          </a:p>
          <a:p>
            <a:r>
              <a:rPr lang="es-CR" b="1" i="1" dirty="0">
                <a:effectLst/>
              </a:rPr>
              <a:t>Las granjas verticales son una apuesta de futuro</a:t>
            </a:r>
            <a:endParaRPr lang="es-CR" b="1" dirty="0">
              <a:effectLst/>
            </a:endParaRPr>
          </a:p>
          <a:p>
            <a:endParaRPr lang="es-CR" dirty="0"/>
          </a:p>
        </p:txBody>
      </p:sp>
    </p:spTree>
    <p:extLst>
      <p:ext uri="{BB962C8B-B14F-4D97-AF65-F5344CB8AC3E}">
        <p14:creationId xmlns:p14="http://schemas.microsoft.com/office/powerpoint/2010/main" val="13282387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4CD6F6-51BC-4B68-A017-52EEF605031E}"/>
              </a:ext>
            </a:extLst>
          </p:cNvPr>
          <p:cNvSpPr>
            <a:spLocks noGrp="1"/>
          </p:cNvSpPr>
          <p:nvPr>
            <p:ph type="title"/>
          </p:nvPr>
        </p:nvSpPr>
        <p:spPr/>
        <p:txBody>
          <a:bodyPr/>
          <a:lstStyle/>
          <a:p>
            <a:endParaRPr lang="es-CR"/>
          </a:p>
        </p:txBody>
      </p:sp>
      <p:pic>
        <p:nvPicPr>
          <p:cNvPr id="4" name="Marcador de contenido 3" descr="La fincas verticales podrían ser la clave para generar alimentos en las ciudades en el futuro. (Shutterstock)">
            <a:extLst>
              <a:ext uri="{FF2B5EF4-FFF2-40B4-BE49-F238E27FC236}">
                <a16:creationId xmlns:a16="http://schemas.microsoft.com/office/drawing/2014/main" id="{D60280EA-59CF-4F93-BCDE-C705B45A0421}"/>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00125" y="1996281"/>
            <a:ext cx="7143750" cy="4010025"/>
          </a:xfrm>
          <a:prstGeom prst="rect">
            <a:avLst/>
          </a:prstGeom>
          <a:noFill/>
          <a:ln>
            <a:noFill/>
          </a:ln>
        </p:spPr>
      </p:pic>
    </p:spTree>
    <p:extLst>
      <p:ext uri="{BB962C8B-B14F-4D97-AF65-F5344CB8AC3E}">
        <p14:creationId xmlns:p14="http://schemas.microsoft.com/office/powerpoint/2010/main" val="35623739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7D519F-A9F3-47FF-85B3-B68B504C7C69}"/>
              </a:ext>
            </a:extLst>
          </p:cNvPr>
          <p:cNvSpPr>
            <a:spLocks noGrp="1"/>
          </p:cNvSpPr>
          <p:nvPr>
            <p:ph type="title"/>
          </p:nvPr>
        </p:nvSpPr>
        <p:spPr>
          <a:xfrm>
            <a:off x="628650" y="365126"/>
            <a:ext cx="7886700" cy="692149"/>
          </a:xfrm>
        </p:spPr>
        <p:txBody>
          <a:bodyPr>
            <a:normAutofit fontScale="90000"/>
          </a:bodyPr>
          <a:lstStyle/>
          <a:p>
            <a:r>
              <a:rPr lang="es-CR" dirty="0"/>
              <a:t>AGUA Y BIODIVERSIDAD </a:t>
            </a:r>
          </a:p>
        </p:txBody>
      </p:sp>
      <p:sp>
        <p:nvSpPr>
          <p:cNvPr id="3" name="Marcador de contenido 2">
            <a:extLst>
              <a:ext uri="{FF2B5EF4-FFF2-40B4-BE49-F238E27FC236}">
                <a16:creationId xmlns:a16="http://schemas.microsoft.com/office/drawing/2014/main" id="{3CE8B69C-BBAF-4481-82FF-51E55D401192}"/>
              </a:ext>
            </a:extLst>
          </p:cNvPr>
          <p:cNvSpPr>
            <a:spLocks noGrp="1"/>
          </p:cNvSpPr>
          <p:nvPr>
            <p:ph idx="1"/>
          </p:nvPr>
        </p:nvSpPr>
        <p:spPr>
          <a:xfrm>
            <a:off x="628650" y="1343024"/>
            <a:ext cx="7886700" cy="5149849"/>
          </a:xfrm>
        </p:spPr>
        <p:txBody>
          <a:bodyPr>
            <a:normAutofit lnSpcReduction="10000"/>
          </a:bodyPr>
          <a:lstStyle/>
          <a:p>
            <a:r>
              <a:rPr lang="es-CR" b="1" dirty="0">
                <a:effectLst/>
              </a:rPr>
              <a:t>Entre los elementos esenciales para la sostenibilidad del medio agrícola encontramos la calidad del agua y del suelo y el mantenimiento de la biodiversidad.</a:t>
            </a:r>
          </a:p>
          <a:p>
            <a:r>
              <a:rPr lang="es-CR" b="1" dirty="0">
                <a:effectLst/>
              </a:rPr>
              <a:t> </a:t>
            </a:r>
            <a:r>
              <a:rPr lang="es-CR" b="1" dirty="0">
                <a:solidFill>
                  <a:srgbClr val="FFFF00"/>
                </a:solidFill>
                <a:effectLst/>
              </a:rPr>
              <a:t>El agua es un elemento indispensable para el crecimiento de las plantas y su distribución en el planeta es irregular, con zonas donde la disponibilidad para la agricultura es óptima o, mucho más frecuentemente, otras en las que es excesiva o escasa. </a:t>
            </a:r>
          </a:p>
          <a:p>
            <a:r>
              <a:rPr lang="es-CR" b="1" dirty="0">
                <a:solidFill>
                  <a:srgbClr val="FFFF00"/>
                </a:solidFill>
                <a:effectLst/>
              </a:rPr>
              <a:t>Más del 70 % del agua dulce disponible se dedica al riego de los cultivos y, si bien es un elemento que se recicla, el mal uso puede llevar a problemas mayores. </a:t>
            </a:r>
          </a:p>
          <a:p>
            <a:endParaRPr lang="es-CR" dirty="0"/>
          </a:p>
        </p:txBody>
      </p:sp>
    </p:spTree>
    <p:extLst>
      <p:ext uri="{BB962C8B-B14F-4D97-AF65-F5344CB8AC3E}">
        <p14:creationId xmlns:p14="http://schemas.microsoft.com/office/powerpoint/2010/main" val="134651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174"/>
            <a:ext cx="9144000" cy="1242441"/>
          </a:xfrm>
          <a:solidFill>
            <a:srgbClr val="C00000"/>
          </a:solidFill>
        </p:spPr>
        <p:txBody>
          <a:bodyPr/>
          <a:lstStyle/>
          <a:p>
            <a:pPr algn="ctr"/>
            <a:r>
              <a:rPr lang="es-CR" dirty="0"/>
              <a:t>  </a:t>
            </a:r>
            <a:r>
              <a:rPr lang="es-CR" dirty="0">
                <a:solidFill>
                  <a:schemeClr val="bg1"/>
                </a:solidFill>
              </a:rPr>
              <a:t>RESULTADOS POST REFORMAS . </a:t>
            </a:r>
          </a:p>
        </p:txBody>
      </p:sp>
      <p:sp>
        <p:nvSpPr>
          <p:cNvPr id="3" name="Content Placeholder 2"/>
          <p:cNvSpPr>
            <a:spLocks noGrp="1"/>
          </p:cNvSpPr>
          <p:nvPr>
            <p:ph sz="half" idx="1"/>
          </p:nvPr>
        </p:nvSpPr>
        <p:spPr>
          <a:xfrm>
            <a:off x="471949" y="1327355"/>
            <a:ext cx="8043402" cy="5250426"/>
          </a:xfrm>
        </p:spPr>
        <p:txBody>
          <a:bodyPr>
            <a:normAutofit fontScale="92500" lnSpcReduction="10000"/>
          </a:bodyPr>
          <a:lstStyle/>
          <a:p>
            <a:r>
              <a:rPr lang="es-ES" sz="4400" dirty="0"/>
              <a:t>Ni Reducir el tamaño de los grupos , </a:t>
            </a:r>
            <a:r>
              <a:rPr lang="es-ES" sz="4400" dirty="0">
                <a:solidFill>
                  <a:schemeClr val="accent4">
                    <a:lumMod val="20000"/>
                    <a:lumOff val="80000"/>
                  </a:schemeClr>
                </a:solidFill>
              </a:rPr>
              <a:t>ni Aumentar  días del calendario </a:t>
            </a:r>
            <a:r>
              <a:rPr lang="es-ES" sz="4400" dirty="0"/>
              <a:t>escolar (200 días),   ni imponer  un </a:t>
            </a:r>
            <a:r>
              <a:rPr lang="es-ES" sz="4400" dirty="0">
                <a:solidFill>
                  <a:srgbClr val="FFC000"/>
                </a:solidFill>
              </a:rPr>
              <a:t>sistema de “horarios o jornadas extendidas</a:t>
            </a:r>
            <a:r>
              <a:rPr lang="es-ES" sz="4400" dirty="0"/>
              <a:t>”, </a:t>
            </a:r>
            <a:r>
              <a:rPr lang="es-ES" sz="4400" dirty="0">
                <a:solidFill>
                  <a:srgbClr val="FFFF00"/>
                </a:solidFill>
              </a:rPr>
              <a:t>esas costosas medidas</a:t>
            </a:r>
            <a:r>
              <a:rPr lang="es-ES" sz="4400" dirty="0"/>
              <a:t> </a:t>
            </a:r>
            <a:r>
              <a:rPr lang="es-ES" sz="4400" dirty="0">
                <a:solidFill>
                  <a:srgbClr val="FFFF00"/>
                </a:solidFill>
              </a:rPr>
              <a:t>no han  representado mejoras significativas  en el rendimiento escolar </a:t>
            </a:r>
            <a:r>
              <a:rPr lang="es-ES" sz="4400" dirty="0"/>
              <a:t>, </a:t>
            </a:r>
            <a:r>
              <a:rPr lang="es-ES" sz="4400" b="1" dirty="0">
                <a:solidFill>
                  <a:srgbClr val="FFC000"/>
                </a:solidFill>
              </a:rPr>
              <a:t>ni en mejorar la calidad </a:t>
            </a:r>
            <a:r>
              <a:rPr lang="es-ES" sz="4400" dirty="0"/>
              <a:t>de la educación , ni en la reducción del ausentismo ni  la  deserción . </a:t>
            </a:r>
            <a:endParaRPr lang="es-CR" sz="4400" dirty="0"/>
          </a:p>
          <a:p>
            <a:endParaRPr lang="es-CR" dirty="0"/>
          </a:p>
        </p:txBody>
      </p:sp>
    </p:spTree>
    <p:extLst>
      <p:ext uri="{BB962C8B-B14F-4D97-AF65-F5344CB8AC3E}">
        <p14:creationId xmlns:p14="http://schemas.microsoft.com/office/powerpoint/2010/main" val="388534133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6F43449-6DF8-4DDE-8F46-6BB596E170B2}"/>
              </a:ext>
            </a:extLst>
          </p:cNvPr>
          <p:cNvSpPr>
            <a:spLocks noGrp="1"/>
          </p:cNvSpPr>
          <p:nvPr>
            <p:ph type="title"/>
          </p:nvPr>
        </p:nvSpPr>
        <p:spPr/>
        <p:txBody>
          <a:bodyPr>
            <a:normAutofit/>
          </a:bodyPr>
          <a:lstStyle/>
          <a:p>
            <a:r>
              <a:rPr lang="es-CR" sz="3600" dirty="0"/>
              <a:t>CIENCIA, TECNOLOGÍA AL SERVICIO DE LA AGRICULTURA</a:t>
            </a:r>
          </a:p>
        </p:txBody>
      </p:sp>
      <p:sp>
        <p:nvSpPr>
          <p:cNvPr id="3" name="Marcador de contenido 2">
            <a:extLst>
              <a:ext uri="{FF2B5EF4-FFF2-40B4-BE49-F238E27FC236}">
                <a16:creationId xmlns:a16="http://schemas.microsoft.com/office/drawing/2014/main" id="{10B7659D-AA8B-4BBD-83CE-A641AE91CE91}"/>
              </a:ext>
            </a:extLst>
          </p:cNvPr>
          <p:cNvSpPr>
            <a:spLocks noGrp="1"/>
          </p:cNvSpPr>
          <p:nvPr>
            <p:ph idx="1"/>
          </p:nvPr>
        </p:nvSpPr>
        <p:spPr/>
        <p:txBody>
          <a:bodyPr>
            <a:normAutofit fontScale="77500" lnSpcReduction="20000"/>
          </a:bodyPr>
          <a:lstStyle/>
          <a:p>
            <a:r>
              <a:rPr lang="es-CR" b="1" dirty="0">
                <a:solidFill>
                  <a:schemeClr val="accent4">
                    <a:lumMod val="40000"/>
                    <a:lumOff val="60000"/>
                  </a:schemeClr>
                </a:solidFill>
                <a:effectLst/>
              </a:rPr>
              <a:t>El crecimiento de los conocimientos científicos continúa siendo exponencial en las  últimas décadas.</a:t>
            </a:r>
          </a:p>
          <a:p>
            <a:pPr fontAlgn="base"/>
            <a:r>
              <a:rPr lang="es-CR" sz="4100" b="1" i="1" dirty="0">
                <a:solidFill>
                  <a:srgbClr val="FFFF00"/>
                </a:solidFill>
                <a:effectLst/>
              </a:rPr>
              <a:t>Genómica</a:t>
            </a:r>
            <a:endParaRPr lang="es-CR" sz="4100" b="1" dirty="0">
              <a:solidFill>
                <a:srgbClr val="FFFF00"/>
              </a:solidFill>
              <a:effectLst/>
            </a:endParaRPr>
          </a:p>
          <a:p>
            <a:r>
              <a:rPr lang="es-CR" b="1" dirty="0">
                <a:effectLst/>
              </a:rPr>
              <a:t>Se ha  secuenciado el ADN del genoma completo de muchas especies, pero tan solo somos capaces de interpretar una mínima parte del mensaje genético.</a:t>
            </a:r>
          </a:p>
          <a:p>
            <a:endParaRPr lang="es-CR" b="1" dirty="0">
              <a:effectLst/>
            </a:endParaRPr>
          </a:p>
          <a:p>
            <a:r>
              <a:rPr lang="es-CR" b="1" dirty="0">
                <a:effectLst/>
              </a:rPr>
              <a:t>Los avances en este campo han permitido desarrollar tecnologías para la modificación del ADN, que se iniciaron con la obtención de las primeras plantas transgénicas hace casi cuatro décadas. Los cultivos transgénicos ocupan casi 190 millones de hectáreas (International Service </a:t>
            </a:r>
            <a:r>
              <a:rPr lang="es-CR" b="1" dirty="0" err="1">
                <a:effectLst/>
              </a:rPr>
              <a:t>for</a:t>
            </a:r>
            <a:r>
              <a:rPr lang="es-CR" b="1" dirty="0">
                <a:effectLst/>
              </a:rPr>
              <a:t> </a:t>
            </a:r>
            <a:r>
              <a:rPr lang="es-CR" b="1" dirty="0" err="1">
                <a:effectLst/>
              </a:rPr>
              <a:t>the</a:t>
            </a:r>
            <a:r>
              <a:rPr lang="es-CR" b="1" dirty="0">
                <a:effectLst/>
              </a:rPr>
              <a:t> </a:t>
            </a:r>
            <a:r>
              <a:rPr lang="es-CR" b="1" dirty="0" err="1">
                <a:effectLst/>
              </a:rPr>
              <a:t>Acquisition</a:t>
            </a:r>
            <a:r>
              <a:rPr lang="es-CR" b="1" dirty="0">
                <a:effectLst/>
              </a:rPr>
              <a:t> </a:t>
            </a:r>
            <a:r>
              <a:rPr lang="es-CR" b="1" dirty="0" err="1">
                <a:effectLst/>
              </a:rPr>
              <a:t>of</a:t>
            </a:r>
            <a:r>
              <a:rPr lang="es-CR" b="1" dirty="0">
                <a:effectLst/>
              </a:rPr>
              <a:t> </a:t>
            </a:r>
            <a:r>
              <a:rPr lang="es-CR" b="1" dirty="0" err="1">
                <a:effectLst/>
              </a:rPr>
              <a:t>Agribiotech</a:t>
            </a:r>
            <a:r>
              <a:rPr lang="es-CR" b="1" dirty="0">
                <a:effectLst/>
              </a:rPr>
              <a:t> </a:t>
            </a:r>
            <a:r>
              <a:rPr lang="es-CR" b="1" dirty="0" err="1">
                <a:effectLst/>
              </a:rPr>
              <a:t>Applications</a:t>
            </a:r>
            <a:r>
              <a:rPr lang="es-CR" b="1" dirty="0">
                <a:effectLst/>
              </a:rPr>
              <a:t>, 2017), un 12 % de la superficie agrícola total, pero han creado un rechazo social en algunas partes del mundo, notablemente en Europa</a:t>
            </a:r>
            <a:endParaRPr lang="es-CR" b="1" dirty="0"/>
          </a:p>
          <a:p>
            <a:endParaRPr lang="es-CR" dirty="0">
              <a:effectLst/>
            </a:endParaRPr>
          </a:p>
        </p:txBody>
      </p:sp>
    </p:spTree>
    <p:extLst>
      <p:ext uri="{BB962C8B-B14F-4D97-AF65-F5344CB8AC3E}">
        <p14:creationId xmlns:p14="http://schemas.microsoft.com/office/powerpoint/2010/main" val="15411749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290548-4F53-4F92-9172-9FB7AE83045F}"/>
              </a:ext>
            </a:extLst>
          </p:cNvPr>
          <p:cNvSpPr>
            <a:spLocks noGrp="1"/>
          </p:cNvSpPr>
          <p:nvPr>
            <p:ph type="title"/>
          </p:nvPr>
        </p:nvSpPr>
        <p:spPr/>
        <p:txBody>
          <a:bodyPr>
            <a:normAutofit/>
          </a:bodyPr>
          <a:lstStyle/>
          <a:p>
            <a:r>
              <a:rPr lang="es-CR" sz="3600" dirty="0"/>
              <a:t>CIENCIA, TECNOLOGÍA AL SERVICIO DE LA AGRICULTURA</a:t>
            </a:r>
          </a:p>
        </p:txBody>
      </p:sp>
      <p:sp>
        <p:nvSpPr>
          <p:cNvPr id="3" name="Marcador de contenido 2">
            <a:extLst>
              <a:ext uri="{FF2B5EF4-FFF2-40B4-BE49-F238E27FC236}">
                <a16:creationId xmlns:a16="http://schemas.microsoft.com/office/drawing/2014/main" id="{FE667778-748D-4950-9A62-C80686C23C57}"/>
              </a:ext>
            </a:extLst>
          </p:cNvPr>
          <p:cNvSpPr>
            <a:spLocks noGrp="1"/>
          </p:cNvSpPr>
          <p:nvPr>
            <p:ph idx="1"/>
          </p:nvPr>
        </p:nvSpPr>
        <p:spPr/>
        <p:txBody>
          <a:bodyPr>
            <a:normAutofit fontScale="70000" lnSpcReduction="20000"/>
          </a:bodyPr>
          <a:lstStyle/>
          <a:p>
            <a:pPr fontAlgn="base"/>
            <a:r>
              <a:rPr lang="es-CR" sz="4600" b="1" i="1" dirty="0">
                <a:solidFill>
                  <a:srgbClr val="FFFF00"/>
                </a:solidFill>
                <a:effectLst/>
              </a:rPr>
              <a:t>Informática</a:t>
            </a:r>
            <a:endParaRPr lang="es-CR" sz="4600" b="1" dirty="0">
              <a:solidFill>
                <a:srgbClr val="FFFF00"/>
              </a:solidFill>
              <a:effectLst/>
            </a:endParaRPr>
          </a:p>
          <a:p>
            <a:pPr fontAlgn="base"/>
            <a:r>
              <a:rPr lang="es-CR" b="1" dirty="0">
                <a:effectLst/>
              </a:rPr>
              <a:t>La búsqueda, almacenamiento, visualización e integración de datos de muy diversa índole (</a:t>
            </a:r>
            <a:r>
              <a:rPr lang="es-CR" b="1" dirty="0" err="1">
                <a:effectLst/>
              </a:rPr>
              <a:t>big</a:t>
            </a:r>
            <a:r>
              <a:rPr lang="es-CR" b="1" dirty="0">
                <a:effectLst/>
              </a:rPr>
              <a:t> data) relacionados con la actividad agraria, y su accesibilidad al nivel de la parcela cultivada abre enormes posibilidades para una gestión mucho más eficiente del cultivo, centrada en conocer las necesidades de cada planta en la denominada «agricultura de precisión». </a:t>
            </a:r>
          </a:p>
          <a:p>
            <a:pPr fontAlgn="base"/>
            <a:r>
              <a:rPr lang="es-CR" sz="4600" b="1" i="1" dirty="0">
                <a:solidFill>
                  <a:srgbClr val="FFFF00"/>
                </a:solidFill>
                <a:effectLst/>
              </a:rPr>
              <a:t>Robótica</a:t>
            </a:r>
            <a:endParaRPr lang="es-CR" sz="4600" b="1" dirty="0">
              <a:solidFill>
                <a:srgbClr val="FFFF00"/>
              </a:solidFill>
              <a:effectLst/>
            </a:endParaRPr>
          </a:p>
          <a:p>
            <a:r>
              <a:rPr lang="es-CR" b="1" dirty="0">
                <a:effectLst/>
              </a:rPr>
              <a:t>La mecanización de la agricultura debe continuar a partir del desarrollo y construcción de maquinaria para la agricultura y ganadería de precisión, el procesamiento de alimentos, la medida de los componentes esenciales de la heterogeneidad del medio, o de los alimentos básicos y procesados, con el objetivo de corregir posibles deficiencias, mejorar la higiene alimentaria y aumentar el rendimiento, calidad y sanidad de la producción, almacenamiento, etc. (King, 2017). </a:t>
            </a:r>
            <a:endParaRPr lang="es-CR" b="1" dirty="0"/>
          </a:p>
          <a:p>
            <a:pPr fontAlgn="base"/>
            <a:endParaRPr lang="es-CR" dirty="0">
              <a:effectLst/>
            </a:endParaRPr>
          </a:p>
          <a:p>
            <a:endParaRPr lang="es-CR" dirty="0"/>
          </a:p>
        </p:txBody>
      </p:sp>
    </p:spTree>
    <p:extLst>
      <p:ext uri="{BB962C8B-B14F-4D97-AF65-F5344CB8AC3E}">
        <p14:creationId xmlns:p14="http://schemas.microsoft.com/office/powerpoint/2010/main" val="30988621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136253-0D7F-44FA-BFEC-64F21616D4D2}"/>
              </a:ext>
            </a:extLst>
          </p:cNvPr>
          <p:cNvSpPr>
            <a:spLocks noGrp="1"/>
          </p:cNvSpPr>
          <p:nvPr>
            <p:ph type="title"/>
          </p:nvPr>
        </p:nvSpPr>
        <p:spPr/>
        <p:txBody>
          <a:bodyPr>
            <a:normAutofit/>
          </a:bodyPr>
          <a:lstStyle/>
          <a:p>
            <a:r>
              <a:rPr lang="es-CR" sz="3600" dirty="0"/>
              <a:t>CIENCIA, TECNOLOGÍA AL SERVICIO DE LA AGRICULTURA</a:t>
            </a:r>
          </a:p>
        </p:txBody>
      </p:sp>
      <p:sp>
        <p:nvSpPr>
          <p:cNvPr id="3" name="Marcador de contenido 2">
            <a:extLst>
              <a:ext uri="{FF2B5EF4-FFF2-40B4-BE49-F238E27FC236}">
                <a16:creationId xmlns:a16="http://schemas.microsoft.com/office/drawing/2014/main" id="{51B95D35-C3F9-4BD5-8A6A-51A6CA1ECC67}"/>
              </a:ext>
            </a:extLst>
          </p:cNvPr>
          <p:cNvSpPr>
            <a:spLocks noGrp="1"/>
          </p:cNvSpPr>
          <p:nvPr>
            <p:ph idx="1"/>
          </p:nvPr>
        </p:nvSpPr>
        <p:spPr/>
        <p:txBody>
          <a:bodyPr>
            <a:normAutofit fontScale="77500" lnSpcReduction="20000"/>
          </a:bodyPr>
          <a:lstStyle/>
          <a:p>
            <a:pPr fontAlgn="base"/>
            <a:r>
              <a:rPr lang="es-CR" sz="4100" b="1" i="1" dirty="0">
                <a:solidFill>
                  <a:srgbClr val="FFFF00"/>
                </a:solidFill>
                <a:effectLst/>
              </a:rPr>
              <a:t>Nanotecnología</a:t>
            </a:r>
            <a:endParaRPr lang="es-CR" sz="4100" b="1" dirty="0">
              <a:solidFill>
                <a:srgbClr val="FFFF00"/>
              </a:solidFill>
              <a:effectLst/>
            </a:endParaRPr>
          </a:p>
          <a:p>
            <a:pPr fontAlgn="base"/>
            <a:r>
              <a:rPr lang="es-CR" b="1" dirty="0">
                <a:effectLst/>
              </a:rPr>
              <a:t>Existe un conjunto de aplicaciones de esta tecnología en agricultura con gran potencial (</a:t>
            </a:r>
            <a:r>
              <a:rPr lang="es-CR" b="1" dirty="0" err="1">
                <a:effectLst/>
              </a:rPr>
              <a:t>Fraceto</a:t>
            </a:r>
            <a:r>
              <a:rPr lang="es-CR" b="1" dirty="0">
                <a:effectLst/>
              </a:rPr>
              <a:t> et al., 2016), entre otros: la formulación de pesticidas basados en nanomateriales para el control de plagas y enfermedades, el uso de nanopartículas para la dosificación lenta de nutrientes y agua para las plantas, la mejora de la calidad del suelo, el desarrollo de biosensores para medir el estado hídrico o nutricional de las plantas necesario para la agricultura de precisión, la transferencia de genes o ADN por la vía de las micropartículas, y el uso de nanopartículas en el alargamiento de la vida postcosecha de frutos y legumbres y en la calidad de los alimentos en general.</a:t>
            </a:r>
          </a:p>
          <a:p>
            <a:r>
              <a:rPr lang="es-CR" sz="4100" b="1" dirty="0">
                <a:solidFill>
                  <a:schemeClr val="accent4">
                    <a:lumMod val="40000"/>
                    <a:lumOff val="60000"/>
                  </a:schemeClr>
                </a:solidFill>
                <a:effectLst/>
              </a:rPr>
              <a:t>La biotecnología</a:t>
            </a:r>
            <a:r>
              <a:rPr lang="es-CR" b="1" dirty="0">
                <a:solidFill>
                  <a:schemeClr val="accent4">
                    <a:lumMod val="40000"/>
                    <a:lumOff val="60000"/>
                  </a:schemeClr>
                </a:solidFill>
                <a:effectLst/>
              </a:rPr>
              <a:t> </a:t>
            </a:r>
            <a:r>
              <a:rPr lang="es-CR" b="1" dirty="0">
                <a:effectLst/>
              </a:rPr>
              <a:t>lleva unos años revelándose como una gran aliada de la agricultura sostenible. </a:t>
            </a:r>
            <a:r>
              <a:rPr lang="es-CR" b="1" i="1" dirty="0">
                <a:effectLst/>
              </a:rPr>
              <a:t>Esta ciencia se centra en aumentar la productividad, mejorar los cultivos y en dar apoyo a las prácticas más ecológicas</a:t>
            </a:r>
            <a:r>
              <a:rPr lang="es-CR" b="1" dirty="0">
                <a:effectLst/>
              </a:rPr>
              <a:t>. </a:t>
            </a:r>
          </a:p>
          <a:p>
            <a:endParaRPr lang="es-CR" b="1" dirty="0">
              <a:effectLst/>
            </a:endParaRPr>
          </a:p>
          <a:p>
            <a:pPr fontAlgn="base"/>
            <a:endParaRPr lang="es-CR" b="1" dirty="0">
              <a:effectLst/>
            </a:endParaRPr>
          </a:p>
          <a:p>
            <a:endParaRPr lang="es-CR" dirty="0"/>
          </a:p>
        </p:txBody>
      </p:sp>
    </p:spTree>
    <p:extLst>
      <p:ext uri="{BB962C8B-B14F-4D97-AF65-F5344CB8AC3E}">
        <p14:creationId xmlns:p14="http://schemas.microsoft.com/office/powerpoint/2010/main" val="5884665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B8D2E69D-2B5D-4964-9DC1-0010E4B1E342}"/>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3999" cy="6858000"/>
          </a:xfrm>
          <a:prstGeom prst="rect">
            <a:avLst/>
          </a:prstGeom>
          <a:noFill/>
          <a:ln>
            <a:noFill/>
          </a:ln>
        </p:spPr>
      </p:pic>
    </p:spTree>
    <p:extLst>
      <p:ext uri="{BB962C8B-B14F-4D97-AF65-F5344CB8AC3E}">
        <p14:creationId xmlns:p14="http://schemas.microsoft.com/office/powerpoint/2010/main" val="248647738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s-CR" dirty="0"/>
              <a:t>INTELIGENCIAS MULTIPLES EN SENCILLO</a:t>
            </a:r>
          </a:p>
        </p:txBody>
      </p:sp>
      <p:sp>
        <p:nvSpPr>
          <p:cNvPr id="3" name="Subtitle 2"/>
          <p:cNvSpPr>
            <a:spLocks noGrp="1"/>
          </p:cNvSpPr>
          <p:nvPr>
            <p:ph type="subTitle" idx="1"/>
          </p:nvPr>
        </p:nvSpPr>
        <p:spPr/>
        <p:txBody>
          <a:bodyPr/>
          <a:lstStyle/>
          <a:p>
            <a:endParaRPr lang="es-C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3200" y="2057400"/>
            <a:ext cx="3657600" cy="2743200"/>
          </a:xfrm>
          <a:prstGeom prst="rect">
            <a:avLst/>
          </a:prstGeom>
        </p:spPr>
      </p:pic>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Rectangle 3"/>
          <p:cNvSpPr/>
          <p:nvPr/>
        </p:nvSpPr>
        <p:spPr>
          <a:xfrm>
            <a:off x="2344614" y="1359877"/>
            <a:ext cx="4513385" cy="2800767"/>
          </a:xfrm>
          <a:prstGeom prst="rect">
            <a:avLst/>
          </a:prstGeom>
        </p:spPr>
        <p:txBody>
          <a:bodyPr wrap="square">
            <a:spAutoFit/>
          </a:bodyPr>
          <a:lstStyle/>
          <a:p>
            <a:r>
              <a:rPr lang="es-CR" sz="4400" b="1" dirty="0">
                <a:solidFill>
                  <a:srgbClr val="FF0000"/>
                </a:solidFill>
              </a:rPr>
              <a:t>EL FUTURO </a:t>
            </a:r>
          </a:p>
          <a:p>
            <a:r>
              <a:rPr lang="es-CR" sz="4400" b="1" dirty="0">
                <a:solidFill>
                  <a:srgbClr val="FF0000"/>
                </a:solidFill>
              </a:rPr>
              <a:t>DE LOS</a:t>
            </a:r>
          </a:p>
          <a:p>
            <a:r>
              <a:rPr lang="es-CR" sz="4400" b="1" dirty="0">
                <a:solidFill>
                  <a:srgbClr val="FF0000"/>
                </a:solidFill>
              </a:rPr>
              <a:t>COLEGIOS</a:t>
            </a:r>
          </a:p>
          <a:p>
            <a:r>
              <a:rPr lang="es-CR" sz="4400" b="1" dirty="0">
                <a:solidFill>
                  <a:srgbClr val="FF0000"/>
                </a:solidFill>
              </a:rPr>
              <a:t>AGROPECUARIOS. </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84941" y="0"/>
            <a:ext cx="2359059" cy="2359059"/>
          </a:xfrm>
          <a:prstGeom prst="rect">
            <a:avLst/>
          </a:prstGeom>
        </p:spPr>
      </p:pic>
    </p:spTree>
    <p:extLst>
      <p:ext uri="{BB962C8B-B14F-4D97-AF65-F5344CB8AC3E}">
        <p14:creationId xmlns:p14="http://schemas.microsoft.com/office/powerpoint/2010/main" val="194244687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4C67ED-BD3E-47AC-B97E-391BA2267C5B}"/>
              </a:ext>
            </a:extLst>
          </p:cNvPr>
          <p:cNvSpPr>
            <a:spLocks noGrp="1"/>
          </p:cNvSpPr>
          <p:nvPr>
            <p:ph type="title"/>
          </p:nvPr>
        </p:nvSpPr>
        <p:spPr/>
        <p:txBody>
          <a:bodyPr>
            <a:normAutofit/>
          </a:bodyPr>
          <a:lstStyle/>
          <a:p>
            <a:r>
              <a:rPr lang="es-CR" sz="3200" dirty="0"/>
              <a:t>EL FUTURO DE LOS COLEGIOS AGROPECUARIOS </a:t>
            </a:r>
          </a:p>
        </p:txBody>
      </p:sp>
      <p:sp>
        <p:nvSpPr>
          <p:cNvPr id="3" name="Marcador de contenido 2">
            <a:extLst>
              <a:ext uri="{FF2B5EF4-FFF2-40B4-BE49-F238E27FC236}">
                <a16:creationId xmlns:a16="http://schemas.microsoft.com/office/drawing/2014/main" id="{878FDE0F-F405-4512-A349-CA27A2C766E5}"/>
              </a:ext>
            </a:extLst>
          </p:cNvPr>
          <p:cNvSpPr>
            <a:spLocks noGrp="1"/>
          </p:cNvSpPr>
          <p:nvPr>
            <p:ph idx="1"/>
          </p:nvPr>
        </p:nvSpPr>
        <p:spPr/>
        <p:txBody>
          <a:bodyPr>
            <a:normAutofit fontScale="25000" lnSpcReduction="20000"/>
          </a:bodyPr>
          <a:lstStyle/>
          <a:p>
            <a:r>
              <a:rPr lang="es-CR" sz="8000" b="1" dirty="0"/>
              <a:t>La población en el mundo crecerá , aunque  la población en Costa Rica no crecerá tanto :</a:t>
            </a:r>
          </a:p>
          <a:p>
            <a:endParaRPr lang="es-CR" sz="8000" dirty="0"/>
          </a:p>
          <a:p>
            <a:endParaRPr lang="es-CR" dirty="0">
              <a:highlight>
                <a:srgbClr val="FFFF00"/>
              </a:highlight>
            </a:endParaRPr>
          </a:p>
          <a:p>
            <a:endParaRPr lang="es-CR" dirty="0">
              <a:highlight>
                <a:srgbClr val="FFFF00"/>
              </a:highlight>
            </a:endParaRPr>
          </a:p>
          <a:p>
            <a:endParaRPr lang="es-CR" dirty="0">
              <a:highlight>
                <a:srgbClr val="FFFF00"/>
              </a:highlight>
            </a:endParaRPr>
          </a:p>
          <a:p>
            <a:endParaRPr lang="es-CR" dirty="0">
              <a:highlight>
                <a:srgbClr val="FFFF00"/>
              </a:highlight>
            </a:endParaRPr>
          </a:p>
          <a:p>
            <a:endParaRPr lang="es-CR" dirty="0">
              <a:highlight>
                <a:srgbClr val="FFFF00"/>
              </a:highlight>
            </a:endParaRPr>
          </a:p>
          <a:p>
            <a:r>
              <a:rPr lang="es-CR" dirty="0"/>
              <a:t> </a:t>
            </a:r>
          </a:p>
          <a:p>
            <a:endParaRPr lang="es-CR" dirty="0"/>
          </a:p>
          <a:p>
            <a:pPr marL="0" indent="0">
              <a:buNone/>
            </a:pPr>
            <a:endParaRPr lang="es-CR" dirty="0"/>
          </a:p>
          <a:p>
            <a:pPr marL="0" indent="0">
              <a:buNone/>
            </a:pPr>
            <a:endParaRPr lang="es-CR" dirty="0"/>
          </a:p>
          <a:p>
            <a:endParaRPr lang="es-CR" sz="8000" dirty="0"/>
          </a:p>
          <a:p>
            <a:endParaRPr lang="es-CR" sz="8000" dirty="0"/>
          </a:p>
          <a:p>
            <a:r>
              <a:rPr lang="es-CR" sz="8000" b="1" dirty="0"/>
              <a:t>La educación media, en lo cuantitativo, no va a crecer  significativamente en los próximos años. El tercer ciclo y la educación diversificada se ha mantenido los últimos años en cerca de 366,000 estudiantes, de ellos unos 90,000 son de la educación técnica. </a:t>
            </a:r>
          </a:p>
          <a:p>
            <a:endParaRPr lang="es-CR" sz="8000" dirty="0"/>
          </a:p>
          <a:p>
            <a:endParaRPr lang="es-CR" sz="8000" dirty="0"/>
          </a:p>
          <a:p>
            <a:r>
              <a:rPr lang="es-CR" sz="8000" dirty="0"/>
              <a:t>. </a:t>
            </a:r>
          </a:p>
        </p:txBody>
      </p:sp>
      <p:graphicFrame>
        <p:nvGraphicFramePr>
          <p:cNvPr id="4" name="Tabla 4">
            <a:extLst>
              <a:ext uri="{FF2B5EF4-FFF2-40B4-BE49-F238E27FC236}">
                <a16:creationId xmlns:a16="http://schemas.microsoft.com/office/drawing/2014/main" id="{02F68110-9036-4B0C-B7AD-7644942EF890}"/>
              </a:ext>
            </a:extLst>
          </p:cNvPr>
          <p:cNvGraphicFramePr>
            <a:graphicFrameLocks noGrp="1"/>
          </p:cNvGraphicFramePr>
          <p:nvPr>
            <p:extLst>
              <p:ext uri="{D42A27DB-BD31-4B8C-83A1-F6EECF244321}">
                <p14:modId xmlns:p14="http://schemas.microsoft.com/office/powerpoint/2010/main" val="562559255"/>
              </p:ext>
            </p:extLst>
          </p:nvPr>
        </p:nvGraphicFramePr>
        <p:xfrm>
          <a:off x="1228736" y="2343181"/>
          <a:ext cx="3471863" cy="2236158"/>
        </p:xfrm>
        <a:graphic>
          <a:graphicData uri="http://schemas.openxmlformats.org/drawingml/2006/table">
            <a:tbl>
              <a:tblPr firstRow="1" bandRow="1">
                <a:tableStyleId>{5C22544A-7EE6-4342-B048-85BDC9FD1C3A}</a:tableStyleId>
              </a:tblPr>
              <a:tblGrid>
                <a:gridCol w="761936">
                  <a:extLst>
                    <a:ext uri="{9D8B030D-6E8A-4147-A177-3AD203B41FA5}">
                      <a16:colId xmlns:a16="http://schemas.microsoft.com/office/drawing/2014/main" val="2896512022"/>
                    </a:ext>
                  </a:extLst>
                </a:gridCol>
                <a:gridCol w="2709927">
                  <a:extLst>
                    <a:ext uri="{9D8B030D-6E8A-4147-A177-3AD203B41FA5}">
                      <a16:colId xmlns:a16="http://schemas.microsoft.com/office/drawing/2014/main" val="3438505525"/>
                    </a:ext>
                  </a:extLst>
                </a:gridCol>
              </a:tblGrid>
              <a:tr h="372693">
                <a:tc>
                  <a:txBody>
                    <a:bodyPr/>
                    <a:lstStyle/>
                    <a:p>
                      <a:r>
                        <a:rPr lang="es-CR" b="1" dirty="0"/>
                        <a:t>AÑO</a:t>
                      </a:r>
                    </a:p>
                  </a:txBody>
                  <a:tcPr/>
                </a:tc>
                <a:tc>
                  <a:txBody>
                    <a:bodyPr/>
                    <a:lstStyle/>
                    <a:p>
                      <a:r>
                        <a:rPr lang="es-CR" b="1" dirty="0"/>
                        <a:t>POBLACÓN </a:t>
                      </a:r>
                    </a:p>
                  </a:txBody>
                  <a:tcPr/>
                </a:tc>
                <a:extLst>
                  <a:ext uri="{0D108BD9-81ED-4DB2-BD59-A6C34878D82A}">
                    <a16:rowId xmlns:a16="http://schemas.microsoft.com/office/drawing/2014/main" val="2407805272"/>
                  </a:ext>
                </a:extLst>
              </a:tr>
              <a:tr h="372693">
                <a:tc>
                  <a:txBody>
                    <a:bodyPr/>
                    <a:lstStyle/>
                    <a:p>
                      <a:r>
                        <a:rPr lang="es-CR" b="1" dirty="0"/>
                        <a:t>2019</a:t>
                      </a:r>
                    </a:p>
                  </a:txBody>
                  <a:tcPr/>
                </a:tc>
                <a:tc>
                  <a:txBody>
                    <a:bodyPr/>
                    <a:lstStyle/>
                    <a:p>
                      <a:r>
                        <a:rPr lang="es-CR" b="1" dirty="0"/>
                        <a:t>5,058,007</a:t>
                      </a:r>
                    </a:p>
                  </a:txBody>
                  <a:tcPr/>
                </a:tc>
                <a:extLst>
                  <a:ext uri="{0D108BD9-81ED-4DB2-BD59-A6C34878D82A}">
                    <a16:rowId xmlns:a16="http://schemas.microsoft.com/office/drawing/2014/main" val="2445279016"/>
                  </a:ext>
                </a:extLst>
              </a:tr>
              <a:tr h="372693">
                <a:tc>
                  <a:txBody>
                    <a:bodyPr/>
                    <a:lstStyle/>
                    <a:p>
                      <a:r>
                        <a:rPr lang="es-CR" b="1" dirty="0"/>
                        <a:t>2020</a:t>
                      </a:r>
                    </a:p>
                  </a:txBody>
                  <a:tcPr/>
                </a:tc>
                <a:tc>
                  <a:txBody>
                    <a:bodyPr/>
                    <a:lstStyle/>
                    <a:p>
                      <a:r>
                        <a:rPr lang="es-CR" b="1" dirty="0"/>
                        <a:t>5,163,038</a:t>
                      </a:r>
                    </a:p>
                  </a:txBody>
                  <a:tcPr/>
                </a:tc>
                <a:extLst>
                  <a:ext uri="{0D108BD9-81ED-4DB2-BD59-A6C34878D82A}">
                    <a16:rowId xmlns:a16="http://schemas.microsoft.com/office/drawing/2014/main" val="1950977271"/>
                  </a:ext>
                </a:extLst>
              </a:tr>
              <a:tr h="372693">
                <a:tc>
                  <a:txBody>
                    <a:bodyPr/>
                    <a:lstStyle/>
                    <a:p>
                      <a:r>
                        <a:rPr lang="es-CR" b="1" dirty="0"/>
                        <a:t>2030</a:t>
                      </a:r>
                    </a:p>
                  </a:txBody>
                  <a:tcPr/>
                </a:tc>
                <a:tc>
                  <a:txBody>
                    <a:bodyPr/>
                    <a:lstStyle/>
                    <a:p>
                      <a:r>
                        <a:rPr lang="es-CR" b="1" dirty="0"/>
                        <a:t>5,563,906</a:t>
                      </a:r>
                    </a:p>
                  </a:txBody>
                  <a:tcPr/>
                </a:tc>
                <a:extLst>
                  <a:ext uri="{0D108BD9-81ED-4DB2-BD59-A6C34878D82A}">
                    <a16:rowId xmlns:a16="http://schemas.microsoft.com/office/drawing/2014/main" val="3053118707"/>
                  </a:ext>
                </a:extLst>
              </a:tr>
              <a:tr h="372693">
                <a:tc>
                  <a:txBody>
                    <a:bodyPr/>
                    <a:lstStyle/>
                    <a:p>
                      <a:r>
                        <a:rPr lang="es-CR" b="1" dirty="0"/>
                        <a:t>2040</a:t>
                      </a:r>
                    </a:p>
                  </a:txBody>
                  <a:tcPr/>
                </a:tc>
                <a:tc>
                  <a:txBody>
                    <a:bodyPr/>
                    <a:lstStyle/>
                    <a:p>
                      <a:r>
                        <a:rPr lang="es-CR" b="1" dirty="0"/>
                        <a:t>5,892,491</a:t>
                      </a:r>
                    </a:p>
                  </a:txBody>
                  <a:tcPr/>
                </a:tc>
                <a:extLst>
                  <a:ext uri="{0D108BD9-81ED-4DB2-BD59-A6C34878D82A}">
                    <a16:rowId xmlns:a16="http://schemas.microsoft.com/office/drawing/2014/main" val="1958134344"/>
                  </a:ext>
                </a:extLst>
              </a:tr>
              <a:tr h="372693">
                <a:tc>
                  <a:txBody>
                    <a:bodyPr/>
                    <a:lstStyle/>
                    <a:p>
                      <a:r>
                        <a:rPr lang="es-CR" b="1" dirty="0"/>
                        <a:t>2050</a:t>
                      </a:r>
                    </a:p>
                  </a:txBody>
                  <a:tcPr/>
                </a:tc>
                <a:tc>
                  <a:txBody>
                    <a:bodyPr/>
                    <a:lstStyle/>
                    <a:p>
                      <a:r>
                        <a:rPr lang="es-CR" b="1" dirty="0"/>
                        <a:t>6,093,068</a:t>
                      </a:r>
                    </a:p>
                  </a:txBody>
                  <a:tcPr/>
                </a:tc>
                <a:extLst>
                  <a:ext uri="{0D108BD9-81ED-4DB2-BD59-A6C34878D82A}">
                    <a16:rowId xmlns:a16="http://schemas.microsoft.com/office/drawing/2014/main" val="2925701387"/>
                  </a:ext>
                </a:extLst>
              </a:tr>
            </a:tbl>
          </a:graphicData>
        </a:graphic>
      </p:graphicFrame>
    </p:spTree>
    <p:extLst>
      <p:ext uri="{BB962C8B-B14F-4D97-AF65-F5344CB8AC3E}">
        <p14:creationId xmlns:p14="http://schemas.microsoft.com/office/powerpoint/2010/main" val="12583652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4C67ED-BD3E-47AC-B97E-391BA2267C5B}"/>
              </a:ext>
            </a:extLst>
          </p:cNvPr>
          <p:cNvSpPr>
            <a:spLocks noGrp="1"/>
          </p:cNvSpPr>
          <p:nvPr>
            <p:ph type="title"/>
          </p:nvPr>
        </p:nvSpPr>
        <p:spPr>
          <a:xfrm>
            <a:off x="628650" y="365126"/>
            <a:ext cx="7886700" cy="692149"/>
          </a:xfrm>
        </p:spPr>
        <p:txBody>
          <a:bodyPr>
            <a:normAutofit/>
          </a:bodyPr>
          <a:lstStyle/>
          <a:p>
            <a:r>
              <a:rPr lang="es-CR" sz="3200" dirty="0"/>
              <a:t>EL FUTURO DE LOS COLEGIOS AGROPECUARIOS </a:t>
            </a:r>
          </a:p>
        </p:txBody>
      </p:sp>
      <p:sp>
        <p:nvSpPr>
          <p:cNvPr id="3" name="Marcador de contenido 2">
            <a:extLst>
              <a:ext uri="{FF2B5EF4-FFF2-40B4-BE49-F238E27FC236}">
                <a16:creationId xmlns:a16="http://schemas.microsoft.com/office/drawing/2014/main" id="{878FDE0F-F405-4512-A349-CA27A2C766E5}"/>
              </a:ext>
            </a:extLst>
          </p:cNvPr>
          <p:cNvSpPr>
            <a:spLocks noGrp="1"/>
          </p:cNvSpPr>
          <p:nvPr>
            <p:ph idx="1"/>
          </p:nvPr>
        </p:nvSpPr>
        <p:spPr/>
        <p:txBody>
          <a:bodyPr>
            <a:normAutofit fontScale="85000" lnSpcReduction="20000"/>
          </a:bodyPr>
          <a:lstStyle/>
          <a:p>
            <a:r>
              <a:rPr lang="es-CR" b="1" dirty="0"/>
              <a:t>La educación técnica y dentro de ella la educación agropecuaria, no va a seguir creciendo significativamente. </a:t>
            </a:r>
          </a:p>
          <a:p>
            <a:r>
              <a:rPr lang="es-CR" b="1" dirty="0"/>
              <a:t>En general los colegios técnicos tienen en la educación diversificada tamaños pequeños: 9 de cada 10 colegios técnicos tienen menos de 500 estudiantes y sólo el 10% tienen matrículas entre 501 y 1,000 estudiantes. </a:t>
            </a:r>
          </a:p>
          <a:p>
            <a:r>
              <a:rPr lang="es-CR" b="1" dirty="0">
                <a:solidFill>
                  <a:srgbClr val="FFFF00"/>
                </a:solidFill>
              </a:rPr>
              <a:t>En lo cualitativo, también la educación técnica tiene un gran déficit, producto de la falta de políticas claras de innovación de la educación técnica. Se han introducido cambios en el pasado, pero para ajustarse a necesidades del presente, no se planifica para el futuro. </a:t>
            </a:r>
          </a:p>
          <a:p>
            <a:r>
              <a:rPr lang="es-CR" b="1" dirty="0"/>
              <a:t>El no crecimiento cuantitativo brinda una gran oportunidad de mejorar la educación técnica y la educación agropecuaria. </a:t>
            </a:r>
          </a:p>
        </p:txBody>
      </p:sp>
    </p:spTree>
    <p:extLst>
      <p:ext uri="{BB962C8B-B14F-4D97-AF65-F5344CB8AC3E}">
        <p14:creationId xmlns:p14="http://schemas.microsoft.com/office/powerpoint/2010/main" val="12670927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039D12-B5CD-43D1-AE8A-46A308B5F09A}"/>
              </a:ext>
            </a:extLst>
          </p:cNvPr>
          <p:cNvSpPr>
            <a:spLocks noGrp="1"/>
          </p:cNvSpPr>
          <p:nvPr>
            <p:ph type="title"/>
          </p:nvPr>
        </p:nvSpPr>
        <p:spPr/>
        <p:txBody>
          <a:bodyPr>
            <a:normAutofit/>
          </a:bodyPr>
          <a:lstStyle/>
          <a:p>
            <a:r>
              <a:rPr lang="es-CR" sz="3200" dirty="0"/>
              <a:t>EL FUTURO DE LOS COLEGIOS AGROPECUARIOS </a:t>
            </a:r>
          </a:p>
        </p:txBody>
      </p:sp>
      <p:sp>
        <p:nvSpPr>
          <p:cNvPr id="3" name="Marcador de contenido 2">
            <a:extLst>
              <a:ext uri="{FF2B5EF4-FFF2-40B4-BE49-F238E27FC236}">
                <a16:creationId xmlns:a16="http://schemas.microsoft.com/office/drawing/2014/main" id="{8DC8E008-2F61-40DC-8403-CC124120E749}"/>
              </a:ext>
            </a:extLst>
          </p:cNvPr>
          <p:cNvSpPr>
            <a:spLocks noGrp="1"/>
          </p:cNvSpPr>
          <p:nvPr>
            <p:ph idx="1"/>
          </p:nvPr>
        </p:nvSpPr>
        <p:spPr/>
        <p:txBody>
          <a:bodyPr>
            <a:normAutofit fontScale="92500" lnSpcReduction="10000"/>
          </a:bodyPr>
          <a:lstStyle/>
          <a:p>
            <a:r>
              <a:rPr lang="es-CR" b="1" dirty="0"/>
              <a:t>La educación agropecuaria, en los grados 7, 8, 9 , 10, 11 y 12, puede ser individualizada y personalizada, como descrito en la propuesta de Guadamuz para todo el sistema de educación pública. </a:t>
            </a:r>
          </a:p>
          <a:p>
            <a:r>
              <a:rPr lang="es-CR" b="1" dirty="0"/>
              <a:t>La educación agropecuaria debe de utilizar a su favor las tendencias mundiales de la agricultura de futuro y la situación ventajosa de Costa Rica en agua, clima y conservación.  </a:t>
            </a:r>
          </a:p>
          <a:p>
            <a:r>
              <a:rPr lang="es-CR" b="1" dirty="0">
                <a:solidFill>
                  <a:srgbClr val="FFFF00"/>
                </a:solidFill>
              </a:rPr>
              <a:t>        Por un lado, el crecimiento de la población mundial </a:t>
            </a:r>
          </a:p>
          <a:p>
            <a:r>
              <a:rPr lang="es-CR" b="1" dirty="0">
                <a:solidFill>
                  <a:srgbClr val="FFFF00"/>
                </a:solidFill>
              </a:rPr>
              <a:t>      Por otro lado la necesidad de alimentar a esos miles      de millones de personas más en el mundo -</a:t>
            </a:r>
          </a:p>
          <a:p>
            <a:endParaRPr lang="es-CR" dirty="0"/>
          </a:p>
        </p:txBody>
      </p:sp>
    </p:spTree>
    <p:extLst>
      <p:ext uri="{BB962C8B-B14F-4D97-AF65-F5344CB8AC3E}">
        <p14:creationId xmlns:p14="http://schemas.microsoft.com/office/powerpoint/2010/main" val="18730793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F9B205-8408-4954-BBD6-19FFE02B5BF2}"/>
              </a:ext>
            </a:extLst>
          </p:cNvPr>
          <p:cNvSpPr>
            <a:spLocks noGrp="1"/>
          </p:cNvSpPr>
          <p:nvPr>
            <p:ph type="title"/>
          </p:nvPr>
        </p:nvSpPr>
        <p:spPr/>
        <p:txBody>
          <a:bodyPr>
            <a:normAutofit/>
          </a:bodyPr>
          <a:lstStyle/>
          <a:p>
            <a:r>
              <a:rPr lang="es-CR" sz="3200" dirty="0"/>
              <a:t>EL FUTURO DE LOS COLEGIOS AGROPECUARIOS </a:t>
            </a:r>
          </a:p>
        </p:txBody>
      </p:sp>
      <p:sp>
        <p:nvSpPr>
          <p:cNvPr id="3" name="Marcador de contenido 2">
            <a:extLst>
              <a:ext uri="{FF2B5EF4-FFF2-40B4-BE49-F238E27FC236}">
                <a16:creationId xmlns:a16="http://schemas.microsoft.com/office/drawing/2014/main" id="{7355F686-058C-44B1-A7EF-72F2FF43A057}"/>
              </a:ext>
            </a:extLst>
          </p:cNvPr>
          <p:cNvSpPr>
            <a:spLocks noGrp="1"/>
          </p:cNvSpPr>
          <p:nvPr>
            <p:ph idx="1"/>
          </p:nvPr>
        </p:nvSpPr>
        <p:spPr/>
        <p:txBody>
          <a:bodyPr>
            <a:normAutofit fontScale="92500" lnSpcReduction="10000"/>
          </a:bodyPr>
          <a:lstStyle/>
          <a:p>
            <a:r>
              <a:rPr lang="es-CR" b="1" dirty="0"/>
              <a:t>En el mundo habrá  necesidades de alimentación muy grandes, con problemas de falta de agua, de zonas donde sembrar es más caro ,ej. Zonas desérticas), etc. </a:t>
            </a:r>
          </a:p>
          <a:p>
            <a:r>
              <a:rPr lang="es-CR" b="1" dirty="0">
                <a:solidFill>
                  <a:srgbClr val="FFFF00"/>
                </a:solidFill>
              </a:rPr>
              <a:t>Costa Rica tendrá ventajas de producir alimentos no sólo para el Consumo Interno sino también para la gran exportación al mundo. </a:t>
            </a:r>
          </a:p>
          <a:p>
            <a:r>
              <a:rPr lang="es-CR" b="1" dirty="0"/>
              <a:t>Los Colegios agropecuarios tienen todas las ventajas para educar , capacitar, investigar, experimentar, innovar, producir con innovación usando la ciencia, la tecnología, el valioso recurso humano costarricense. El impacto de los Colegios Agropecuarios en la producción nacional será muy grande.</a:t>
            </a:r>
          </a:p>
          <a:p>
            <a:endParaRPr lang="es-CR" dirty="0"/>
          </a:p>
        </p:txBody>
      </p:sp>
    </p:spTree>
    <p:extLst>
      <p:ext uri="{BB962C8B-B14F-4D97-AF65-F5344CB8AC3E}">
        <p14:creationId xmlns:p14="http://schemas.microsoft.com/office/powerpoint/2010/main" val="241099506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8EAB5DC-1467-41D0-BCEC-F13282938419}"/>
              </a:ext>
            </a:extLst>
          </p:cNvPr>
          <p:cNvSpPr>
            <a:spLocks noGrp="1"/>
          </p:cNvSpPr>
          <p:nvPr>
            <p:ph type="title"/>
          </p:nvPr>
        </p:nvSpPr>
        <p:spPr/>
        <p:txBody>
          <a:bodyPr>
            <a:normAutofit/>
          </a:bodyPr>
          <a:lstStyle/>
          <a:p>
            <a:r>
              <a:rPr lang="es-CR" sz="3200" dirty="0"/>
              <a:t>EL FUTURO DE LOS COLEGIOS AGROPECUARIOS </a:t>
            </a:r>
          </a:p>
        </p:txBody>
      </p:sp>
      <p:sp>
        <p:nvSpPr>
          <p:cNvPr id="3" name="Marcador de contenido 2">
            <a:extLst>
              <a:ext uri="{FF2B5EF4-FFF2-40B4-BE49-F238E27FC236}">
                <a16:creationId xmlns:a16="http://schemas.microsoft.com/office/drawing/2014/main" id="{001067CE-7D0D-4824-97EF-4CB508F912AD}"/>
              </a:ext>
            </a:extLst>
          </p:cNvPr>
          <p:cNvSpPr>
            <a:spLocks noGrp="1"/>
          </p:cNvSpPr>
          <p:nvPr>
            <p:ph idx="1"/>
          </p:nvPr>
        </p:nvSpPr>
        <p:spPr/>
        <p:txBody>
          <a:bodyPr>
            <a:normAutofit/>
          </a:bodyPr>
          <a:lstStyle/>
          <a:p>
            <a:r>
              <a:rPr lang="es-CR" b="1" dirty="0"/>
              <a:t>Visualizo una enseñanza en los colegios agropecuarios   con laboratorios avanzados, de simulación, de experimentación, que ofrezca siempre una enseñanza acorde con los últimos avances en todas las Ciencias.</a:t>
            </a:r>
          </a:p>
          <a:p>
            <a:r>
              <a:rPr lang="es-CR" b="1" dirty="0">
                <a:solidFill>
                  <a:srgbClr val="FFFF00"/>
                </a:solidFill>
              </a:rPr>
              <a:t>Visualizo Colegios Agropecuarios realizando investigación y experimentación, en el nivel de “investigación y experimentación aplicada” unido a Redes de investigación nacional e internacional.  </a:t>
            </a:r>
          </a:p>
        </p:txBody>
      </p:sp>
    </p:spTree>
    <p:extLst>
      <p:ext uri="{BB962C8B-B14F-4D97-AF65-F5344CB8AC3E}">
        <p14:creationId xmlns:p14="http://schemas.microsoft.com/office/powerpoint/2010/main" val="3010334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4866967" y="995363"/>
            <a:ext cx="3967317" cy="5700404"/>
          </a:xfrm>
          <a:solidFill>
            <a:srgbClr val="002060"/>
          </a:solidFill>
        </p:spPr>
        <p:txBody>
          <a:bodyPr>
            <a:normAutofit/>
          </a:bodyPr>
          <a:lstStyle/>
          <a:p>
            <a:endParaRPr lang="es-ES" sz="3600" dirty="0"/>
          </a:p>
          <a:p>
            <a:r>
              <a:rPr lang="es-ES" sz="4400" dirty="0"/>
              <a:t>Dotar de computadoras tampoco ha mejorado </a:t>
            </a:r>
            <a:r>
              <a:rPr lang="es-ES" sz="4400" dirty="0">
                <a:solidFill>
                  <a:srgbClr val="FFFF00"/>
                </a:solidFill>
              </a:rPr>
              <a:t>per se  </a:t>
            </a:r>
            <a:r>
              <a:rPr lang="es-ES" sz="4400" dirty="0"/>
              <a:t>la calidad de la educación. </a:t>
            </a:r>
            <a:r>
              <a:rPr lang="es-ES" sz="4400" b="1" dirty="0">
                <a:solidFill>
                  <a:srgbClr val="FFFF00"/>
                </a:solidFill>
              </a:rPr>
              <a:t>Sí en otros aspectos</a:t>
            </a:r>
            <a:r>
              <a:rPr lang="es-ES" sz="4400" b="1" dirty="0"/>
              <a:t>. </a:t>
            </a:r>
            <a:endParaRPr lang="es-CR" sz="4400" b="1" dirty="0"/>
          </a:p>
          <a:p>
            <a:endParaRPr lang="es-CR" dirty="0"/>
          </a:p>
        </p:txBody>
      </p:sp>
      <p:sp>
        <p:nvSpPr>
          <p:cNvPr id="8" name="Rectangle 7"/>
          <p:cNvSpPr/>
          <p:nvPr/>
        </p:nvSpPr>
        <p:spPr>
          <a:xfrm>
            <a:off x="265469" y="995362"/>
            <a:ext cx="4439265" cy="5700405"/>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s-CR" sz="2800" b="1" dirty="0"/>
          </a:p>
          <a:p>
            <a:pPr algn="just"/>
            <a:r>
              <a:rPr lang="es-CR" sz="3200" b="1" dirty="0">
                <a:solidFill>
                  <a:srgbClr val="FFFF00"/>
                </a:solidFill>
              </a:rPr>
              <a:t>Las pruebas nacionales</a:t>
            </a:r>
            <a:r>
              <a:rPr lang="es-CR" sz="3200" b="1" dirty="0"/>
              <a:t> se han perpetuado, 30 años,  pero no han representado mejoras significativas en la Calidad de la Educación. Tampoco lo hará FARO. </a:t>
            </a:r>
          </a:p>
          <a:p>
            <a:pPr algn="just"/>
            <a:r>
              <a:rPr lang="es-ES" sz="3200" b="1" dirty="0"/>
              <a:t>En las </a:t>
            </a:r>
            <a:r>
              <a:rPr lang="es-ES" sz="3200" b="1" dirty="0" err="1"/>
              <a:t>las</a:t>
            </a:r>
            <a:r>
              <a:rPr lang="es-ES" sz="3200" b="1" dirty="0"/>
              <a:t> </a:t>
            </a:r>
            <a:r>
              <a:rPr lang="es-ES" sz="3200" b="1" dirty="0">
                <a:solidFill>
                  <a:srgbClr val="FFFF00"/>
                </a:solidFill>
              </a:rPr>
              <a:t>Pruebas internacionales </a:t>
            </a:r>
            <a:r>
              <a:rPr lang="es-ES" sz="3200" b="1" dirty="0"/>
              <a:t>Costa Rica obtiene  pobres resultados. </a:t>
            </a:r>
            <a:endParaRPr lang="es-CR" sz="3200" b="1" dirty="0"/>
          </a:p>
          <a:p>
            <a:pPr algn="just"/>
            <a:endParaRPr lang="es-CR" sz="2800" b="1" dirty="0"/>
          </a:p>
          <a:p>
            <a:pPr algn="just"/>
            <a:endParaRPr lang="es-CR" sz="2400" dirty="0"/>
          </a:p>
        </p:txBody>
      </p:sp>
      <p:sp>
        <p:nvSpPr>
          <p:cNvPr id="2" name="TextBox 1"/>
          <p:cNvSpPr txBox="1"/>
          <p:nvPr/>
        </p:nvSpPr>
        <p:spPr>
          <a:xfrm>
            <a:off x="0" y="4702"/>
            <a:ext cx="9144000" cy="769441"/>
          </a:xfrm>
          <a:prstGeom prst="rect">
            <a:avLst/>
          </a:prstGeom>
          <a:solidFill>
            <a:srgbClr val="008E40"/>
          </a:solidFill>
        </p:spPr>
        <p:txBody>
          <a:bodyPr wrap="square" rtlCol="0">
            <a:spAutoFit/>
          </a:bodyPr>
          <a:lstStyle/>
          <a:p>
            <a:pPr algn="ctr"/>
            <a:r>
              <a:rPr lang="es-CR" sz="4400" b="1" dirty="0">
                <a:solidFill>
                  <a:srgbClr val="FFFF00"/>
                </a:solidFill>
              </a:rPr>
              <a:t>RESULTADOS DE LAS REFORMAS. </a:t>
            </a:r>
          </a:p>
        </p:txBody>
      </p:sp>
    </p:spTree>
    <p:extLst>
      <p:ext uri="{BB962C8B-B14F-4D97-AF65-F5344CB8AC3E}">
        <p14:creationId xmlns:p14="http://schemas.microsoft.com/office/powerpoint/2010/main" val="224258019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8EAB5DC-1467-41D0-BCEC-F13282938419}"/>
              </a:ext>
            </a:extLst>
          </p:cNvPr>
          <p:cNvSpPr>
            <a:spLocks noGrp="1"/>
          </p:cNvSpPr>
          <p:nvPr>
            <p:ph type="title"/>
          </p:nvPr>
        </p:nvSpPr>
        <p:spPr/>
        <p:txBody>
          <a:bodyPr>
            <a:normAutofit/>
          </a:bodyPr>
          <a:lstStyle/>
          <a:p>
            <a:r>
              <a:rPr lang="es-CR" sz="3200" dirty="0"/>
              <a:t>EL FUTURO DE LOS COLEGIOS AGROPECUARIOS </a:t>
            </a:r>
          </a:p>
        </p:txBody>
      </p:sp>
      <p:sp>
        <p:nvSpPr>
          <p:cNvPr id="3" name="Marcador de contenido 2">
            <a:extLst>
              <a:ext uri="{FF2B5EF4-FFF2-40B4-BE49-F238E27FC236}">
                <a16:creationId xmlns:a16="http://schemas.microsoft.com/office/drawing/2014/main" id="{001067CE-7D0D-4824-97EF-4CB508F912AD}"/>
              </a:ext>
            </a:extLst>
          </p:cNvPr>
          <p:cNvSpPr>
            <a:spLocks noGrp="1"/>
          </p:cNvSpPr>
          <p:nvPr>
            <p:ph idx="1"/>
          </p:nvPr>
        </p:nvSpPr>
        <p:spPr/>
        <p:txBody>
          <a:bodyPr>
            <a:normAutofit lnSpcReduction="10000"/>
          </a:bodyPr>
          <a:lstStyle/>
          <a:p>
            <a:r>
              <a:rPr lang="es-CR" b="1" dirty="0"/>
              <a:t>Convertir las fincas en Fincas Inteligentes. </a:t>
            </a:r>
          </a:p>
          <a:p>
            <a:r>
              <a:rPr lang="es-CR" b="1" dirty="0">
                <a:solidFill>
                  <a:srgbClr val="FFFF00"/>
                </a:solidFill>
              </a:rPr>
              <a:t>Diversificar significativamente la producción</a:t>
            </a:r>
            <a:r>
              <a:rPr lang="es-CR" b="1" dirty="0"/>
              <a:t>.</a:t>
            </a:r>
          </a:p>
          <a:p>
            <a:r>
              <a:rPr lang="es-CR" b="1" dirty="0"/>
              <a:t>Tener un </a:t>
            </a:r>
            <a:r>
              <a:rPr lang="es-CR" b="1" dirty="0" err="1"/>
              <a:t>curriculum</a:t>
            </a:r>
            <a:r>
              <a:rPr lang="es-CR" b="1" dirty="0"/>
              <a:t> flexible, cambiante máximo cada 3 años y sus contenidos actualizándose anualmente.</a:t>
            </a:r>
          </a:p>
          <a:p>
            <a:r>
              <a:rPr lang="es-CR" b="1" dirty="0">
                <a:solidFill>
                  <a:srgbClr val="FFFF00"/>
                </a:solidFill>
              </a:rPr>
              <a:t>Ofrecer cursos de educación abierta, educación </a:t>
            </a:r>
            <a:r>
              <a:rPr lang="es-CR" b="1" dirty="0" err="1">
                <a:solidFill>
                  <a:srgbClr val="FFFF00"/>
                </a:solidFill>
              </a:rPr>
              <a:t>contínua</a:t>
            </a:r>
            <a:r>
              <a:rPr lang="es-CR" b="1" dirty="0">
                <a:solidFill>
                  <a:srgbClr val="FFFF00"/>
                </a:solidFill>
              </a:rPr>
              <a:t>, a finqueros y pequeños productores. </a:t>
            </a:r>
          </a:p>
          <a:p>
            <a:r>
              <a:rPr lang="es-CR" b="1" dirty="0"/>
              <a:t>Ofrecer una educación no graduada. </a:t>
            </a:r>
          </a:p>
          <a:p>
            <a:r>
              <a:rPr lang="es-CR" b="1" dirty="0">
                <a:solidFill>
                  <a:srgbClr val="FFFF00"/>
                </a:solidFill>
              </a:rPr>
              <a:t>Internacionalizar la oferta en combinación con CATIE y EARTH.</a:t>
            </a:r>
          </a:p>
          <a:p>
            <a:endParaRPr lang="es-CR" dirty="0"/>
          </a:p>
        </p:txBody>
      </p:sp>
    </p:spTree>
    <p:extLst>
      <p:ext uri="{BB962C8B-B14F-4D97-AF65-F5344CB8AC3E}">
        <p14:creationId xmlns:p14="http://schemas.microsoft.com/office/powerpoint/2010/main" val="187149603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658C60-0D43-4FEB-979F-656C1A5EF00C}"/>
              </a:ext>
            </a:extLst>
          </p:cNvPr>
          <p:cNvSpPr>
            <a:spLocks noGrp="1"/>
          </p:cNvSpPr>
          <p:nvPr>
            <p:ph type="title"/>
          </p:nvPr>
        </p:nvSpPr>
        <p:spPr/>
        <p:txBody>
          <a:bodyPr>
            <a:normAutofit/>
          </a:bodyPr>
          <a:lstStyle/>
          <a:p>
            <a:r>
              <a:rPr lang="es-CR" sz="3200" dirty="0"/>
              <a:t>EL FUTURO DE LOS COLEGIOS AGROPECUARIOS </a:t>
            </a:r>
          </a:p>
        </p:txBody>
      </p:sp>
      <p:sp>
        <p:nvSpPr>
          <p:cNvPr id="3" name="Marcador de contenido 2">
            <a:extLst>
              <a:ext uri="{FF2B5EF4-FFF2-40B4-BE49-F238E27FC236}">
                <a16:creationId xmlns:a16="http://schemas.microsoft.com/office/drawing/2014/main" id="{7BA9995C-6568-44A2-9FC6-D07EC98BB32D}"/>
              </a:ext>
            </a:extLst>
          </p:cNvPr>
          <p:cNvSpPr>
            <a:spLocks noGrp="1"/>
          </p:cNvSpPr>
          <p:nvPr>
            <p:ph idx="1"/>
          </p:nvPr>
        </p:nvSpPr>
        <p:spPr/>
        <p:txBody>
          <a:bodyPr>
            <a:normAutofit fontScale="85000" lnSpcReduction="20000"/>
          </a:bodyPr>
          <a:lstStyle/>
          <a:p>
            <a:r>
              <a:rPr lang="es-CR" b="1" dirty="0">
                <a:solidFill>
                  <a:srgbClr val="FFFF00"/>
                </a:solidFill>
              </a:rPr>
              <a:t>Visualizo una enseñanza en los Colegios Agropecuarios  que utilice las más avanzadas tecnologías al servicio de la academia como en el  servicio alas comunidades. Entre ellas:</a:t>
            </a:r>
          </a:p>
          <a:p>
            <a:r>
              <a:rPr lang="es-CR" b="1" dirty="0"/>
              <a:t>Genómica; nanotecnología (ej. </a:t>
            </a:r>
            <a:r>
              <a:rPr lang="es-CR" b="1" dirty="0" err="1"/>
              <a:t>Nanocápsulas</a:t>
            </a:r>
            <a:r>
              <a:rPr lang="es-CR" b="1" dirty="0"/>
              <a:t>);</a:t>
            </a:r>
          </a:p>
          <a:p>
            <a:r>
              <a:rPr lang="es-CR" b="1" dirty="0"/>
              <a:t>Huertos verticales; plantaciones hidropónicas industriales; huertos marinos, cultivo de algas y de hierbas marinas; la acuaponía; cultivos de animales marinos comestibles; uso del agua; </a:t>
            </a:r>
          </a:p>
          <a:p>
            <a:r>
              <a:rPr lang="es-CR" b="1" dirty="0">
                <a:solidFill>
                  <a:srgbClr val="FFFF00"/>
                </a:solidFill>
              </a:rPr>
              <a:t>En tecnología para agricultura de precisión: : uso de robots, drones, fincas que usen energías renovables; ingeniería biológica, uso de Mega Bases de Datos, inteligencia artificial, </a:t>
            </a:r>
            <a:r>
              <a:rPr lang="es-CR" b="1" dirty="0" err="1">
                <a:solidFill>
                  <a:srgbClr val="FFFF00"/>
                </a:solidFill>
              </a:rPr>
              <a:t>blockchain</a:t>
            </a:r>
            <a:r>
              <a:rPr lang="es-CR" b="1" dirty="0">
                <a:solidFill>
                  <a:srgbClr val="FFFF00"/>
                </a:solidFill>
              </a:rPr>
              <a:t>; Internet de las Cosas, uso de GPS; </a:t>
            </a:r>
            <a:r>
              <a:rPr lang="es-CR" b="1" dirty="0" err="1">
                <a:solidFill>
                  <a:srgbClr val="FFFF00"/>
                </a:solidFill>
              </a:rPr>
              <a:t>Escaners</a:t>
            </a:r>
            <a:r>
              <a:rPr lang="es-CR" b="1" dirty="0">
                <a:solidFill>
                  <a:srgbClr val="FFFF00"/>
                </a:solidFill>
              </a:rPr>
              <a:t> para </a:t>
            </a:r>
            <a:r>
              <a:rPr lang="es-CR" b="1" dirty="0" err="1">
                <a:solidFill>
                  <a:srgbClr val="FFFF00"/>
                </a:solidFill>
              </a:rPr>
              <a:t>suelos;biotecnología</a:t>
            </a:r>
            <a:r>
              <a:rPr lang="es-CR" b="1" dirty="0">
                <a:solidFill>
                  <a:srgbClr val="FFFF00"/>
                </a:solidFill>
              </a:rPr>
              <a:t>; biodiversidad; genómica. </a:t>
            </a:r>
          </a:p>
        </p:txBody>
      </p:sp>
    </p:spTree>
    <p:extLst>
      <p:ext uri="{BB962C8B-B14F-4D97-AF65-F5344CB8AC3E}">
        <p14:creationId xmlns:p14="http://schemas.microsoft.com/office/powerpoint/2010/main" val="213865095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373D9D-D2AB-46DC-BF26-A9B7C2864CBB}"/>
              </a:ext>
            </a:extLst>
          </p:cNvPr>
          <p:cNvSpPr>
            <a:spLocks noGrp="1"/>
          </p:cNvSpPr>
          <p:nvPr>
            <p:ph type="title"/>
          </p:nvPr>
        </p:nvSpPr>
        <p:spPr/>
        <p:txBody>
          <a:bodyPr>
            <a:normAutofit/>
          </a:bodyPr>
          <a:lstStyle/>
          <a:p>
            <a:r>
              <a:rPr lang="es-CR" sz="3200" dirty="0"/>
              <a:t>EL FUTURO DE LOS COLEGIOS AGROPECUARIOS </a:t>
            </a:r>
          </a:p>
        </p:txBody>
      </p:sp>
      <p:sp>
        <p:nvSpPr>
          <p:cNvPr id="3" name="Marcador de contenido 2">
            <a:extLst>
              <a:ext uri="{FF2B5EF4-FFF2-40B4-BE49-F238E27FC236}">
                <a16:creationId xmlns:a16="http://schemas.microsoft.com/office/drawing/2014/main" id="{77806204-6705-48BD-94DF-E4C804C4D937}"/>
              </a:ext>
            </a:extLst>
          </p:cNvPr>
          <p:cNvSpPr>
            <a:spLocks noGrp="1"/>
          </p:cNvSpPr>
          <p:nvPr>
            <p:ph idx="1"/>
          </p:nvPr>
        </p:nvSpPr>
        <p:spPr/>
        <p:txBody>
          <a:bodyPr>
            <a:normAutofit fontScale="85000" lnSpcReduction="10000"/>
          </a:bodyPr>
          <a:lstStyle/>
          <a:p>
            <a:r>
              <a:rPr lang="es-CR" b="1" dirty="0">
                <a:solidFill>
                  <a:srgbClr val="FFFF00"/>
                </a:solidFill>
              </a:rPr>
              <a:t>Visualizo Colegios Agropecuarios con industrias agropecuarias con producción para la exportación. </a:t>
            </a:r>
          </a:p>
          <a:p>
            <a:r>
              <a:rPr lang="es-CR" b="1" dirty="0"/>
              <a:t>Visualizo Colegios con una oferta académica constantemente renovándose y actualizándose, porque el Mundo cambiará más rápidamente de lo que nos preparamos para el cambio.</a:t>
            </a:r>
          </a:p>
          <a:p>
            <a:r>
              <a:rPr lang="es-CR" b="1" dirty="0">
                <a:solidFill>
                  <a:srgbClr val="FFFF00"/>
                </a:solidFill>
              </a:rPr>
              <a:t>Visualizo una educación agropecuaria inserta en el apoyo al desarrollo de las pequeñas fincas, como servicios de extensión, de experimentación, de desarrollo y aumento de la productividad de dichas fincas.</a:t>
            </a:r>
          </a:p>
          <a:p>
            <a:r>
              <a:rPr lang="es-CR" b="1" dirty="0"/>
              <a:t>Visualizo a los Colegios Agropecuarios entrelazados en redes de colegios que formen </a:t>
            </a:r>
            <a:r>
              <a:rPr lang="es-CR" b="1" dirty="0" err="1"/>
              <a:t>Clusters</a:t>
            </a:r>
            <a:r>
              <a:rPr lang="es-CR" b="1" dirty="0"/>
              <a:t>, núcleos de convergencia  para la producción avanzada.</a:t>
            </a:r>
          </a:p>
        </p:txBody>
      </p:sp>
    </p:spTree>
    <p:extLst>
      <p:ext uri="{BB962C8B-B14F-4D97-AF65-F5344CB8AC3E}">
        <p14:creationId xmlns:p14="http://schemas.microsoft.com/office/powerpoint/2010/main" val="44134228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33C67E-82B9-4B31-A20A-972533234FBD}"/>
              </a:ext>
            </a:extLst>
          </p:cNvPr>
          <p:cNvSpPr>
            <a:spLocks noGrp="1"/>
          </p:cNvSpPr>
          <p:nvPr>
            <p:ph type="title"/>
          </p:nvPr>
        </p:nvSpPr>
        <p:spPr/>
        <p:txBody>
          <a:bodyPr>
            <a:normAutofit/>
          </a:bodyPr>
          <a:lstStyle/>
          <a:p>
            <a:r>
              <a:rPr lang="es-CR" sz="3200" dirty="0"/>
              <a:t>EL FUTURO DE LOS COLEGIOS AGROPECUARIOS </a:t>
            </a:r>
          </a:p>
        </p:txBody>
      </p:sp>
      <p:sp>
        <p:nvSpPr>
          <p:cNvPr id="3" name="Marcador de contenido 2">
            <a:extLst>
              <a:ext uri="{FF2B5EF4-FFF2-40B4-BE49-F238E27FC236}">
                <a16:creationId xmlns:a16="http://schemas.microsoft.com/office/drawing/2014/main" id="{4A94AF34-EA92-4727-A2E9-3A79041D39C9}"/>
              </a:ext>
            </a:extLst>
          </p:cNvPr>
          <p:cNvSpPr>
            <a:spLocks noGrp="1"/>
          </p:cNvSpPr>
          <p:nvPr>
            <p:ph idx="1"/>
          </p:nvPr>
        </p:nvSpPr>
        <p:spPr/>
        <p:txBody>
          <a:bodyPr>
            <a:normAutofit fontScale="92500"/>
          </a:bodyPr>
          <a:lstStyle/>
          <a:p>
            <a:r>
              <a:rPr lang="es-CR" b="1" dirty="0"/>
              <a:t>Los colegios agropecuarios en el futuro podrían convertirse en  sedes de demostración de la vida del campo que, coordinados con albergues, atiendan una importante parte de turistas del Turismo Rural Comunitario.</a:t>
            </a:r>
          </a:p>
          <a:p>
            <a:r>
              <a:rPr lang="es-CR" b="1" dirty="0">
                <a:solidFill>
                  <a:schemeClr val="accent4">
                    <a:lumMod val="40000"/>
                    <a:lumOff val="60000"/>
                  </a:schemeClr>
                </a:solidFill>
              </a:rPr>
              <a:t>Los Colegios Agropecuarios ubicados en las costas del Pacífico y del Caribe, desarrollarían cultivos marinos, pesca , industrialización de los productos marinos. </a:t>
            </a:r>
          </a:p>
          <a:p>
            <a:r>
              <a:rPr lang="es-CR" b="1" dirty="0"/>
              <a:t>Los colegios agropecuarios ubicados cerca del Área Metropolitana desarrollarán la agricultura por niveles. </a:t>
            </a:r>
          </a:p>
        </p:txBody>
      </p:sp>
    </p:spTree>
    <p:extLst>
      <p:ext uri="{BB962C8B-B14F-4D97-AF65-F5344CB8AC3E}">
        <p14:creationId xmlns:p14="http://schemas.microsoft.com/office/powerpoint/2010/main" val="143008027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206478"/>
            <a:ext cx="9144000" cy="6651522"/>
          </a:xfrm>
          <a:solidFill>
            <a:srgbClr val="002060"/>
          </a:solidFill>
        </p:spPr>
        <p:txBody>
          <a:bodyPr>
            <a:noAutofit/>
          </a:bodyPr>
          <a:lstStyle/>
          <a:p>
            <a:r>
              <a:rPr lang="es-CR" sz="3400" dirty="0"/>
              <a:t>Entre la Educación del Pasado y la Educación del Futuro está sólo la educación del presente. </a:t>
            </a:r>
          </a:p>
          <a:p>
            <a:r>
              <a:rPr lang="es-CR" sz="3400" dirty="0">
                <a:solidFill>
                  <a:srgbClr val="FFFF00"/>
                </a:solidFill>
              </a:rPr>
              <a:t>LA ÚNICA FORMA DE TENER UNA EDUCACIÓN DE FUTURO </a:t>
            </a:r>
            <a:r>
              <a:rPr lang="es-CR" sz="3400" dirty="0">
                <a:solidFill>
                  <a:schemeClr val="bg1">
                    <a:lumMod val="95000"/>
                  </a:schemeClr>
                </a:solidFill>
              </a:rPr>
              <a:t>SIN LOS ERRORES DEL PASADO Y DEL PRESENTE</a:t>
            </a:r>
            <a:r>
              <a:rPr lang="es-CR" sz="3400" dirty="0">
                <a:solidFill>
                  <a:srgbClr val="FFFF00"/>
                </a:solidFill>
              </a:rPr>
              <a:t>, ES CONSTRUIR HOY LAS BASES DE LA EDUCACIÓN DEL FUTURO. </a:t>
            </a:r>
          </a:p>
          <a:p>
            <a:r>
              <a:rPr lang="es-CR" sz="3400" dirty="0">
                <a:solidFill>
                  <a:schemeClr val="accent1">
                    <a:lumMod val="40000"/>
                    <a:lumOff val="60000"/>
                  </a:schemeClr>
                </a:solidFill>
              </a:rPr>
              <a:t>Pero no se construye el futuro haciendo lo mismo que en el pasado, no más de lo mismo.</a:t>
            </a:r>
          </a:p>
          <a:p>
            <a:r>
              <a:rPr lang="es-CR" sz="3400" dirty="0">
                <a:solidFill>
                  <a:schemeClr val="accent1">
                    <a:lumMod val="40000"/>
                    <a:lumOff val="60000"/>
                  </a:schemeClr>
                </a:solidFill>
              </a:rPr>
              <a:t> </a:t>
            </a:r>
            <a:r>
              <a:rPr lang="es-CR" sz="3400" dirty="0">
                <a:solidFill>
                  <a:srgbClr val="FFFF00"/>
                </a:solidFill>
              </a:rPr>
              <a:t>Eso hemos hecho en las últimas 4 administraciones, salvo pequeños cambios y por eso no hemos forjado cambios significativos que impacten el futuro </a:t>
            </a:r>
            <a:r>
              <a:rPr lang="es-CR" sz="4800" dirty="0">
                <a:solidFill>
                  <a:schemeClr val="bg1">
                    <a:lumMod val="95000"/>
                  </a:schemeClr>
                </a:solidFill>
              </a:rPr>
              <a:t>Lguadamuz@educr.net</a:t>
            </a:r>
          </a:p>
        </p:txBody>
      </p:sp>
    </p:spTree>
    <p:extLst>
      <p:ext uri="{BB962C8B-B14F-4D97-AF65-F5344CB8AC3E}">
        <p14:creationId xmlns:p14="http://schemas.microsoft.com/office/powerpoint/2010/main" val="120247839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6631"/>
            <a:ext cx="9143999" cy="855867"/>
          </a:xfrm>
          <a:solidFill>
            <a:srgbClr val="C00000"/>
          </a:solidFill>
        </p:spPr>
        <p:txBody>
          <a:bodyPr>
            <a:noAutofit/>
          </a:bodyPr>
          <a:lstStyle/>
          <a:p>
            <a:r>
              <a:rPr lang="es-ES" sz="4000" dirty="0"/>
              <a:t>EDUCAR PARA EL </a:t>
            </a:r>
            <a:r>
              <a:rPr lang="es-ES" sz="4000" b="1" dirty="0"/>
              <a:t> EMPLEO / DESEMPLEO </a:t>
            </a:r>
            <a:endParaRPr lang="es-CR" sz="4000" b="1" dirty="0"/>
          </a:p>
        </p:txBody>
      </p:sp>
      <p:sp>
        <p:nvSpPr>
          <p:cNvPr id="3" name="Content Placeholder 2"/>
          <p:cNvSpPr>
            <a:spLocks noGrp="1"/>
          </p:cNvSpPr>
          <p:nvPr>
            <p:ph idx="1"/>
          </p:nvPr>
        </p:nvSpPr>
        <p:spPr>
          <a:xfrm>
            <a:off x="274321" y="958646"/>
            <a:ext cx="8439374" cy="5678128"/>
          </a:xfrm>
        </p:spPr>
        <p:txBody>
          <a:bodyPr vert="horz" lIns="91440" tIns="45720" rIns="91440" bIns="45720" rtlCol="0">
            <a:noAutofit/>
          </a:bodyPr>
          <a:lstStyle/>
          <a:p>
            <a:pPr marL="144000" indent="-144000" algn="just">
              <a:lnSpc>
                <a:spcPct val="100000"/>
              </a:lnSpc>
              <a:spcBef>
                <a:spcPts val="0"/>
              </a:spcBef>
            </a:pPr>
            <a:r>
              <a:rPr lang="es-ES" sz="3600" dirty="0"/>
              <a:t>1 de cada 2 empleos es informal. Hay gran desempleo, 13% --- y creciendo . </a:t>
            </a:r>
          </a:p>
          <a:p>
            <a:pPr marL="144000" indent="-144000" algn="just">
              <a:lnSpc>
                <a:spcPct val="100000"/>
              </a:lnSpc>
              <a:spcBef>
                <a:spcPts val="0"/>
              </a:spcBef>
            </a:pPr>
            <a:r>
              <a:rPr lang="es-ES" sz="3600" dirty="0">
                <a:solidFill>
                  <a:srgbClr val="FFFF00"/>
                </a:solidFill>
              </a:rPr>
              <a:t>Entre 2030 y 2040 la mitad de las ocupaciones estarán automatizadas. </a:t>
            </a:r>
          </a:p>
          <a:p>
            <a:pPr marL="144000" indent="-144000" algn="just">
              <a:lnSpc>
                <a:spcPct val="100000"/>
              </a:lnSpc>
              <a:spcBef>
                <a:spcPts val="0"/>
              </a:spcBef>
            </a:pPr>
            <a:r>
              <a:rPr lang="es-ES" sz="3600" dirty="0"/>
              <a:t>Al 2050 el 70% de los empleos actuales ya no existirán (aunque se habrán creado muchos otros). </a:t>
            </a:r>
          </a:p>
          <a:p>
            <a:pPr marL="144000" indent="-144000" algn="just">
              <a:lnSpc>
                <a:spcPct val="100000"/>
              </a:lnSpc>
              <a:spcBef>
                <a:spcPts val="0"/>
              </a:spcBef>
            </a:pPr>
            <a:endParaRPr lang="es-ES" sz="3600" dirty="0"/>
          </a:p>
          <a:p>
            <a:pPr marL="144000" indent="-144000" algn="just">
              <a:lnSpc>
                <a:spcPct val="100000"/>
              </a:lnSpc>
              <a:spcBef>
                <a:spcPts val="0"/>
              </a:spcBef>
            </a:pPr>
            <a:r>
              <a:rPr lang="es-ES" sz="3600" b="1" dirty="0">
                <a:solidFill>
                  <a:srgbClr val="FFFF00"/>
                </a:solidFill>
              </a:rPr>
              <a:t>PREPARAMOS PARA LOS EMPLEOS DEL PASADO? Creo que sí. </a:t>
            </a:r>
          </a:p>
          <a:p>
            <a:pPr marL="144000" indent="-144000" algn="just">
              <a:lnSpc>
                <a:spcPct val="100000"/>
              </a:lnSpc>
              <a:spcBef>
                <a:spcPts val="0"/>
              </a:spcBef>
            </a:pPr>
            <a:endParaRPr lang="es-ES" sz="3500" dirty="0"/>
          </a:p>
          <a:p>
            <a:pPr algn="just">
              <a:lnSpc>
                <a:spcPct val="110000"/>
              </a:lnSpc>
            </a:pPr>
            <a:endParaRPr lang="es-CR" sz="2400" dirty="0"/>
          </a:p>
        </p:txBody>
      </p:sp>
    </p:spTree>
    <p:extLst>
      <p:ext uri="{BB962C8B-B14F-4D97-AF65-F5344CB8AC3E}">
        <p14:creationId xmlns:p14="http://schemas.microsoft.com/office/powerpoint/2010/main" val="318991867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rgbClr val="99CCFF"/>
                                      </p:to>
                                    </p:animClr>
                                  </p:sub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rgbClr val="99CCFF"/>
                                      </p:to>
                                    </p:animClr>
                                  </p:sub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9830A9-12C9-46A4-A8EE-DE69E17D6947}"/>
              </a:ext>
            </a:extLst>
          </p:cNvPr>
          <p:cNvSpPr>
            <a:spLocks noGrp="1"/>
          </p:cNvSpPr>
          <p:nvPr>
            <p:ph type="title"/>
          </p:nvPr>
        </p:nvSpPr>
        <p:spPr>
          <a:xfrm>
            <a:off x="628650" y="185737"/>
            <a:ext cx="7886700" cy="685801"/>
          </a:xfrm>
        </p:spPr>
        <p:txBody>
          <a:bodyPr>
            <a:normAutofit fontScale="90000"/>
          </a:bodyPr>
          <a:lstStyle/>
          <a:p>
            <a:br>
              <a:rPr lang="es-CR" sz="3100" dirty="0">
                <a:effectLst/>
              </a:rPr>
            </a:br>
            <a:r>
              <a:rPr lang="es-CR" sz="3100" dirty="0">
                <a:effectLst/>
              </a:rPr>
              <a:t>PROBLEMAS VIGENTES, SOLUCIONES PENDIENTES.  </a:t>
            </a:r>
            <a:br>
              <a:rPr lang="es-CR" sz="3600" dirty="0">
                <a:effectLst/>
              </a:rPr>
            </a:br>
            <a:endParaRPr lang="es-CR" dirty="0"/>
          </a:p>
        </p:txBody>
      </p:sp>
      <p:sp>
        <p:nvSpPr>
          <p:cNvPr id="3" name="Marcador de contenido 2">
            <a:extLst>
              <a:ext uri="{FF2B5EF4-FFF2-40B4-BE49-F238E27FC236}">
                <a16:creationId xmlns:a16="http://schemas.microsoft.com/office/drawing/2014/main" id="{CD26D6C9-B126-4C07-8CCC-EE47CFADABC8}"/>
              </a:ext>
            </a:extLst>
          </p:cNvPr>
          <p:cNvSpPr>
            <a:spLocks noGrp="1"/>
          </p:cNvSpPr>
          <p:nvPr>
            <p:ph idx="1"/>
          </p:nvPr>
        </p:nvSpPr>
        <p:spPr>
          <a:xfrm>
            <a:off x="157163" y="771525"/>
            <a:ext cx="8715375" cy="5900738"/>
          </a:xfrm>
        </p:spPr>
        <p:txBody>
          <a:bodyPr>
            <a:normAutofit fontScale="77500" lnSpcReduction="20000"/>
          </a:bodyPr>
          <a:lstStyle/>
          <a:p>
            <a:pPr lvl="0"/>
            <a:r>
              <a:rPr lang="es-CO" sz="2600" b="1" dirty="0">
                <a:effectLst/>
              </a:rPr>
              <a:t>La educación en Costa Rica afronta diversos problemas que reclaman  solución, acordes al  comportamiento sociodemográfico, las demandas científicas, tecnológicas y técnicas y con los cambios que estas generan y a los que debe apuntar la educación de  este siglo XXI. </a:t>
            </a:r>
            <a:endParaRPr lang="es-CR" sz="2600" b="1" dirty="0">
              <a:effectLst/>
            </a:endParaRPr>
          </a:p>
          <a:p>
            <a:pPr lvl="0"/>
            <a:r>
              <a:rPr lang="es-CO" sz="2600" b="1" dirty="0">
                <a:solidFill>
                  <a:srgbClr val="FFFF00"/>
                </a:solidFill>
                <a:effectLst/>
              </a:rPr>
              <a:t>Hay grandes obsolescencias que no deben por más tiempo ser desatendidas pues afectan la educación pública costarricense del  presente  y comprometer  el desarrollo nacional del  futuro: </a:t>
            </a:r>
            <a:endParaRPr lang="es-CR" sz="2600" b="1" dirty="0">
              <a:solidFill>
                <a:srgbClr val="FFFF00"/>
              </a:solidFill>
              <a:effectLst/>
            </a:endParaRPr>
          </a:p>
          <a:p>
            <a:pPr lvl="1"/>
            <a:r>
              <a:rPr lang="es-CO" sz="2600" b="1" dirty="0">
                <a:effectLst/>
              </a:rPr>
              <a:t>La estructura educativa no se modifica desde 1970: 50  años han pasado y ya es necesario dar cambios significativos a la estructura de la educación (niveles, modalidades, especialidades, calendario);</a:t>
            </a:r>
            <a:endParaRPr lang="es-CR" sz="2600" b="1" dirty="0">
              <a:effectLst/>
            </a:endParaRPr>
          </a:p>
          <a:p>
            <a:pPr lvl="1"/>
            <a:r>
              <a:rPr lang="es-CO" sz="2600" b="1" dirty="0">
                <a:solidFill>
                  <a:srgbClr val="FFFF00"/>
                </a:solidFill>
                <a:effectLst/>
              </a:rPr>
              <a:t>La Ley de carrera Docente y sus reglamentos son totalmente obsoletas; deben de cambiarse , adecuarse a las nuevas realidades, sin tocar las partes buenas y lo referente a la estabilidad de los educadores; también son 50  años de no cambio significativo;</a:t>
            </a:r>
            <a:endParaRPr lang="es-CR" sz="2600" b="1" dirty="0">
              <a:solidFill>
                <a:srgbClr val="FFFF00"/>
              </a:solidFill>
              <a:effectLst/>
            </a:endParaRPr>
          </a:p>
          <a:p>
            <a:pPr lvl="1"/>
            <a:r>
              <a:rPr lang="es-CO" sz="2600" b="1" dirty="0">
                <a:effectLst/>
              </a:rPr>
              <a:t>El currículo en los diversos niveles es  obsoleto, desactualizado; salvo modificaciones a algunos programas, en algunos grados. Esencialmente son 50 años de no cambios significativos. </a:t>
            </a:r>
            <a:endParaRPr lang="es-CR" sz="2600" b="1" dirty="0">
              <a:effectLst/>
            </a:endParaRPr>
          </a:p>
          <a:p>
            <a:pPr lvl="1"/>
            <a:r>
              <a:rPr lang="es-CO" sz="2600" b="1" dirty="0">
                <a:solidFill>
                  <a:srgbClr val="FFFF00"/>
                </a:solidFill>
                <a:effectLst/>
              </a:rPr>
              <a:t>Los planes y programas de formación de docentes tienen una obsolescencia de más de 40  años; los cambios han sido adjetivos. </a:t>
            </a:r>
            <a:endParaRPr lang="es-CR" sz="2600" b="1" dirty="0">
              <a:solidFill>
                <a:srgbClr val="FFFF00"/>
              </a:solidFill>
              <a:effectLst/>
            </a:endParaRPr>
          </a:p>
          <a:p>
            <a:pPr lvl="1"/>
            <a:r>
              <a:rPr lang="es-CO" sz="2600" b="1" dirty="0">
                <a:effectLst/>
              </a:rPr>
              <a:t>Las pruebas nacionales, y las de bachillerato , tienen casi 30 años  de estarse repitiendo , sin que sus resultados hayan impactado significativamente la calidad de la educación. Ha sido más y más de lo mismo durante tres décadas. Y las Pruebas Faro ( Fortalecimiento de Aprendizajes  para la Renovación de Oportunidades)  no son ni serán ninguna solución , todo lo contrario.  </a:t>
            </a:r>
            <a:endParaRPr lang="es-CR" sz="2600" b="1" dirty="0">
              <a:effectLst/>
            </a:endParaRPr>
          </a:p>
          <a:p>
            <a:endParaRPr lang="es-CR" dirty="0"/>
          </a:p>
        </p:txBody>
      </p:sp>
    </p:spTree>
    <p:extLst>
      <p:ext uri="{BB962C8B-B14F-4D97-AF65-F5344CB8AC3E}">
        <p14:creationId xmlns:p14="http://schemas.microsoft.com/office/powerpoint/2010/main" val="33600671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s-CR" dirty="0"/>
              <a:t>INTELIGENCIAS MULTIPLES EN SENCILLO</a:t>
            </a:r>
          </a:p>
        </p:txBody>
      </p:sp>
      <p:sp>
        <p:nvSpPr>
          <p:cNvPr id="3" name="Subtitle 2"/>
          <p:cNvSpPr>
            <a:spLocks noGrp="1"/>
          </p:cNvSpPr>
          <p:nvPr>
            <p:ph type="subTitle" idx="1"/>
          </p:nvPr>
        </p:nvSpPr>
        <p:spPr/>
        <p:txBody>
          <a:bodyPr/>
          <a:lstStyle/>
          <a:p>
            <a:endParaRPr lang="es-C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3200" y="2057400"/>
            <a:ext cx="3657600" cy="2743200"/>
          </a:xfrm>
          <a:prstGeom prst="rect">
            <a:avLst/>
          </a:prstGeom>
        </p:spPr>
      </p:pic>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Rectangle 3"/>
          <p:cNvSpPr/>
          <p:nvPr/>
        </p:nvSpPr>
        <p:spPr>
          <a:xfrm>
            <a:off x="2344614" y="1359877"/>
            <a:ext cx="4513385" cy="3046988"/>
          </a:xfrm>
          <a:prstGeom prst="rect">
            <a:avLst/>
          </a:prstGeom>
        </p:spPr>
        <p:txBody>
          <a:bodyPr wrap="square">
            <a:spAutoFit/>
          </a:bodyPr>
          <a:lstStyle/>
          <a:p>
            <a:r>
              <a:rPr lang="es-CR" sz="4800" b="1" dirty="0"/>
              <a:t>¿QUÉ </a:t>
            </a:r>
            <a:r>
              <a:rPr lang="es-CR" sz="4800" b="1" dirty="0">
                <a:solidFill>
                  <a:srgbClr val="FF0000"/>
                </a:solidFill>
              </a:rPr>
              <a:t>DEBIÉSEMOS  CAMBIAR EN </a:t>
            </a:r>
            <a:r>
              <a:rPr lang="es-CR" sz="4800" b="1" dirty="0"/>
              <a:t>EDUCACIÓN?</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84941" y="0"/>
            <a:ext cx="2359059" cy="2359059"/>
          </a:xfrm>
          <a:prstGeom prst="rect">
            <a:avLst/>
          </a:prstGeom>
        </p:spPr>
      </p:pic>
    </p:spTree>
    <p:extLst>
      <p:ext uri="{BB962C8B-B14F-4D97-AF65-F5344CB8AC3E}">
        <p14:creationId xmlns:p14="http://schemas.microsoft.com/office/powerpoint/2010/main" val="18342415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321"/>
            <a:ext cx="9144000" cy="850488"/>
          </a:xfrm>
          <a:solidFill>
            <a:srgbClr val="C00000"/>
          </a:solidFill>
        </p:spPr>
        <p:txBody>
          <a:bodyPr>
            <a:noAutofit/>
          </a:bodyPr>
          <a:lstStyle/>
          <a:p>
            <a:pPr algn="ctr"/>
            <a:br>
              <a:rPr lang="es-CR" b="1" dirty="0"/>
            </a:br>
            <a:r>
              <a:rPr lang="es-CR" b="1" dirty="0"/>
              <a:t>EL MODELO ACTUAL </a:t>
            </a:r>
            <a:br>
              <a:rPr lang="es-CR" dirty="0"/>
            </a:br>
            <a:endParaRPr lang="es-CR" dirty="0"/>
          </a:p>
        </p:txBody>
      </p:sp>
      <p:sp>
        <p:nvSpPr>
          <p:cNvPr id="3" name="Content Placeholder 2"/>
          <p:cNvSpPr>
            <a:spLocks noGrp="1"/>
          </p:cNvSpPr>
          <p:nvPr>
            <p:ph idx="1"/>
          </p:nvPr>
        </p:nvSpPr>
        <p:spPr>
          <a:xfrm>
            <a:off x="191729" y="832167"/>
            <a:ext cx="8686800" cy="5819356"/>
          </a:xfrm>
        </p:spPr>
        <p:txBody>
          <a:bodyPr>
            <a:noAutofit/>
          </a:bodyPr>
          <a:lstStyle/>
          <a:p>
            <a:pPr algn="just"/>
            <a:r>
              <a:rPr lang="es-US" sz="3600" dirty="0">
                <a:solidFill>
                  <a:srgbClr val="FFFF00"/>
                </a:solidFill>
              </a:rPr>
              <a:t>Es similar a los modelos del siglo XIX y del Siglo XX. </a:t>
            </a:r>
          </a:p>
          <a:p>
            <a:pPr algn="just"/>
            <a:r>
              <a:rPr lang="es-US" sz="3600" dirty="0"/>
              <a:t>Una escuela graduada, un profesor para cada materia, muchas materias en el </a:t>
            </a:r>
            <a:r>
              <a:rPr lang="es-US" sz="3600" dirty="0" err="1"/>
              <a:t>curriculum</a:t>
            </a:r>
            <a:r>
              <a:rPr lang="es-US" sz="3600" dirty="0"/>
              <a:t>, un aula organizada en filas de pupitres, un profesor hablando o escribiendo en un pizarrón, estudiantes escuchando y tomando notas. </a:t>
            </a:r>
            <a:r>
              <a:rPr lang="es-US" sz="3600" b="1" dirty="0">
                <a:solidFill>
                  <a:schemeClr val="accent2">
                    <a:lumMod val="60000"/>
                    <a:lumOff val="40000"/>
                  </a:schemeClr>
                </a:solidFill>
              </a:rPr>
              <a:t>A todos se les trata igual</a:t>
            </a:r>
            <a:r>
              <a:rPr lang="es-US" sz="3600" dirty="0"/>
              <a:t>. </a:t>
            </a:r>
          </a:p>
          <a:p>
            <a:pPr algn="just"/>
            <a:r>
              <a:rPr lang="es-CR" sz="3400" b="1" dirty="0">
                <a:solidFill>
                  <a:srgbClr val="FFFF00"/>
                </a:solidFill>
              </a:rPr>
              <a:t>EL MODELO FUTURO: LA PERSONALIZACIÓN DE LA OFERTA EDUCATIVA</a:t>
            </a:r>
            <a:endParaRPr lang="es-CR" sz="3400" dirty="0"/>
          </a:p>
        </p:txBody>
      </p:sp>
    </p:spTree>
    <p:extLst>
      <p:ext uri="{BB962C8B-B14F-4D97-AF65-F5344CB8AC3E}">
        <p14:creationId xmlns:p14="http://schemas.microsoft.com/office/powerpoint/2010/main" val="21642414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0" end="0"/>
                                            </p:txEl>
                                          </p:spTgt>
                                        </p:tgtEl>
                                        <p:attrNameLst>
                                          <p:attrName>ppt_c</p:attrName>
                                        </p:attrNameLst>
                                      </p:cBhvr>
                                      <p:to>
                                        <a:srgbClr val="99CCFF"/>
                                      </p:to>
                                    </p:animClr>
                                  </p:sub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POWER3D TRANSITION" val="SpaceCube.p3d 0"/>
  <p:tag name="POWER3D OPTIONS" val="Medium "/>
  <p:tag name="POWER3D SOUND" val="Space Cube"/>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26634</TotalTime>
  <Words>5318</Words>
  <Application>Microsoft Office PowerPoint</Application>
  <PresentationFormat>Presentación en pantalla (4:3)</PresentationFormat>
  <Paragraphs>375</Paragraphs>
  <Slides>54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54</vt:i4>
      </vt:variant>
    </vt:vector>
  </HeadingPairs>
  <TitlesOfParts>
    <vt:vector size="59" baseType="lpstr">
      <vt:lpstr>Arial</vt:lpstr>
      <vt:lpstr>Calibri</vt:lpstr>
      <vt:lpstr>Calibri Light</vt:lpstr>
      <vt:lpstr>Times New Roman</vt:lpstr>
      <vt:lpstr>Office Theme</vt:lpstr>
      <vt:lpstr>EL FUTURO DE LA EDUCACIÓN   Lorenzo Guadamuz Sandoval, Ph.D. </vt:lpstr>
      <vt:lpstr>INTELIGENCIAS MULTIPLES EN SENCILLO</vt:lpstr>
      <vt:lpstr>Presentación de PowerPoint</vt:lpstr>
      <vt:lpstr>  RESULTADOS POST REFORMAS . </vt:lpstr>
      <vt:lpstr>Presentación de PowerPoint</vt:lpstr>
      <vt:lpstr>EDUCAR PARA EL  EMPLEO / DESEMPLEO </vt:lpstr>
      <vt:lpstr> PROBLEMAS VIGENTES, SOLUCIONES PENDIENTES.   </vt:lpstr>
      <vt:lpstr>INTELIGENCIAS MULTIPLES EN SENCILLO</vt:lpstr>
      <vt:lpstr> EL MODELO ACTUAL  </vt:lpstr>
      <vt:lpstr> EL MODELO ACTUAL. </vt:lpstr>
      <vt:lpstr>ALGUNAS CARACTERÍSTICAS DE LA EDUCACIÓN DEL FUTURO QUE DEBEREMOS PROMOVER</vt:lpstr>
      <vt:lpstr>Presentación de PowerPoint</vt:lpstr>
      <vt:lpstr>Presentación de PowerPoint</vt:lpstr>
      <vt:lpstr> FUTURO: PERSONALIZACIÓN DE LA OFERTA EDUCATIVA</vt:lpstr>
      <vt:lpstr>CARACTERÍSTICAS DE LA ENSEÑANZA INDIVIDUALIZADA COLABORATIVA</vt:lpstr>
      <vt:lpstr>CARACTERÍSTICAS DE LA ENSEÑANZA INDIVIDUALIZADA COLABORATIVA.</vt:lpstr>
      <vt:lpstr>CARACTERÍSTICAS  DE LA ENSEÑANZA INDIVIDUALIZADA COLABORATIVA</vt:lpstr>
      <vt:lpstr> EQUILIBRANDO LO URBANO CON RURAL, LO PUBLICO Y LO PRIVADO </vt:lpstr>
      <vt:lpstr> LO MEJOR, PARA TODOS.  </vt:lpstr>
      <vt:lpstr>REFORMA CURRICULAR DE FONDO</vt:lpstr>
      <vt:lpstr>METODOLOGÍA COLABORATIVA.</vt:lpstr>
      <vt:lpstr>INTELIGENCIA ARTIFICIAL EN LA EDUCACIÓN </vt:lpstr>
      <vt:lpstr>INTELIGENCIA ARTIFICIAL/PERSONALIZACION</vt:lpstr>
      <vt:lpstr>INTELIGENCIA ARTIFICIAL /  PERSONALIZACIÓN </vt:lpstr>
      <vt:lpstr>Presentación de PowerPoint</vt:lpstr>
      <vt:lpstr>Presentación de PowerPoint</vt:lpstr>
      <vt:lpstr>INTELIGENCIA ARTIFICIAL/PERSONALIZACION </vt:lpstr>
      <vt:lpstr> INTELIGENCIA ARTIFICIAL/PERSONALIZACION </vt:lpstr>
      <vt:lpstr> RETOS PARA LA EDUCACIÓN COSTARRICENSE </vt:lpstr>
      <vt:lpstr>INTELIGENCIAS MULTIPLES EN SENCILLO</vt:lpstr>
      <vt:lpstr>El futuro de la agricultura ante el futuro del Mundo</vt:lpstr>
      <vt:lpstr>El futuro de la agricultura ante el futuro del Mundo</vt:lpstr>
      <vt:lpstr>El futuro de la agricultura ante el futuro del Mundo</vt:lpstr>
      <vt:lpstr>El futuro de la agricultura ante el futuro del Mundo</vt:lpstr>
      <vt:lpstr>El futuro de la agricultura ante el futuro del Mundo</vt:lpstr>
      <vt:lpstr>El futuro de la agricultura ante el futuro del Mundo</vt:lpstr>
      <vt:lpstr>LA AGRICULTURA INTELIGENTE </vt:lpstr>
      <vt:lpstr>Presentación de PowerPoint</vt:lpstr>
      <vt:lpstr>AGUA Y BIODIVERSIDAD </vt:lpstr>
      <vt:lpstr>CIENCIA, TECNOLOGÍA AL SERVICIO DE LA AGRICULTURA</vt:lpstr>
      <vt:lpstr>CIENCIA, TECNOLOGÍA AL SERVICIO DE LA AGRICULTURA</vt:lpstr>
      <vt:lpstr>CIENCIA, TECNOLOGÍA AL SERVICIO DE LA AGRICULTURA</vt:lpstr>
      <vt:lpstr>Presentación de PowerPoint</vt:lpstr>
      <vt:lpstr>INTELIGENCIAS MULTIPLES EN SENCILLO</vt:lpstr>
      <vt:lpstr>EL FUTURO DE LOS COLEGIOS AGROPECUARIOS </vt:lpstr>
      <vt:lpstr>EL FUTURO DE LOS COLEGIOS AGROPECUARIOS </vt:lpstr>
      <vt:lpstr>EL FUTURO DE LOS COLEGIOS AGROPECUARIOS </vt:lpstr>
      <vt:lpstr>EL FUTURO DE LOS COLEGIOS AGROPECUARIOS </vt:lpstr>
      <vt:lpstr>EL FUTURO DE LOS COLEGIOS AGROPECUARIOS </vt:lpstr>
      <vt:lpstr>EL FUTURO DE LOS COLEGIOS AGROPECUARIOS </vt:lpstr>
      <vt:lpstr>EL FUTURO DE LOS COLEGIOS AGROPECUARIOS </vt:lpstr>
      <vt:lpstr>EL FUTURO DE LOS COLEGIOS AGROPECUARIOS </vt:lpstr>
      <vt:lpstr>EL FUTURO DE LOS COLEGIOS AGROPECUARIOS </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Lorenzo Guadamuz</dc:creator>
  <cp:lastModifiedBy>Lorenzo Guadamuz</cp:lastModifiedBy>
  <cp:revision>280</cp:revision>
  <cp:lastPrinted>2019-09-25T21:27:51Z</cp:lastPrinted>
  <dcterms:created xsi:type="dcterms:W3CDTF">2017-11-20T21:04:52Z</dcterms:created>
  <dcterms:modified xsi:type="dcterms:W3CDTF">2020-10-07T20:29:57Z</dcterms:modified>
</cp:coreProperties>
</file>