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60" r:id="rId2"/>
    <p:sldMasterId id="2147483672" r:id="rId3"/>
    <p:sldMasterId id="2147483684" r:id="rId4"/>
    <p:sldMasterId id="2147483696" r:id="rId5"/>
    <p:sldMasterId id="2147483708" r:id="rId6"/>
    <p:sldMasterId id="2147483720" r:id="rId7"/>
  </p:sldMasterIdLst>
  <p:notesMasterIdLst>
    <p:notesMasterId r:id="rId76"/>
  </p:notesMasterIdLst>
  <p:sldIdLst>
    <p:sldId id="256" r:id="rId8"/>
    <p:sldId id="541" r:id="rId9"/>
    <p:sldId id="1653" r:id="rId10"/>
    <p:sldId id="1662" r:id="rId11"/>
    <p:sldId id="1663" r:id="rId12"/>
    <p:sldId id="1664" r:id="rId13"/>
    <p:sldId id="1665" r:id="rId14"/>
    <p:sldId id="1666" r:id="rId15"/>
    <p:sldId id="1667" r:id="rId16"/>
    <p:sldId id="1668" r:id="rId17"/>
    <p:sldId id="1736" r:id="rId18"/>
    <p:sldId id="1654" r:id="rId19"/>
    <p:sldId id="1669" r:id="rId20"/>
    <p:sldId id="1670" r:id="rId21"/>
    <p:sldId id="1671" r:id="rId22"/>
    <p:sldId id="1672" r:id="rId23"/>
    <p:sldId id="1673" r:id="rId24"/>
    <p:sldId id="1674" r:id="rId25"/>
    <p:sldId id="1676" r:id="rId26"/>
    <p:sldId id="1735" r:id="rId27"/>
    <p:sldId id="257" r:id="rId28"/>
    <p:sldId id="259" r:id="rId29"/>
    <p:sldId id="1679" r:id="rId30"/>
    <p:sldId id="280" r:id="rId31"/>
    <p:sldId id="276" r:id="rId32"/>
    <p:sldId id="278" r:id="rId33"/>
    <p:sldId id="279" r:id="rId34"/>
    <p:sldId id="285" r:id="rId35"/>
    <p:sldId id="273" r:id="rId36"/>
    <p:sldId id="1685" r:id="rId37"/>
    <p:sldId id="1686" r:id="rId38"/>
    <p:sldId id="1689" r:id="rId39"/>
    <p:sldId id="1692" r:id="rId40"/>
    <p:sldId id="1693" r:id="rId41"/>
    <p:sldId id="1694" r:id="rId42"/>
    <p:sldId id="1742" r:id="rId43"/>
    <p:sldId id="1695" r:id="rId44"/>
    <p:sldId id="1696" r:id="rId45"/>
    <p:sldId id="1732" r:id="rId46"/>
    <p:sldId id="1698" r:id="rId47"/>
    <p:sldId id="1737" r:id="rId48"/>
    <p:sldId id="1699" r:id="rId49"/>
    <p:sldId id="1700" r:id="rId50"/>
    <p:sldId id="1702" r:id="rId51"/>
    <p:sldId id="1704" r:id="rId52"/>
    <p:sldId id="1709" r:id="rId53"/>
    <p:sldId id="1740" r:id="rId54"/>
    <p:sldId id="1712" r:id="rId55"/>
    <p:sldId id="1738" r:id="rId56"/>
    <p:sldId id="1713" r:id="rId57"/>
    <p:sldId id="1714" r:id="rId58"/>
    <p:sldId id="1716" r:id="rId59"/>
    <p:sldId id="1717" r:id="rId60"/>
    <p:sldId id="1718" r:id="rId61"/>
    <p:sldId id="1719" r:id="rId62"/>
    <p:sldId id="1720" r:id="rId63"/>
    <p:sldId id="1721" r:id="rId64"/>
    <p:sldId id="1743" r:id="rId65"/>
    <p:sldId id="1722" r:id="rId66"/>
    <p:sldId id="1741" r:id="rId67"/>
    <p:sldId id="1725" r:id="rId68"/>
    <p:sldId id="1739" r:id="rId69"/>
    <p:sldId id="1659" r:id="rId70"/>
    <p:sldId id="1744" r:id="rId71"/>
    <p:sldId id="1660" r:id="rId72"/>
    <p:sldId id="1661" r:id="rId73"/>
    <p:sldId id="1733" r:id="rId74"/>
    <p:sldId id="1734" r:id="rId75"/>
  </p:sldIdLst>
  <p:sldSz cx="12192000" cy="6858000"/>
  <p:notesSz cx="6858000" cy="9144000"/>
  <p:defaultText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69" userDrawn="1">
          <p15:clr>
            <a:srgbClr val="A4A3A4"/>
          </p15:clr>
        </p15:guide>
        <p15:guide id="2" pos="386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D9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showGuides="1">
      <p:cViewPr varScale="1">
        <p:scale>
          <a:sx n="61" d="100"/>
          <a:sy n="61" d="100"/>
        </p:scale>
        <p:origin x="1020" y="66"/>
      </p:cViewPr>
      <p:guideLst>
        <p:guide orient="horz" pos="2069"/>
        <p:guide pos="3863"/>
      </p:guideLst>
    </p:cSldViewPr>
  </p:slideViewPr>
  <p:notesTextViewPr>
    <p:cViewPr>
      <p:scale>
        <a:sx n="1" d="1"/>
        <a:sy n="1" d="1"/>
      </p:scale>
      <p:origin x="0" y="0"/>
    </p:cViewPr>
  </p:notesTextViewPr>
  <p:sorterViewPr>
    <p:cViewPr>
      <p:scale>
        <a:sx n="50" d="100"/>
        <a:sy n="50" d="100"/>
      </p:scale>
      <p:origin x="0" y="-730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16" Type="http://schemas.openxmlformats.org/officeDocument/2006/relationships/slide" Target="slides/slide9.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4.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64.xml"/><Relationship Id="rId2" Type="http://schemas.openxmlformats.org/officeDocument/2006/relationships/slideMaster" Target="slideMasters/slideMaster2.xml"/><Relationship Id="rId29" Type="http://schemas.openxmlformats.org/officeDocument/2006/relationships/slide" Target="slides/slide2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C3F84F-CD58-48BC-97FF-AD450BEEF995}" type="datetimeFigureOut">
              <a:rPr lang="es-CR" smtClean="0"/>
              <a:t>1/12/2022</a:t>
            </a:fld>
            <a:endParaRPr lang="es-C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A22EB7-09F8-4239-9AAF-50F429709AF1}" type="slidenum">
              <a:rPr lang="es-CR" smtClean="0"/>
              <a:t>‹Nº›</a:t>
            </a:fld>
            <a:endParaRPr lang="es-CR"/>
          </a:p>
        </p:txBody>
      </p:sp>
    </p:spTree>
    <p:extLst>
      <p:ext uri="{BB962C8B-B14F-4D97-AF65-F5344CB8AC3E}">
        <p14:creationId xmlns:p14="http://schemas.microsoft.com/office/powerpoint/2010/main" val="38567998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5"/>
          </p:nvPr>
        </p:nvSpPr>
        <p:spPr/>
        <p:txBody>
          <a:bodyPr/>
          <a:lstStyle/>
          <a:p>
            <a:fld id="{D7A22EB7-09F8-4239-9AAF-50F429709AF1}" type="slidenum">
              <a:rPr lang="es-CR" smtClean="0"/>
              <a:t>66</a:t>
            </a:fld>
            <a:endParaRPr lang="es-CR"/>
          </a:p>
        </p:txBody>
      </p:sp>
    </p:spTree>
    <p:extLst>
      <p:ext uri="{BB962C8B-B14F-4D97-AF65-F5344CB8AC3E}">
        <p14:creationId xmlns:p14="http://schemas.microsoft.com/office/powerpoint/2010/main" val="25643063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9EA9BC-0779-66D4-F34D-8703B197F62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R"/>
          </a:p>
        </p:txBody>
      </p:sp>
      <p:sp>
        <p:nvSpPr>
          <p:cNvPr id="3" name="Subtítulo 2">
            <a:extLst>
              <a:ext uri="{FF2B5EF4-FFF2-40B4-BE49-F238E27FC236}">
                <a16:creationId xmlns:a16="http://schemas.microsoft.com/office/drawing/2014/main" id="{0A8CEC11-9D78-B6E9-E550-576D730333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R"/>
          </a:p>
        </p:txBody>
      </p:sp>
      <p:sp>
        <p:nvSpPr>
          <p:cNvPr id="4" name="Marcador de fecha 3">
            <a:extLst>
              <a:ext uri="{FF2B5EF4-FFF2-40B4-BE49-F238E27FC236}">
                <a16:creationId xmlns:a16="http://schemas.microsoft.com/office/drawing/2014/main" id="{04DE36DA-197B-8685-F1E0-0C6EAC8F73F2}"/>
              </a:ext>
            </a:extLst>
          </p:cNvPr>
          <p:cNvSpPr>
            <a:spLocks noGrp="1"/>
          </p:cNvSpPr>
          <p:nvPr>
            <p:ph type="dt" sz="half" idx="10"/>
          </p:nvPr>
        </p:nvSpPr>
        <p:spPr/>
        <p:txBody>
          <a:bodyPr/>
          <a:lstStyle/>
          <a:p>
            <a:fld id="{968CC068-7876-4B63-9E4E-EA98A57DE54B}" type="datetimeFigureOut">
              <a:rPr lang="es-CR" smtClean="0"/>
              <a:t>1/12/2022</a:t>
            </a:fld>
            <a:endParaRPr lang="es-CR"/>
          </a:p>
        </p:txBody>
      </p:sp>
      <p:sp>
        <p:nvSpPr>
          <p:cNvPr id="5" name="Marcador de pie de página 4">
            <a:extLst>
              <a:ext uri="{FF2B5EF4-FFF2-40B4-BE49-F238E27FC236}">
                <a16:creationId xmlns:a16="http://schemas.microsoft.com/office/drawing/2014/main" id="{AF1E632E-B917-D7BD-87FA-FC5771437716}"/>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a16="http://schemas.microsoft.com/office/drawing/2014/main" id="{B7BDB4DB-7749-8FE2-F0E8-C55FB6296F22}"/>
              </a:ext>
            </a:extLst>
          </p:cNvPr>
          <p:cNvSpPr>
            <a:spLocks noGrp="1"/>
          </p:cNvSpPr>
          <p:nvPr>
            <p:ph type="sldNum" sz="quarter" idx="12"/>
          </p:nvPr>
        </p:nvSpPr>
        <p:spPr/>
        <p:txBody>
          <a:bodyPr/>
          <a:lstStyle/>
          <a:p>
            <a:fld id="{147DD85F-3356-4CEC-B9D5-E0156880825E}" type="slidenum">
              <a:rPr lang="es-CR" smtClean="0"/>
              <a:t>‹Nº›</a:t>
            </a:fld>
            <a:endParaRPr lang="es-CR"/>
          </a:p>
        </p:txBody>
      </p:sp>
    </p:spTree>
    <p:extLst>
      <p:ext uri="{BB962C8B-B14F-4D97-AF65-F5344CB8AC3E}">
        <p14:creationId xmlns:p14="http://schemas.microsoft.com/office/powerpoint/2010/main" val="228173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05C094-378B-822C-7540-6832FEF6FD0B}"/>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texto vertical 2">
            <a:extLst>
              <a:ext uri="{FF2B5EF4-FFF2-40B4-BE49-F238E27FC236}">
                <a16:creationId xmlns:a16="http://schemas.microsoft.com/office/drawing/2014/main" id="{EC98B1D3-F392-54B9-8DC8-78DD7AED73F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4B260A29-187C-CAC8-F780-C6CE432BF395}"/>
              </a:ext>
            </a:extLst>
          </p:cNvPr>
          <p:cNvSpPr>
            <a:spLocks noGrp="1"/>
          </p:cNvSpPr>
          <p:nvPr>
            <p:ph type="dt" sz="half" idx="10"/>
          </p:nvPr>
        </p:nvSpPr>
        <p:spPr/>
        <p:txBody>
          <a:bodyPr/>
          <a:lstStyle/>
          <a:p>
            <a:fld id="{968CC068-7876-4B63-9E4E-EA98A57DE54B}" type="datetimeFigureOut">
              <a:rPr lang="es-CR" smtClean="0"/>
              <a:t>1/12/2022</a:t>
            </a:fld>
            <a:endParaRPr lang="es-CR"/>
          </a:p>
        </p:txBody>
      </p:sp>
      <p:sp>
        <p:nvSpPr>
          <p:cNvPr id="5" name="Marcador de pie de página 4">
            <a:extLst>
              <a:ext uri="{FF2B5EF4-FFF2-40B4-BE49-F238E27FC236}">
                <a16:creationId xmlns:a16="http://schemas.microsoft.com/office/drawing/2014/main" id="{4E79AD8D-8E91-BF5F-7E8A-EC3BB6789CF6}"/>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a16="http://schemas.microsoft.com/office/drawing/2014/main" id="{B3E8ECDF-40E3-EFE7-4E0F-7EA5F9C5D860}"/>
              </a:ext>
            </a:extLst>
          </p:cNvPr>
          <p:cNvSpPr>
            <a:spLocks noGrp="1"/>
          </p:cNvSpPr>
          <p:nvPr>
            <p:ph type="sldNum" sz="quarter" idx="12"/>
          </p:nvPr>
        </p:nvSpPr>
        <p:spPr/>
        <p:txBody>
          <a:bodyPr/>
          <a:lstStyle/>
          <a:p>
            <a:fld id="{147DD85F-3356-4CEC-B9D5-E0156880825E}" type="slidenum">
              <a:rPr lang="es-CR" smtClean="0"/>
              <a:t>‹Nº›</a:t>
            </a:fld>
            <a:endParaRPr lang="es-CR"/>
          </a:p>
        </p:txBody>
      </p:sp>
    </p:spTree>
    <p:extLst>
      <p:ext uri="{BB962C8B-B14F-4D97-AF65-F5344CB8AC3E}">
        <p14:creationId xmlns:p14="http://schemas.microsoft.com/office/powerpoint/2010/main" val="2133643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68C4D87-769C-3BAA-74BE-581421ED42A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R"/>
          </a:p>
        </p:txBody>
      </p:sp>
      <p:sp>
        <p:nvSpPr>
          <p:cNvPr id="3" name="Marcador de texto vertical 2">
            <a:extLst>
              <a:ext uri="{FF2B5EF4-FFF2-40B4-BE49-F238E27FC236}">
                <a16:creationId xmlns:a16="http://schemas.microsoft.com/office/drawing/2014/main" id="{6749EF88-F8D1-F445-DE8A-C4BAD63881F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7FD11BDA-917E-CB16-5BAF-12102C1100B4}"/>
              </a:ext>
            </a:extLst>
          </p:cNvPr>
          <p:cNvSpPr>
            <a:spLocks noGrp="1"/>
          </p:cNvSpPr>
          <p:nvPr>
            <p:ph type="dt" sz="half" idx="10"/>
          </p:nvPr>
        </p:nvSpPr>
        <p:spPr/>
        <p:txBody>
          <a:bodyPr/>
          <a:lstStyle/>
          <a:p>
            <a:fld id="{968CC068-7876-4B63-9E4E-EA98A57DE54B}" type="datetimeFigureOut">
              <a:rPr lang="es-CR" smtClean="0"/>
              <a:t>1/12/2022</a:t>
            </a:fld>
            <a:endParaRPr lang="es-CR"/>
          </a:p>
        </p:txBody>
      </p:sp>
      <p:sp>
        <p:nvSpPr>
          <p:cNvPr id="5" name="Marcador de pie de página 4">
            <a:extLst>
              <a:ext uri="{FF2B5EF4-FFF2-40B4-BE49-F238E27FC236}">
                <a16:creationId xmlns:a16="http://schemas.microsoft.com/office/drawing/2014/main" id="{6F8E1CD7-44BE-900C-720C-3B903AC5D3CA}"/>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a16="http://schemas.microsoft.com/office/drawing/2014/main" id="{B30B85EF-9D8E-EBC6-8811-690B77D183E5}"/>
              </a:ext>
            </a:extLst>
          </p:cNvPr>
          <p:cNvSpPr>
            <a:spLocks noGrp="1"/>
          </p:cNvSpPr>
          <p:nvPr>
            <p:ph type="sldNum" sz="quarter" idx="12"/>
          </p:nvPr>
        </p:nvSpPr>
        <p:spPr/>
        <p:txBody>
          <a:bodyPr/>
          <a:lstStyle/>
          <a:p>
            <a:fld id="{147DD85F-3356-4CEC-B9D5-E0156880825E}" type="slidenum">
              <a:rPr lang="es-CR" smtClean="0"/>
              <a:t>‹Nº›</a:t>
            </a:fld>
            <a:endParaRPr lang="es-CR"/>
          </a:p>
        </p:txBody>
      </p:sp>
    </p:spTree>
    <p:extLst>
      <p:ext uri="{BB962C8B-B14F-4D97-AF65-F5344CB8AC3E}">
        <p14:creationId xmlns:p14="http://schemas.microsoft.com/office/powerpoint/2010/main" val="27883797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9EA9BC-0779-66D4-F34D-8703B197F62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R"/>
          </a:p>
        </p:txBody>
      </p:sp>
      <p:sp>
        <p:nvSpPr>
          <p:cNvPr id="3" name="Subtítulo 2">
            <a:extLst>
              <a:ext uri="{FF2B5EF4-FFF2-40B4-BE49-F238E27FC236}">
                <a16:creationId xmlns:a16="http://schemas.microsoft.com/office/drawing/2014/main" id="{0A8CEC11-9D78-B6E9-E550-576D730333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R"/>
          </a:p>
        </p:txBody>
      </p:sp>
      <p:sp>
        <p:nvSpPr>
          <p:cNvPr id="4" name="Marcador de fecha 3">
            <a:extLst>
              <a:ext uri="{FF2B5EF4-FFF2-40B4-BE49-F238E27FC236}">
                <a16:creationId xmlns:a16="http://schemas.microsoft.com/office/drawing/2014/main" id="{04DE36DA-197B-8685-F1E0-0C6EAC8F73F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8CC068-7876-4B63-9E4E-EA98A57DE54B}" type="datetimeFigureOut">
              <a:rPr kumimoji="0" lang="es-C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a:extLst>
              <a:ext uri="{FF2B5EF4-FFF2-40B4-BE49-F238E27FC236}">
                <a16:creationId xmlns:a16="http://schemas.microsoft.com/office/drawing/2014/main" id="{AF1E632E-B917-D7BD-87FA-FC577143771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a:extLst>
              <a:ext uri="{FF2B5EF4-FFF2-40B4-BE49-F238E27FC236}">
                <a16:creationId xmlns:a16="http://schemas.microsoft.com/office/drawing/2014/main" id="{B7BDB4DB-7749-8FE2-F0E8-C55FB6296F2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DD85F-3356-4CEC-B9D5-E0156880825E}" type="slidenum">
              <a:rPr kumimoji="0" lang="es-C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13149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2F34F7-8641-CAAA-839E-FE6046E2564D}"/>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contenido 2">
            <a:extLst>
              <a:ext uri="{FF2B5EF4-FFF2-40B4-BE49-F238E27FC236}">
                <a16:creationId xmlns:a16="http://schemas.microsoft.com/office/drawing/2014/main" id="{743C18C1-D046-6690-F841-8627ADFBAA53}"/>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C001D0AF-2776-5D86-9011-B2284E1DD68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8CC068-7876-4B63-9E4E-EA98A57DE54B}" type="datetimeFigureOut">
              <a:rPr kumimoji="0" lang="es-C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a:extLst>
              <a:ext uri="{FF2B5EF4-FFF2-40B4-BE49-F238E27FC236}">
                <a16:creationId xmlns:a16="http://schemas.microsoft.com/office/drawing/2014/main" id="{F20ABFBD-3336-D25C-03F5-2D88479BB4F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a:extLst>
              <a:ext uri="{FF2B5EF4-FFF2-40B4-BE49-F238E27FC236}">
                <a16:creationId xmlns:a16="http://schemas.microsoft.com/office/drawing/2014/main" id="{5B2639B1-4D4A-8048-4572-6D4275877EE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DD85F-3356-4CEC-B9D5-E0156880825E}" type="slidenum">
              <a:rPr kumimoji="0" lang="es-C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7065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AA530A-2FD3-F52C-05CB-5AD791BBADCC}"/>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R"/>
          </a:p>
        </p:txBody>
      </p:sp>
      <p:sp>
        <p:nvSpPr>
          <p:cNvPr id="3" name="Marcador de texto 2">
            <a:extLst>
              <a:ext uri="{FF2B5EF4-FFF2-40B4-BE49-F238E27FC236}">
                <a16:creationId xmlns:a16="http://schemas.microsoft.com/office/drawing/2014/main" id="{DFAD4C9E-16F2-44CA-07C4-FC3797119F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AACE5126-F190-1ECF-AC7A-F1BF0F48183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8CC068-7876-4B63-9E4E-EA98A57DE54B}" type="datetimeFigureOut">
              <a:rPr kumimoji="0" lang="es-C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a:extLst>
              <a:ext uri="{FF2B5EF4-FFF2-40B4-BE49-F238E27FC236}">
                <a16:creationId xmlns:a16="http://schemas.microsoft.com/office/drawing/2014/main" id="{83EC86BB-5B1B-B769-384E-1D76B6B86A2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a:extLst>
              <a:ext uri="{FF2B5EF4-FFF2-40B4-BE49-F238E27FC236}">
                <a16:creationId xmlns:a16="http://schemas.microsoft.com/office/drawing/2014/main" id="{AA4DFEE5-572F-F22D-496B-B7250B8C109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DD85F-3356-4CEC-B9D5-E0156880825E}" type="slidenum">
              <a:rPr kumimoji="0" lang="es-C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18585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B99829-6F47-5B67-C4B5-907CEDD53311}"/>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contenido 2">
            <a:extLst>
              <a:ext uri="{FF2B5EF4-FFF2-40B4-BE49-F238E27FC236}">
                <a16:creationId xmlns:a16="http://schemas.microsoft.com/office/drawing/2014/main" id="{5E0B2366-AD56-739C-2407-4DE9040B724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contenido 3">
            <a:extLst>
              <a:ext uri="{FF2B5EF4-FFF2-40B4-BE49-F238E27FC236}">
                <a16:creationId xmlns:a16="http://schemas.microsoft.com/office/drawing/2014/main" id="{404407A9-D77A-21E7-3275-DF1E3985E8A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5" name="Marcador de fecha 4">
            <a:extLst>
              <a:ext uri="{FF2B5EF4-FFF2-40B4-BE49-F238E27FC236}">
                <a16:creationId xmlns:a16="http://schemas.microsoft.com/office/drawing/2014/main" id="{8698D149-49CD-EB66-3208-C9E67D471BE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8CC068-7876-4B63-9E4E-EA98A57DE54B}" type="datetimeFigureOut">
              <a:rPr kumimoji="0" lang="es-C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a:extLst>
              <a:ext uri="{FF2B5EF4-FFF2-40B4-BE49-F238E27FC236}">
                <a16:creationId xmlns:a16="http://schemas.microsoft.com/office/drawing/2014/main" id="{C5084940-AA9F-ACEF-1082-639ED8EE0A4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a:extLst>
              <a:ext uri="{FF2B5EF4-FFF2-40B4-BE49-F238E27FC236}">
                <a16:creationId xmlns:a16="http://schemas.microsoft.com/office/drawing/2014/main" id="{7A821E30-88D9-56FD-6FEC-23869B934B5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DD85F-3356-4CEC-B9D5-E0156880825E}" type="slidenum">
              <a:rPr kumimoji="0" lang="es-C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80920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DA2691-EF3E-FBD6-39C6-2D5DAB241FC4}"/>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R"/>
          </a:p>
        </p:txBody>
      </p:sp>
      <p:sp>
        <p:nvSpPr>
          <p:cNvPr id="3" name="Marcador de texto 2">
            <a:extLst>
              <a:ext uri="{FF2B5EF4-FFF2-40B4-BE49-F238E27FC236}">
                <a16:creationId xmlns:a16="http://schemas.microsoft.com/office/drawing/2014/main" id="{30234BC7-BC75-BAF7-F64D-97C2E8B5B6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57A83B8-17C3-71AF-637C-7484CFAA1B5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5" name="Marcador de texto 4">
            <a:extLst>
              <a:ext uri="{FF2B5EF4-FFF2-40B4-BE49-F238E27FC236}">
                <a16:creationId xmlns:a16="http://schemas.microsoft.com/office/drawing/2014/main" id="{0E047AD9-FDCA-0EF6-0995-AA0D629283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6B5A2A9-D052-4C99-BDFF-D5D105725AF6}"/>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7" name="Marcador de fecha 6">
            <a:extLst>
              <a:ext uri="{FF2B5EF4-FFF2-40B4-BE49-F238E27FC236}">
                <a16:creationId xmlns:a16="http://schemas.microsoft.com/office/drawing/2014/main" id="{DDFC3646-5381-0076-CFA8-49C6729ABBF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8CC068-7876-4B63-9E4E-EA98A57DE54B}" type="datetimeFigureOut">
              <a:rPr kumimoji="0" lang="es-C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Marcador de pie de página 7">
            <a:extLst>
              <a:ext uri="{FF2B5EF4-FFF2-40B4-BE49-F238E27FC236}">
                <a16:creationId xmlns:a16="http://schemas.microsoft.com/office/drawing/2014/main" id="{89AE5C58-AA72-F57F-F40F-5FBD95CCE20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Marcador de número de diapositiva 8">
            <a:extLst>
              <a:ext uri="{FF2B5EF4-FFF2-40B4-BE49-F238E27FC236}">
                <a16:creationId xmlns:a16="http://schemas.microsoft.com/office/drawing/2014/main" id="{1268712C-4E85-8209-A079-FD97E6EADBD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DD85F-3356-4CEC-B9D5-E0156880825E}" type="slidenum">
              <a:rPr kumimoji="0" lang="es-C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73340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9A39F3-0C39-8E58-C0A7-59AAA0F6D4C4}"/>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fecha 2">
            <a:extLst>
              <a:ext uri="{FF2B5EF4-FFF2-40B4-BE49-F238E27FC236}">
                <a16:creationId xmlns:a16="http://schemas.microsoft.com/office/drawing/2014/main" id="{06F0674E-458D-4A87-9311-4943A88EC12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8CC068-7876-4B63-9E4E-EA98A57DE54B}" type="datetimeFigureOut">
              <a:rPr kumimoji="0" lang="es-C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Marcador de pie de página 3">
            <a:extLst>
              <a:ext uri="{FF2B5EF4-FFF2-40B4-BE49-F238E27FC236}">
                <a16:creationId xmlns:a16="http://schemas.microsoft.com/office/drawing/2014/main" id="{9E971F49-E0C9-11B6-3FBE-4D80BE1510A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número de diapositiva 4">
            <a:extLst>
              <a:ext uri="{FF2B5EF4-FFF2-40B4-BE49-F238E27FC236}">
                <a16:creationId xmlns:a16="http://schemas.microsoft.com/office/drawing/2014/main" id="{8AC1B32E-BD58-4F67-7A9C-DBB37EF577E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DD85F-3356-4CEC-B9D5-E0156880825E}" type="slidenum">
              <a:rPr kumimoji="0" lang="es-C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19097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E64C772-103E-E687-4299-C0D72ABAAEE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8CC068-7876-4B63-9E4E-EA98A57DE54B}" type="datetimeFigureOut">
              <a:rPr kumimoji="0" lang="es-C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Marcador de pie de página 2">
            <a:extLst>
              <a:ext uri="{FF2B5EF4-FFF2-40B4-BE49-F238E27FC236}">
                <a16:creationId xmlns:a16="http://schemas.microsoft.com/office/drawing/2014/main" id="{79A773B9-01A3-1ADE-A7E9-5069F3BD77A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Marcador de número de diapositiva 3">
            <a:extLst>
              <a:ext uri="{FF2B5EF4-FFF2-40B4-BE49-F238E27FC236}">
                <a16:creationId xmlns:a16="http://schemas.microsoft.com/office/drawing/2014/main" id="{9685DC24-5431-6CDD-6BA0-44B719ABA1A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DD85F-3356-4CEC-B9D5-E0156880825E}" type="slidenum">
              <a:rPr kumimoji="0" lang="es-C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74903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8243F5-0772-49BB-0E02-23452781C91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R"/>
          </a:p>
        </p:txBody>
      </p:sp>
      <p:sp>
        <p:nvSpPr>
          <p:cNvPr id="3" name="Marcador de contenido 2">
            <a:extLst>
              <a:ext uri="{FF2B5EF4-FFF2-40B4-BE49-F238E27FC236}">
                <a16:creationId xmlns:a16="http://schemas.microsoft.com/office/drawing/2014/main" id="{0E32F467-7E6C-4A1D-2884-EFADC57DA4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texto 3">
            <a:extLst>
              <a:ext uri="{FF2B5EF4-FFF2-40B4-BE49-F238E27FC236}">
                <a16:creationId xmlns:a16="http://schemas.microsoft.com/office/drawing/2014/main" id="{46978F94-1A06-8CB6-D62F-BEA0E29155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98FAC31-2116-CA34-CE08-3536EBC5064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8CC068-7876-4B63-9E4E-EA98A57DE54B}" type="datetimeFigureOut">
              <a:rPr kumimoji="0" lang="es-C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a:extLst>
              <a:ext uri="{FF2B5EF4-FFF2-40B4-BE49-F238E27FC236}">
                <a16:creationId xmlns:a16="http://schemas.microsoft.com/office/drawing/2014/main" id="{2AC6C173-FF0B-FF7B-4D19-853D7A41892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a:extLst>
              <a:ext uri="{FF2B5EF4-FFF2-40B4-BE49-F238E27FC236}">
                <a16:creationId xmlns:a16="http://schemas.microsoft.com/office/drawing/2014/main" id="{49E9A2EE-4DDE-90C4-C638-42D49DA8A7B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DD85F-3356-4CEC-B9D5-E0156880825E}" type="slidenum">
              <a:rPr kumimoji="0" lang="es-C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449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2F34F7-8641-CAAA-839E-FE6046E2564D}"/>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contenido 2">
            <a:extLst>
              <a:ext uri="{FF2B5EF4-FFF2-40B4-BE49-F238E27FC236}">
                <a16:creationId xmlns:a16="http://schemas.microsoft.com/office/drawing/2014/main" id="{743C18C1-D046-6690-F841-8627ADFBAA53}"/>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C001D0AF-2776-5D86-9011-B2284E1DD687}"/>
              </a:ext>
            </a:extLst>
          </p:cNvPr>
          <p:cNvSpPr>
            <a:spLocks noGrp="1"/>
          </p:cNvSpPr>
          <p:nvPr>
            <p:ph type="dt" sz="half" idx="10"/>
          </p:nvPr>
        </p:nvSpPr>
        <p:spPr/>
        <p:txBody>
          <a:bodyPr/>
          <a:lstStyle/>
          <a:p>
            <a:fld id="{968CC068-7876-4B63-9E4E-EA98A57DE54B}" type="datetimeFigureOut">
              <a:rPr lang="es-CR" smtClean="0"/>
              <a:t>1/12/2022</a:t>
            </a:fld>
            <a:endParaRPr lang="es-CR"/>
          </a:p>
        </p:txBody>
      </p:sp>
      <p:sp>
        <p:nvSpPr>
          <p:cNvPr id="5" name="Marcador de pie de página 4">
            <a:extLst>
              <a:ext uri="{FF2B5EF4-FFF2-40B4-BE49-F238E27FC236}">
                <a16:creationId xmlns:a16="http://schemas.microsoft.com/office/drawing/2014/main" id="{F20ABFBD-3336-D25C-03F5-2D88479BB4FE}"/>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a16="http://schemas.microsoft.com/office/drawing/2014/main" id="{5B2639B1-4D4A-8048-4572-6D4275877EE6}"/>
              </a:ext>
            </a:extLst>
          </p:cNvPr>
          <p:cNvSpPr>
            <a:spLocks noGrp="1"/>
          </p:cNvSpPr>
          <p:nvPr>
            <p:ph type="sldNum" sz="quarter" idx="12"/>
          </p:nvPr>
        </p:nvSpPr>
        <p:spPr/>
        <p:txBody>
          <a:bodyPr/>
          <a:lstStyle/>
          <a:p>
            <a:fld id="{147DD85F-3356-4CEC-B9D5-E0156880825E}" type="slidenum">
              <a:rPr lang="es-CR" smtClean="0"/>
              <a:t>‹Nº›</a:t>
            </a:fld>
            <a:endParaRPr lang="es-CR"/>
          </a:p>
        </p:txBody>
      </p:sp>
    </p:spTree>
    <p:extLst>
      <p:ext uri="{BB962C8B-B14F-4D97-AF65-F5344CB8AC3E}">
        <p14:creationId xmlns:p14="http://schemas.microsoft.com/office/powerpoint/2010/main" val="13896211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81265B-7536-406B-D8C4-C31E9981DB5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R"/>
          </a:p>
        </p:txBody>
      </p:sp>
      <p:sp>
        <p:nvSpPr>
          <p:cNvPr id="3" name="Marcador de posición de imagen 2">
            <a:extLst>
              <a:ext uri="{FF2B5EF4-FFF2-40B4-BE49-F238E27FC236}">
                <a16:creationId xmlns:a16="http://schemas.microsoft.com/office/drawing/2014/main" id="{2FFBAD0D-7923-DB04-4C94-68302B9ADB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R"/>
          </a:p>
        </p:txBody>
      </p:sp>
      <p:sp>
        <p:nvSpPr>
          <p:cNvPr id="4" name="Marcador de texto 3">
            <a:extLst>
              <a:ext uri="{FF2B5EF4-FFF2-40B4-BE49-F238E27FC236}">
                <a16:creationId xmlns:a16="http://schemas.microsoft.com/office/drawing/2014/main" id="{9E55A41A-BFB6-66DE-E585-EF419E3E6E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E431E35-2F68-BB21-5DE6-1B95C74B98E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8CC068-7876-4B63-9E4E-EA98A57DE54B}" type="datetimeFigureOut">
              <a:rPr kumimoji="0" lang="es-C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a:extLst>
              <a:ext uri="{FF2B5EF4-FFF2-40B4-BE49-F238E27FC236}">
                <a16:creationId xmlns:a16="http://schemas.microsoft.com/office/drawing/2014/main" id="{0F1EDDA5-3770-9FE0-536F-83E4B66A4E5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a:extLst>
              <a:ext uri="{FF2B5EF4-FFF2-40B4-BE49-F238E27FC236}">
                <a16:creationId xmlns:a16="http://schemas.microsoft.com/office/drawing/2014/main" id="{CAD0ED66-2EA6-B1C1-308D-948BC4497CD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DD85F-3356-4CEC-B9D5-E0156880825E}" type="slidenum">
              <a:rPr kumimoji="0" lang="es-C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2706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05C094-378B-822C-7540-6832FEF6FD0B}"/>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texto vertical 2">
            <a:extLst>
              <a:ext uri="{FF2B5EF4-FFF2-40B4-BE49-F238E27FC236}">
                <a16:creationId xmlns:a16="http://schemas.microsoft.com/office/drawing/2014/main" id="{EC98B1D3-F392-54B9-8DC8-78DD7AED73F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4B260A29-187C-CAC8-F780-C6CE432BF39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8CC068-7876-4B63-9E4E-EA98A57DE54B}" type="datetimeFigureOut">
              <a:rPr kumimoji="0" lang="es-C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a:extLst>
              <a:ext uri="{FF2B5EF4-FFF2-40B4-BE49-F238E27FC236}">
                <a16:creationId xmlns:a16="http://schemas.microsoft.com/office/drawing/2014/main" id="{4E79AD8D-8E91-BF5F-7E8A-EC3BB6789CF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a:extLst>
              <a:ext uri="{FF2B5EF4-FFF2-40B4-BE49-F238E27FC236}">
                <a16:creationId xmlns:a16="http://schemas.microsoft.com/office/drawing/2014/main" id="{B3E8ECDF-40E3-EFE7-4E0F-7EA5F9C5D86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DD85F-3356-4CEC-B9D5-E0156880825E}" type="slidenum">
              <a:rPr kumimoji="0" lang="es-C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71094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68C4D87-769C-3BAA-74BE-581421ED42A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R"/>
          </a:p>
        </p:txBody>
      </p:sp>
      <p:sp>
        <p:nvSpPr>
          <p:cNvPr id="3" name="Marcador de texto vertical 2">
            <a:extLst>
              <a:ext uri="{FF2B5EF4-FFF2-40B4-BE49-F238E27FC236}">
                <a16:creationId xmlns:a16="http://schemas.microsoft.com/office/drawing/2014/main" id="{6749EF88-F8D1-F445-DE8A-C4BAD63881F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7FD11BDA-917E-CB16-5BAF-12102C1100B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8CC068-7876-4B63-9E4E-EA98A57DE54B}" type="datetimeFigureOut">
              <a:rPr kumimoji="0" lang="es-C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a:extLst>
              <a:ext uri="{FF2B5EF4-FFF2-40B4-BE49-F238E27FC236}">
                <a16:creationId xmlns:a16="http://schemas.microsoft.com/office/drawing/2014/main" id="{6F8E1CD7-44BE-900C-720C-3B903AC5D3C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a:extLst>
              <a:ext uri="{FF2B5EF4-FFF2-40B4-BE49-F238E27FC236}">
                <a16:creationId xmlns:a16="http://schemas.microsoft.com/office/drawing/2014/main" id="{B30B85EF-9D8E-EBC6-8811-690B77D183E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DD85F-3356-4CEC-B9D5-E0156880825E}" type="slidenum">
              <a:rPr kumimoji="0" lang="es-C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24669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9EA9BC-0779-66D4-F34D-8703B197F62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R"/>
          </a:p>
        </p:txBody>
      </p:sp>
      <p:sp>
        <p:nvSpPr>
          <p:cNvPr id="3" name="Subtítulo 2">
            <a:extLst>
              <a:ext uri="{FF2B5EF4-FFF2-40B4-BE49-F238E27FC236}">
                <a16:creationId xmlns:a16="http://schemas.microsoft.com/office/drawing/2014/main" id="{0A8CEC11-9D78-B6E9-E550-576D730333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R"/>
          </a:p>
        </p:txBody>
      </p:sp>
      <p:sp>
        <p:nvSpPr>
          <p:cNvPr id="4" name="Marcador de fecha 3">
            <a:extLst>
              <a:ext uri="{FF2B5EF4-FFF2-40B4-BE49-F238E27FC236}">
                <a16:creationId xmlns:a16="http://schemas.microsoft.com/office/drawing/2014/main" id="{04DE36DA-197B-8685-F1E0-0C6EAC8F73F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8CC068-7876-4B63-9E4E-EA98A57DE54B}" type="datetimeFigureOut">
              <a:rPr kumimoji="0" lang="es-C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a:extLst>
              <a:ext uri="{FF2B5EF4-FFF2-40B4-BE49-F238E27FC236}">
                <a16:creationId xmlns:a16="http://schemas.microsoft.com/office/drawing/2014/main" id="{AF1E632E-B917-D7BD-87FA-FC577143771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a:extLst>
              <a:ext uri="{FF2B5EF4-FFF2-40B4-BE49-F238E27FC236}">
                <a16:creationId xmlns:a16="http://schemas.microsoft.com/office/drawing/2014/main" id="{B7BDB4DB-7749-8FE2-F0E8-C55FB6296F2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DD85F-3356-4CEC-B9D5-E0156880825E}" type="slidenum">
              <a:rPr kumimoji="0" lang="es-C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38659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2F34F7-8641-CAAA-839E-FE6046E2564D}"/>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contenido 2">
            <a:extLst>
              <a:ext uri="{FF2B5EF4-FFF2-40B4-BE49-F238E27FC236}">
                <a16:creationId xmlns:a16="http://schemas.microsoft.com/office/drawing/2014/main" id="{743C18C1-D046-6690-F841-8627ADFBAA53}"/>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C001D0AF-2776-5D86-9011-B2284E1DD68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8CC068-7876-4B63-9E4E-EA98A57DE54B}" type="datetimeFigureOut">
              <a:rPr kumimoji="0" lang="es-C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a:extLst>
              <a:ext uri="{FF2B5EF4-FFF2-40B4-BE49-F238E27FC236}">
                <a16:creationId xmlns:a16="http://schemas.microsoft.com/office/drawing/2014/main" id="{F20ABFBD-3336-D25C-03F5-2D88479BB4F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a:extLst>
              <a:ext uri="{FF2B5EF4-FFF2-40B4-BE49-F238E27FC236}">
                <a16:creationId xmlns:a16="http://schemas.microsoft.com/office/drawing/2014/main" id="{5B2639B1-4D4A-8048-4572-6D4275877EE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DD85F-3356-4CEC-B9D5-E0156880825E}" type="slidenum">
              <a:rPr kumimoji="0" lang="es-C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13062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AA530A-2FD3-F52C-05CB-5AD791BBADCC}"/>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R"/>
          </a:p>
        </p:txBody>
      </p:sp>
      <p:sp>
        <p:nvSpPr>
          <p:cNvPr id="3" name="Marcador de texto 2">
            <a:extLst>
              <a:ext uri="{FF2B5EF4-FFF2-40B4-BE49-F238E27FC236}">
                <a16:creationId xmlns:a16="http://schemas.microsoft.com/office/drawing/2014/main" id="{DFAD4C9E-16F2-44CA-07C4-FC3797119F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AACE5126-F190-1ECF-AC7A-F1BF0F48183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8CC068-7876-4B63-9E4E-EA98A57DE54B}" type="datetimeFigureOut">
              <a:rPr kumimoji="0" lang="es-C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a:extLst>
              <a:ext uri="{FF2B5EF4-FFF2-40B4-BE49-F238E27FC236}">
                <a16:creationId xmlns:a16="http://schemas.microsoft.com/office/drawing/2014/main" id="{83EC86BB-5B1B-B769-384E-1D76B6B86A2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a:extLst>
              <a:ext uri="{FF2B5EF4-FFF2-40B4-BE49-F238E27FC236}">
                <a16:creationId xmlns:a16="http://schemas.microsoft.com/office/drawing/2014/main" id="{AA4DFEE5-572F-F22D-496B-B7250B8C109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DD85F-3356-4CEC-B9D5-E0156880825E}" type="slidenum">
              <a:rPr kumimoji="0" lang="es-C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39822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B99829-6F47-5B67-C4B5-907CEDD53311}"/>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contenido 2">
            <a:extLst>
              <a:ext uri="{FF2B5EF4-FFF2-40B4-BE49-F238E27FC236}">
                <a16:creationId xmlns:a16="http://schemas.microsoft.com/office/drawing/2014/main" id="{5E0B2366-AD56-739C-2407-4DE9040B724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contenido 3">
            <a:extLst>
              <a:ext uri="{FF2B5EF4-FFF2-40B4-BE49-F238E27FC236}">
                <a16:creationId xmlns:a16="http://schemas.microsoft.com/office/drawing/2014/main" id="{404407A9-D77A-21E7-3275-DF1E3985E8A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5" name="Marcador de fecha 4">
            <a:extLst>
              <a:ext uri="{FF2B5EF4-FFF2-40B4-BE49-F238E27FC236}">
                <a16:creationId xmlns:a16="http://schemas.microsoft.com/office/drawing/2014/main" id="{8698D149-49CD-EB66-3208-C9E67D471BE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8CC068-7876-4B63-9E4E-EA98A57DE54B}" type="datetimeFigureOut">
              <a:rPr kumimoji="0" lang="es-C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a:extLst>
              <a:ext uri="{FF2B5EF4-FFF2-40B4-BE49-F238E27FC236}">
                <a16:creationId xmlns:a16="http://schemas.microsoft.com/office/drawing/2014/main" id="{C5084940-AA9F-ACEF-1082-639ED8EE0A4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a:extLst>
              <a:ext uri="{FF2B5EF4-FFF2-40B4-BE49-F238E27FC236}">
                <a16:creationId xmlns:a16="http://schemas.microsoft.com/office/drawing/2014/main" id="{7A821E30-88D9-56FD-6FEC-23869B934B5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DD85F-3356-4CEC-B9D5-E0156880825E}" type="slidenum">
              <a:rPr kumimoji="0" lang="es-C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47041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DA2691-EF3E-FBD6-39C6-2D5DAB241FC4}"/>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R"/>
          </a:p>
        </p:txBody>
      </p:sp>
      <p:sp>
        <p:nvSpPr>
          <p:cNvPr id="3" name="Marcador de texto 2">
            <a:extLst>
              <a:ext uri="{FF2B5EF4-FFF2-40B4-BE49-F238E27FC236}">
                <a16:creationId xmlns:a16="http://schemas.microsoft.com/office/drawing/2014/main" id="{30234BC7-BC75-BAF7-F64D-97C2E8B5B6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57A83B8-17C3-71AF-637C-7484CFAA1B5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5" name="Marcador de texto 4">
            <a:extLst>
              <a:ext uri="{FF2B5EF4-FFF2-40B4-BE49-F238E27FC236}">
                <a16:creationId xmlns:a16="http://schemas.microsoft.com/office/drawing/2014/main" id="{0E047AD9-FDCA-0EF6-0995-AA0D629283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6B5A2A9-D052-4C99-BDFF-D5D105725AF6}"/>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7" name="Marcador de fecha 6">
            <a:extLst>
              <a:ext uri="{FF2B5EF4-FFF2-40B4-BE49-F238E27FC236}">
                <a16:creationId xmlns:a16="http://schemas.microsoft.com/office/drawing/2014/main" id="{DDFC3646-5381-0076-CFA8-49C6729ABBF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8CC068-7876-4B63-9E4E-EA98A57DE54B}" type="datetimeFigureOut">
              <a:rPr kumimoji="0" lang="es-C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Marcador de pie de página 7">
            <a:extLst>
              <a:ext uri="{FF2B5EF4-FFF2-40B4-BE49-F238E27FC236}">
                <a16:creationId xmlns:a16="http://schemas.microsoft.com/office/drawing/2014/main" id="{89AE5C58-AA72-F57F-F40F-5FBD95CCE20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Marcador de número de diapositiva 8">
            <a:extLst>
              <a:ext uri="{FF2B5EF4-FFF2-40B4-BE49-F238E27FC236}">
                <a16:creationId xmlns:a16="http://schemas.microsoft.com/office/drawing/2014/main" id="{1268712C-4E85-8209-A079-FD97E6EADBD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DD85F-3356-4CEC-B9D5-E0156880825E}" type="slidenum">
              <a:rPr kumimoji="0" lang="es-C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62485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9A39F3-0C39-8E58-C0A7-59AAA0F6D4C4}"/>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fecha 2">
            <a:extLst>
              <a:ext uri="{FF2B5EF4-FFF2-40B4-BE49-F238E27FC236}">
                <a16:creationId xmlns:a16="http://schemas.microsoft.com/office/drawing/2014/main" id="{06F0674E-458D-4A87-9311-4943A88EC12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8CC068-7876-4B63-9E4E-EA98A57DE54B}" type="datetimeFigureOut">
              <a:rPr kumimoji="0" lang="es-C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Marcador de pie de página 3">
            <a:extLst>
              <a:ext uri="{FF2B5EF4-FFF2-40B4-BE49-F238E27FC236}">
                <a16:creationId xmlns:a16="http://schemas.microsoft.com/office/drawing/2014/main" id="{9E971F49-E0C9-11B6-3FBE-4D80BE1510A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número de diapositiva 4">
            <a:extLst>
              <a:ext uri="{FF2B5EF4-FFF2-40B4-BE49-F238E27FC236}">
                <a16:creationId xmlns:a16="http://schemas.microsoft.com/office/drawing/2014/main" id="{8AC1B32E-BD58-4F67-7A9C-DBB37EF577E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DD85F-3356-4CEC-B9D5-E0156880825E}" type="slidenum">
              <a:rPr kumimoji="0" lang="es-C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67339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E64C772-103E-E687-4299-C0D72ABAAEE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8CC068-7876-4B63-9E4E-EA98A57DE54B}" type="datetimeFigureOut">
              <a:rPr kumimoji="0" lang="es-C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Marcador de pie de página 2">
            <a:extLst>
              <a:ext uri="{FF2B5EF4-FFF2-40B4-BE49-F238E27FC236}">
                <a16:creationId xmlns:a16="http://schemas.microsoft.com/office/drawing/2014/main" id="{79A773B9-01A3-1ADE-A7E9-5069F3BD77A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Marcador de número de diapositiva 3">
            <a:extLst>
              <a:ext uri="{FF2B5EF4-FFF2-40B4-BE49-F238E27FC236}">
                <a16:creationId xmlns:a16="http://schemas.microsoft.com/office/drawing/2014/main" id="{9685DC24-5431-6CDD-6BA0-44B719ABA1A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DD85F-3356-4CEC-B9D5-E0156880825E}" type="slidenum">
              <a:rPr kumimoji="0" lang="es-C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7445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AA530A-2FD3-F52C-05CB-5AD791BBADCC}"/>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R"/>
          </a:p>
        </p:txBody>
      </p:sp>
      <p:sp>
        <p:nvSpPr>
          <p:cNvPr id="3" name="Marcador de texto 2">
            <a:extLst>
              <a:ext uri="{FF2B5EF4-FFF2-40B4-BE49-F238E27FC236}">
                <a16:creationId xmlns:a16="http://schemas.microsoft.com/office/drawing/2014/main" id="{DFAD4C9E-16F2-44CA-07C4-FC3797119F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AACE5126-F190-1ECF-AC7A-F1BF0F481831}"/>
              </a:ext>
            </a:extLst>
          </p:cNvPr>
          <p:cNvSpPr>
            <a:spLocks noGrp="1"/>
          </p:cNvSpPr>
          <p:nvPr>
            <p:ph type="dt" sz="half" idx="10"/>
          </p:nvPr>
        </p:nvSpPr>
        <p:spPr/>
        <p:txBody>
          <a:bodyPr/>
          <a:lstStyle/>
          <a:p>
            <a:fld id="{968CC068-7876-4B63-9E4E-EA98A57DE54B}" type="datetimeFigureOut">
              <a:rPr lang="es-CR" smtClean="0"/>
              <a:t>1/12/2022</a:t>
            </a:fld>
            <a:endParaRPr lang="es-CR"/>
          </a:p>
        </p:txBody>
      </p:sp>
      <p:sp>
        <p:nvSpPr>
          <p:cNvPr id="5" name="Marcador de pie de página 4">
            <a:extLst>
              <a:ext uri="{FF2B5EF4-FFF2-40B4-BE49-F238E27FC236}">
                <a16:creationId xmlns:a16="http://schemas.microsoft.com/office/drawing/2014/main" id="{83EC86BB-5B1B-B769-384E-1D76B6B86A2D}"/>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a16="http://schemas.microsoft.com/office/drawing/2014/main" id="{AA4DFEE5-572F-F22D-496B-B7250B8C1090}"/>
              </a:ext>
            </a:extLst>
          </p:cNvPr>
          <p:cNvSpPr>
            <a:spLocks noGrp="1"/>
          </p:cNvSpPr>
          <p:nvPr>
            <p:ph type="sldNum" sz="quarter" idx="12"/>
          </p:nvPr>
        </p:nvSpPr>
        <p:spPr/>
        <p:txBody>
          <a:bodyPr/>
          <a:lstStyle/>
          <a:p>
            <a:fld id="{147DD85F-3356-4CEC-B9D5-E0156880825E}" type="slidenum">
              <a:rPr lang="es-CR" smtClean="0"/>
              <a:t>‹Nº›</a:t>
            </a:fld>
            <a:endParaRPr lang="es-CR"/>
          </a:p>
        </p:txBody>
      </p:sp>
    </p:spTree>
    <p:extLst>
      <p:ext uri="{BB962C8B-B14F-4D97-AF65-F5344CB8AC3E}">
        <p14:creationId xmlns:p14="http://schemas.microsoft.com/office/powerpoint/2010/main" val="5140905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8243F5-0772-49BB-0E02-23452781C91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R"/>
          </a:p>
        </p:txBody>
      </p:sp>
      <p:sp>
        <p:nvSpPr>
          <p:cNvPr id="3" name="Marcador de contenido 2">
            <a:extLst>
              <a:ext uri="{FF2B5EF4-FFF2-40B4-BE49-F238E27FC236}">
                <a16:creationId xmlns:a16="http://schemas.microsoft.com/office/drawing/2014/main" id="{0E32F467-7E6C-4A1D-2884-EFADC57DA4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texto 3">
            <a:extLst>
              <a:ext uri="{FF2B5EF4-FFF2-40B4-BE49-F238E27FC236}">
                <a16:creationId xmlns:a16="http://schemas.microsoft.com/office/drawing/2014/main" id="{46978F94-1A06-8CB6-D62F-BEA0E29155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98FAC31-2116-CA34-CE08-3536EBC5064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8CC068-7876-4B63-9E4E-EA98A57DE54B}" type="datetimeFigureOut">
              <a:rPr kumimoji="0" lang="es-C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a:extLst>
              <a:ext uri="{FF2B5EF4-FFF2-40B4-BE49-F238E27FC236}">
                <a16:creationId xmlns:a16="http://schemas.microsoft.com/office/drawing/2014/main" id="{2AC6C173-FF0B-FF7B-4D19-853D7A41892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a:extLst>
              <a:ext uri="{FF2B5EF4-FFF2-40B4-BE49-F238E27FC236}">
                <a16:creationId xmlns:a16="http://schemas.microsoft.com/office/drawing/2014/main" id="{49E9A2EE-4DDE-90C4-C638-42D49DA8A7B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DD85F-3356-4CEC-B9D5-E0156880825E}" type="slidenum">
              <a:rPr kumimoji="0" lang="es-C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56241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81265B-7536-406B-D8C4-C31E9981DB5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R"/>
          </a:p>
        </p:txBody>
      </p:sp>
      <p:sp>
        <p:nvSpPr>
          <p:cNvPr id="3" name="Marcador de posición de imagen 2">
            <a:extLst>
              <a:ext uri="{FF2B5EF4-FFF2-40B4-BE49-F238E27FC236}">
                <a16:creationId xmlns:a16="http://schemas.microsoft.com/office/drawing/2014/main" id="{2FFBAD0D-7923-DB04-4C94-68302B9ADB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R"/>
          </a:p>
        </p:txBody>
      </p:sp>
      <p:sp>
        <p:nvSpPr>
          <p:cNvPr id="4" name="Marcador de texto 3">
            <a:extLst>
              <a:ext uri="{FF2B5EF4-FFF2-40B4-BE49-F238E27FC236}">
                <a16:creationId xmlns:a16="http://schemas.microsoft.com/office/drawing/2014/main" id="{9E55A41A-BFB6-66DE-E585-EF419E3E6E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E431E35-2F68-BB21-5DE6-1B95C74B98E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8CC068-7876-4B63-9E4E-EA98A57DE54B}" type="datetimeFigureOut">
              <a:rPr kumimoji="0" lang="es-C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a:extLst>
              <a:ext uri="{FF2B5EF4-FFF2-40B4-BE49-F238E27FC236}">
                <a16:creationId xmlns:a16="http://schemas.microsoft.com/office/drawing/2014/main" id="{0F1EDDA5-3770-9FE0-536F-83E4B66A4E5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a:extLst>
              <a:ext uri="{FF2B5EF4-FFF2-40B4-BE49-F238E27FC236}">
                <a16:creationId xmlns:a16="http://schemas.microsoft.com/office/drawing/2014/main" id="{CAD0ED66-2EA6-B1C1-308D-948BC4497CD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DD85F-3356-4CEC-B9D5-E0156880825E}" type="slidenum">
              <a:rPr kumimoji="0" lang="es-C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44620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05C094-378B-822C-7540-6832FEF6FD0B}"/>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texto vertical 2">
            <a:extLst>
              <a:ext uri="{FF2B5EF4-FFF2-40B4-BE49-F238E27FC236}">
                <a16:creationId xmlns:a16="http://schemas.microsoft.com/office/drawing/2014/main" id="{EC98B1D3-F392-54B9-8DC8-78DD7AED73F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4B260A29-187C-CAC8-F780-C6CE432BF39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8CC068-7876-4B63-9E4E-EA98A57DE54B}" type="datetimeFigureOut">
              <a:rPr kumimoji="0" lang="es-C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a:extLst>
              <a:ext uri="{FF2B5EF4-FFF2-40B4-BE49-F238E27FC236}">
                <a16:creationId xmlns:a16="http://schemas.microsoft.com/office/drawing/2014/main" id="{4E79AD8D-8E91-BF5F-7E8A-EC3BB6789CF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a:extLst>
              <a:ext uri="{FF2B5EF4-FFF2-40B4-BE49-F238E27FC236}">
                <a16:creationId xmlns:a16="http://schemas.microsoft.com/office/drawing/2014/main" id="{B3E8ECDF-40E3-EFE7-4E0F-7EA5F9C5D86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DD85F-3356-4CEC-B9D5-E0156880825E}" type="slidenum">
              <a:rPr kumimoji="0" lang="es-C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31462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68C4D87-769C-3BAA-74BE-581421ED42A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R"/>
          </a:p>
        </p:txBody>
      </p:sp>
      <p:sp>
        <p:nvSpPr>
          <p:cNvPr id="3" name="Marcador de texto vertical 2">
            <a:extLst>
              <a:ext uri="{FF2B5EF4-FFF2-40B4-BE49-F238E27FC236}">
                <a16:creationId xmlns:a16="http://schemas.microsoft.com/office/drawing/2014/main" id="{6749EF88-F8D1-F445-DE8A-C4BAD63881F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7FD11BDA-917E-CB16-5BAF-12102C1100B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8CC068-7876-4B63-9E4E-EA98A57DE54B}" type="datetimeFigureOut">
              <a:rPr kumimoji="0" lang="es-C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a:extLst>
              <a:ext uri="{FF2B5EF4-FFF2-40B4-BE49-F238E27FC236}">
                <a16:creationId xmlns:a16="http://schemas.microsoft.com/office/drawing/2014/main" id="{6F8E1CD7-44BE-900C-720C-3B903AC5D3C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a:extLst>
              <a:ext uri="{FF2B5EF4-FFF2-40B4-BE49-F238E27FC236}">
                <a16:creationId xmlns:a16="http://schemas.microsoft.com/office/drawing/2014/main" id="{B30B85EF-9D8E-EBC6-8811-690B77D183E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DD85F-3356-4CEC-B9D5-E0156880825E}" type="slidenum">
              <a:rPr kumimoji="0" lang="es-C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78313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9EA9BC-0779-66D4-F34D-8703B197F62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R"/>
          </a:p>
        </p:txBody>
      </p:sp>
      <p:sp>
        <p:nvSpPr>
          <p:cNvPr id="3" name="Subtítulo 2">
            <a:extLst>
              <a:ext uri="{FF2B5EF4-FFF2-40B4-BE49-F238E27FC236}">
                <a16:creationId xmlns:a16="http://schemas.microsoft.com/office/drawing/2014/main" id="{0A8CEC11-9D78-B6E9-E550-576D730333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R"/>
          </a:p>
        </p:txBody>
      </p:sp>
      <p:sp>
        <p:nvSpPr>
          <p:cNvPr id="4" name="Marcador de fecha 3">
            <a:extLst>
              <a:ext uri="{FF2B5EF4-FFF2-40B4-BE49-F238E27FC236}">
                <a16:creationId xmlns:a16="http://schemas.microsoft.com/office/drawing/2014/main" id="{04DE36DA-197B-8685-F1E0-0C6EAC8F73F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8CC068-7876-4B63-9E4E-EA98A57DE54B}" type="datetimeFigureOut">
              <a:rPr kumimoji="0" lang="es-C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a:extLst>
              <a:ext uri="{FF2B5EF4-FFF2-40B4-BE49-F238E27FC236}">
                <a16:creationId xmlns:a16="http://schemas.microsoft.com/office/drawing/2014/main" id="{AF1E632E-B917-D7BD-87FA-FC577143771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a:extLst>
              <a:ext uri="{FF2B5EF4-FFF2-40B4-BE49-F238E27FC236}">
                <a16:creationId xmlns:a16="http://schemas.microsoft.com/office/drawing/2014/main" id="{B7BDB4DB-7749-8FE2-F0E8-C55FB6296F2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DD85F-3356-4CEC-B9D5-E0156880825E}" type="slidenum">
              <a:rPr kumimoji="0" lang="es-C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06088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2F34F7-8641-CAAA-839E-FE6046E2564D}"/>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contenido 2">
            <a:extLst>
              <a:ext uri="{FF2B5EF4-FFF2-40B4-BE49-F238E27FC236}">
                <a16:creationId xmlns:a16="http://schemas.microsoft.com/office/drawing/2014/main" id="{743C18C1-D046-6690-F841-8627ADFBAA53}"/>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C001D0AF-2776-5D86-9011-B2284E1DD68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8CC068-7876-4B63-9E4E-EA98A57DE54B}" type="datetimeFigureOut">
              <a:rPr kumimoji="0" lang="es-C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a:extLst>
              <a:ext uri="{FF2B5EF4-FFF2-40B4-BE49-F238E27FC236}">
                <a16:creationId xmlns:a16="http://schemas.microsoft.com/office/drawing/2014/main" id="{F20ABFBD-3336-D25C-03F5-2D88479BB4F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a:extLst>
              <a:ext uri="{FF2B5EF4-FFF2-40B4-BE49-F238E27FC236}">
                <a16:creationId xmlns:a16="http://schemas.microsoft.com/office/drawing/2014/main" id="{5B2639B1-4D4A-8048-4572-6D4275877EE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DD85F-3356-4CEC-B9D5-E0156880825E}" type="slidenum">
              <a:rPr kumimoji="0" lang="es-C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30628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AA530A-2FD3-F52C-05CB-5AD791BBADCC}"/>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R"/>
          </a:p>
        </p:txBody>
      </p:sp>
      <p:sp>
        <p:nvSpPr>
          <p:cNvPr id="3" name="Marcador de texto 2">
            <a:extLst>
              <a:ext uri="{FF2B5EF4-FFF2-40B4-BE49-F238E27FC236}">
                <a16:creationId xmlns:a16="http://schemas.microsoft.com/office/drawing/2014/main" id="{DFAD4C9E-16F2-44CA-07C4-FC3797119F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AACE5126-F190-1ECF-AC7A-F1BF0F48183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8CC068-7876-4B63-9E4E-EA98A57DE54B}" type="datetimeFigureOut">
              <a:rPr kumimoji="0" lang="es-C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a:extLst>
              <a:ext uri="{FF2B5EF4-FFF2-40B4-BE49-F238E27FC236}">
                <a16:creationId xmlns:a16="http://schemas.microsoft.com/office/drawing/2014/main" id="{83EC86BB-5B1B-B769-384E-1D76B6B86A2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a:extLst>
              <a:ext uri="{FF2B5EF4-FFF2-40B4-BE49-F238E27FC236}">
                <a16:creationId xmlns:a16="http://schemas.microsoft.com/office/drawing/2014/main" id="{AA4DFEE5-572F-F22D-496B-B7250B8C109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DD85F-3356-4CEC-B9D5-E0156880825E}" type="slidenum">
              <a:rPr kumimoji="0" lang="es-C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81105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B99829-6F47-5B67-C4B5-907CEDD53311}"/>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contenido 2">
            <a:extLst>
              <a:ext uri="{FF2B5EF4-FFF2-40B4-BE49-F238E27FC236}">
                <a16:creationId xmlns:a16="http://schemas.microsoft.com/office/drawing/2014/main" id="{5E0B2366-AD56-739C-2407-4DE9040B724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contenido 3">
            <a:extLst>
              <a:ext uri="{FF2B5EF4-FFF2-40B4-BE49-F238E27FC236}">
                <a16:creationId xmlns:a16="http://schemas.microsoft.com/office/drawing/2014/main" id="{404407A9-D77A-21E7-3275-DF1E3985E8A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5" name="Marcador de fecha 4">
            <a:extLst>
              <a:ext uri="{FF2B5EF4-FFF2-40B4-BE49-F238E27FC236}">
                <a16:creationId xmlns:a16="http://schemas.microsoft.com/office/drawing/2014/main" id="{8698D149-49CD-EB66-3208-C9E67D471BE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8CC068-7876-4B63-9E4E-EA98A57DE54B}" type="datetimeFigureOut">
              <a:rPr kumimoji="0" lang="es-C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a:extLst>
              <a:ext uri="{FF2B5EF4-FFF2-40B4-BE49-F238E27FC236}">
                <a16:creationId xmlns:a16="http://schemas.microsoft.com/office/drawing/2014/main" id="{C5084940-AA9F-ACEF-1082-639ED8EE0A4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a:extLst>
              <a:ext uri="{FF2B5EF4-FFF2-40B4-BE49-F238E27FC236}">
                <a16:creationId xmlns:a16="http://schemas.microsoft.com/office/drawing/2014/main" id="{7A821E30-88D9-56FD-6FEC-23869B934B5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DD85F-3356-4CEC-B9D5-E0156880825E}" type="slidenum">
              <a:rPr kumimoji="0" lang="es-C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68484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DA2691-EF3E-FBD6-39C6-2D5DAB241FC4}"/>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R"/>
          </a:p>
        </p:txBody>
      </p:sp>
      <p:sp>
        <p:nvSpPr>
          <p:cNvPr id="3" name="Marcador de texto 2">
            <a:extLst>
              <a:ext uri="{FF2B5EF4-FFF2-40B4-BE49-F238E27FC236}">
                <a16:creationId xmlns:a16="http://schemas.microsoft.com/office/drawing/2014/main" id="{30234BC7-BC75-BAF7-F64D-97C2E8B5B6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57A83B8-17C3-71AF-637C-7484CFAA1B5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5" name="Marcador de texto 4">
            <a:extLst>
              <a:ext uri="{FF2B5EF4-FFF2-40B4-BE49-F238E27FC236}">
                <a16:creationId xmlns:a16="http://schemas.microsoft.com/office/drawing/2014/main" id="{0E047AD9-FDCA-0EF6-0995-AA0D629283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6B5A2A9-D052-4C99-BDFF-D5D105725AF6}"/>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7" name="Marcador de fecha 6">
            <a:extLst>
              <a:ext uri="{FF2B5EF4-FFF2-40B4-BE49-F238E27FC236}">
                <a16:creationId xmlns:a16="http://schemas.microsoft.com/office/drawing/2014/main" id="{DDFC3646-5381-0076-CFA8-49C6729ABBF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8CC068-7876-4B63-9E4E-EA98A57DE54B}" type="datetimeFigureOut">
              <a:rPr kumimoji="0" lang="es-C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Marcador de pie de página 7">
            <a:extLst>
              <a:ext uri="{FF2B5EF4-FFF2-40B4-BE49-F238E27FC236}">
                <a16:creationId xmlns:a16="http://schemas.microsoft.com/office/drawing/2014/main" id="{89AE5C58-AA72-F57F-F40F-5FBD95CCE20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Marcador de número de diapositiva 8">
            <a:extLst>
              <a:ext uri="{FF2B5EF4-FFF2-40B4-BE49-F238E27FC236}">
                <a16:creationId xmlns:a16="http://schemas.microsoft.com/office/drawing/2014/main" id="{1268712C-4E85-8209-A079-FD97E6EADBD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DD85F-3356-4CEC-B9D5-E0156880825E}" type="slidenum">
              <a:rPr kumimoji="0" lang="es-C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80626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9A39F3-0C39-8E58-C0A7-59AAA0F6D4C4}"/>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fecha 2">
            <a:extLst>
              <a:ext uri="{FF2B5EF4-FFF2-40B4-BE49-F238E27FC236}">
                <a16:creationId xmlns:a16="http://schemas.microsoft.com/office/drawing/2014/main" id="{06F0674E-458D-4A87-9311-4943A88EC12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8CC068-7876-4B63-9E4E-EA98A57DE54B}" type="datetimeFigureOut">
              <a:rPr kumimoji="0" lang="es-C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Marcador de pie de página 3">
            <a:extLst>
              <a:ext uri="{FF2B5EF4-FFF2-40B4-BE49-F238E27FC236}">
                <a16:creationId xmlns:a16="http://schemas.microsoft.com/office/drawing/2014/main" id="{9E971F49-E0C9-11B6-3FBE-4D80BE1510A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número de diapositiva 4">
            <a:extLst>
              <a:ext uri="{FF2B5EF4-FFF2-40B4-BE49-F238E27FC236}">
                <a16:creationId xmlns:a16="http://schemas.microsoft.com/office/drawing/2014/main" id="{8AC1B32E-BD58-4F67-7A9C-DBB37EF577E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DD85F-3356-4CEC-B9D5-E0156880825E}" type="slidenum">
              <a:rPr kumimoji="0" lang="es-C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8299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B99829-6F47-5B67-C4B5-907CEDD53311}"/>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contenido 2">
            <a:extLst>
              <a:ext uri="{FF2B5EF4-FFF2-40B4-BE49-F238E27FC236}">
                <a16:creationId xmlns:a16="http://schemas.microsoft.com/office/drawing/2014/main" id="{5E0B2366-AD56-739C-2407-4DE9040B724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contenido 3">
            <a:extLst>
              <a:ext uri="{FF2B5EF4-FFF2-40B4-BE49-F238E27FC236}">
                <a16:creationId xmlns:a16="http://schemas.microsoft.com/office/drawing/2014/main" id="{404407A9-D77A-21E7-3275-DF1E3985E8A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5" name="Marcador de fecha 4">
            <a:extLst>
              <a:ext uri="{FF2B5EF4-FFF2-40B4-BE49-F238E27FC236}">
                <a16:creationId xmlns:a16="http://schemas.microsoft.com/office/drawing/2014/main" id="{8698D149-49CD-EB66-3208-C9E67D471BE5}"/>
              </a:ext>
            </a:extLst>
          </p:cNvPr>
          <p:cNvSpPr>
            <a:spLocks noGrp="1"/>
          </p:cNvSpPr>
          <p:nvPr>
            <p:ph type="dt" sz="half" idx="10"/>
          </p:nvPr>
        </p:nvSpPr>
        <p:spPr/>
        <p:txBody>
          <a:bodyPr/>
          <a:lstStyle/>
          <a:p>
            <a:fld id="{968CC068-7876-4B63-9E4E-EA98A57DE54B}" type="datetimeFigureOut">
              <a:rPr lang="es-CR" smtClean="0"/>
              <a:t>1/12/2022</a:t>
            </a:fld>
            <a:endParaRPr lang="es-CR"/>
          </a:p>
        </p:txBody>
      </p:sp>
      <p:sp>
        <p:nvSpPr>
          <p:cNvPr id="6" name="Marcador de pie de página 5">
            <a:extLst>
              <a:ext uri="{FF2B5EF4-FFF2-40B4-BE49-F238E27FC236}">
                <a16:creationId xmlns:a16="http://schemas.microsoft.com/office/drawing/2014/main" id="{C5084940-AA9F-ACEF-1082-639ED8EE0A40}"/>
              </a:ext>
            </a:extLst>
          </p:cNvPr>
          <p:cNvSpPr>
            <a:spLocks noGrp="1"/>
          </p:cNvSpPr>
          <p:nvPr>
            <p:ph type="ftr" sz="quarter" idx="11"/>
          </p:nvPr>
        </p:nvSpPr>
        <p:spPr/>
        <p:txBody>
          <a:bodyPr/>
          <a:lstStyle/>
          <a:p>
            <a:endParaRPr lang="es-CR"/>
          </a:p>
        </p:txBody>
      </p:sp>
      <p:sp>
        <p:nvSpPr>
          <p:cNvPr id="7" name="Marcador de número de diapositiva 6">
            <a:extLst>
              <a:ext uri="{FF2B5EF4-FFF2-40B4-BE49-F238E27FC236}">
                <a16:creationId xmlns:a16="http://schemas.microsoft.com/office/drawing/2014/main" id="{7A821E30-88D9-56FD-6FEC-23869B934B52}"/>
              </a:ext>
            </a:extLst>
          </p:cNvPr>
          <p:cNvSpPr>
            <a:spLocks noGrp="1"/>
          </p:cNvSpPr>
          <p:nvPr>
            <p:ph type="sldNum" sz="quarter" idx="12"/>
          </p:nvPr>
        </p:nvSpPr>
        <p:spPr/>
        <p:txBody>
          <a:bodyPr/>
          <a:lstStyle/>
          <a:p>
            <a:fld id="{147DD85F-3356-4CEC-B9D5-E0156880825E}" type="slidenum">
              <a:rPr lang="es-CR" smtClean="0"/>
              <a:t>‹Nº›</a:t>
            </a:fld>
            <a:endParaRPr lang="es-CR"/>
          </a:p>
        </p:txBody>
      </p:sp>
    </p:spTree>
    <p:extLst>
      <p:ext uri="{BB962C8B-B14F-4D97-AF65-F5344CB8AC3E}">
        <p14:creationId xmlns:p14="http://schemas.microsoft.com/office/powerpoint/2010/main" val="172283497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E64C772-103E-E687-4299-C0D72ABAAEE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8CC068-7876-4B63-9E4E-EA98A57DE54B}" type="datetimeFigureOut">
              <a:rPr kumimoji="0" lang="es-C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Marcador de pie de página 2">
            <a:extLst>
              <a:ext uri="{FF2B5EF4-FFF2-40B4-BE49-F238E27FC236}">
                <a16:creationId xmlns:a16="http://schemas.microsoft.com/office/drawing/2014/main" id="{79A773B9-01A3-1ADE-A7E9-5069F3BD77A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Marcador de número de diapositiva 3">
            <a:extLst>
              <a:ext uri="{FF2B5EF4-FFF2-40B4-BE49-F238E27FC236}">
                <a16:creationId xmlns:a16="http://schemas.microsoft.com/office/drawing/2014/main" id="{9685DC24-5431-6CDD-6BA0-44B719ABA1A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DD85F-3356-4CEC-B9D5-E0156880825E}" type="slidenum">
              <a:rPr kumimoji="0" lang="es-C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66884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8243F5-0772-49BB-0E02-23452781C91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R"/>
          </a:p>
        </p:txBody>
      </p:sp>
      <p:sp>
        <p:nvSpPr>
          <p:cNvPr id="3" name="Marcador de contenido 2">
            <a:extLst>
              <a:ext uri="{FF2B5EF4-FFF2-40B4-BE49-F238E27FC236}">
                <a16:creationId xmlns:a16="http://schemas.microsoft.com/office/drawing/2014/main" id="{0E32F467-7E6C-4A1D-2884-EFADC57DA4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texto 3">
            <a:extLst>
              <a:ext uri="{FF2B5EF4-FFF2-40B4-BE49-F238E27FC236}">
                <a16:creationId xmlns:a16="http://schemas.microsoft.com/office/drawing/2014/main" id="{46978F94-1A06-8CB6-D62F-BEA0E29155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98FAC31-2116-CA34-CE08-3536EBC5064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8CC068-7876-4B63-9E4E-EA98A57DE54B}" type="datetimeFigureOut">
              <a:rPr kumimoji="0" lang="es-C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a:extLst>
              <a:ext uri="{FF2B5EF4-FFF2-40B4-BE49-F238E27FC236}">
                <a16:creationId xmlns:a16="http://schemas.microsoft.com/office/drawing/2014/main" id="{2AC6C173-FF0B-FF7B-4D19-853D7A41892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a:extLst>
              <a:ext uri="{FF2B5EF4-FFF2-40B4-BE49-F238E27FC236}">
                <a16:creationId xmlns:a16="http://schemas.microsoft.com/office/drawing/2014/main" id="{49E9A2EE-4DDE-90C4-C638-42D49DA8A7B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DD85F-3356-4CEC-B9D5-E0156880825E}" type="slidenum">
              <a:rPr kumimoji="0" lang="es-C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33327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81265B-7536-406B-D8C4-C31E9981DB5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R"/>
          </a:p>
        </p:txBody>
      </p:sp>
      <p:sp>
        <p:nvSpPr>
          <p:cNvPr id="3" name="Marcador de posición de imagen 2">
            <a:extLst>
              <a:ext uri="{FF2B5EF4-FFF2-40B4-BE49-F238E27FC236}">
                <a16:creationId xmlns:a16="http://schemas.microsoft.com/office/drawing/2014/main" id="{2FFBAD0D-7923-DB04-4C94-68302B9ADB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R"/>
          </a:p>
        </p:txBody>
      </p:sp>
      <p:sp>
        <p:nvSpPr>
          <p:cNvPr id="4" name="Marcador de texto 3">
            <a:extLst>
              <a:ext uri="{FF2B5EF4-FFF2-40B4-BE49-F238E27FC236}">
                <a16:creationId xmlns:a16="http://schemas.microsoft.com/office/drawing/2014/main" id="{9E55A41A-BFB6-66DE-E585-EF419E3E6E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E431E35-2F68-BB21-5DE6-1B95C74B98E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8CC068-7876-4B63-9E4E-EA98A57DE54B}" type="datetimeFigureOut">
              <a:rPr kumimoji="0" lang="es-C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a:extLst>
              <a:ext uri="{FF2B5EF4-FFF2-40B4-BE49-F238E27FC236}">
                <a16:creationId xmlns:a16="http://schemas.microsoft.com/office/drawing/2014/main" id="{0F1EDDA5-3770-9FE0-536F-83E4B66A4E5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a:extLst>
              <a:ext uri="{FF2B5EF4-FFF2-40B4-BE49-F238E27FC236}">
                <a16:creationId xmlns:a16="http://schemas.microsoft.com/office/drawing/2014/main" id="{CAD0ED66-2EA6-B1C1-308D-948BC4497CD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DD85F-3356-4CEC-B9D5-E0156880825E}" type="slidenum">
              <a:rPr kumimoji="0" lang="es-C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25680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05C094-378B-822C-7540-6832FEF6FD0B}"/>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texto vertical 2">
            <a:extLst>
              <a:ext uri="{FF2B5EF4-FFF2-40B4-BE49-F238E27FC236}">
                <a16:creationId xmlns:a16="http://schemas.microsoft.com/office/drawing/2014/main" id="{EC98B1D3-F392-54B9-8DC8-78DD7AED73F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4B260A29-187C-CAC8-F780-C6CE432BF39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8CC068-7876-4B63-9E4E-EA98A57DE54B}" type="datetimeFigureOut">
              <a:rPr kumimoji="0" lang="es-C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a:extLst>
              <a:ext uri="{FF2B5EF4-FFF2-40B4-BE49-F238E27FC236}">
                <a16:creationId xmlns:a16="http://schemas.microsoft.com/office/drawing/2014/main" id="{4E79AD8D-8E91-BF5F-7E8A-EC3BB6789CF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a:extLst>
              <a:ext uri="{FF2B5EF4-FFF2-40B4-BE49-F238E27FC236}">
                <a16:creationId xmlns:a16="http://schemas.microsoft.com/office/drawing/2014/main" id="{B3E8ECDF-40E3-EFE7-4E0F-7EA5F9C5D86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DD85F-3356-4CEC-B9D5-E0156880825E}" type="slidenum">
              <a:rPr kumimoji="0" lang="es-C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08399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68C4D87-769C-3BAA-74BE-581421ED42A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R"/>
          </a:p>
        </p:txBody>
      </p:sp>
      <p:sp>
        <p:nvSpPr>
          <p:cNvPr id="3" name="Marcador de texto vertical 2">
            <a:extLst>
              <a:ext uri="{FF2B5EF4-FFF2-40B4-BE49-F238E27FC236}">
                <a16:creationId xmlns:a16="http://schemas.microsoft.com/office/drawing/2014/main" id="{6749EF88-F8D1-F445-DE8A-C4BAD63881F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7FD11BDA-917E-CB16-5BAF-12102C1100B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8CC068-7876-4B63-9E4E-EA98A57DE54B}" type="datetimeFigureOut">
              <a:rPr kumimoji="0" lang="es-C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a:extLst>
              <a:ext uri="{FF2B5EF4-FFF2-40B4-BE49-F238E27FC236}">
                <a16:creationId xmlns:a16="http://schemas.microsoft.com/office/drawing/2014/main" id="{6F8E1CD7-44BE-900C-720C-3B903AC5D3C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a:extLst>
              <a:ext uri="{FF2B5EF4-FFF2-40B4-BE49-F238E27FC236}">
                <a16:creationId xmlns:a16="http://schemas.microsoft.com/office/drawing/2014/main" id="{B30B85EF-9D8E-EBC6-8811-690B77D183E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DD85F-3356-4CEC-B9D5-E0156880825E}" type="slidenum">
              <a:rPr kumimoji="0" lang="es-C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88432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9EA9BC-0779-66D4-F34D-8703B197F62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R"/>
          </a:p>
        </p:txBody>
      </p:sp>
      <p:sp>
        <p:nvSpPr>
          <p:cNvPr id="3" name="Subtítulo 2">
            <a:extLst>
              <a:ext uri="{FF2B5EF4-FFF2-40B4-BE49-F238E27FC236}">
                <a16:creationId xmlns:a16="http://schemas.microsoft.com/office/drawing/2014/main" id="{0A8CEC11-9D78-B6E9-E550-576D730333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R"/>
          </a:p>
        </p:txBody>
      </p:sp>
      <p:sp>
        <p:nvSpPr>
          <p:cNvPr id="4" name="Marcador de fecha 3">
            <a:extLst>
              <a:ext uri="{FF2B5EF4-FFF2-40B4-BE49-F238E27FC236}">
                <a16:creationId xmlns:a16="http://schemas.microsoft.com/office/drawing/2014/main" id="{04DE36DA-197B-8685-F1E0-0C6EAC8F73F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8CC068-7876-4B63-9E4E-EA98A57DE54B}" type="datetimeFigureOut">
              <a:rPr kumimoji="0" lang="es-C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a:extLst>
              <a:ext uri="{FF2B5EF4-FFF2-40B4-BE49-F238E27FC236}">
                <a16:creationId xmlns:a16="http://schemas.microsoft.com/office/drawing/2014/main" id="{AF1E632E-B917-D7BD-87FA-FC577143771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a:extLst>
              <a:ext uri="{FF2B5EF4-FFF2-40B4-BE49-F238E27FC236}">
                <a16:creationId xmlns:a16="http://schemas.microsoft.com/office/drawing/2014/main" id="{B7BDB4DB-7749-8FE2-F0E8-C55FB6296F2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DD85F-3356-4CEC-B9D5-E0156880825E}" type="slidenum">
              <a:rPr kumimoji="0" lang="es-C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36296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2F34F7-8641-CAAA-839E-FE6046E2564D}"/>
              </a:ext>
            </a:extLst>
          </p:cNvPr>
          <p:cNvSpPr>
            <a:spLocks noGrp="1"/>
          </p:cNvSpPr>
          <p:nvPr>
            <p:ph type="title"/>
          </p:nvPr>
        </p:nvSpPr>
        <p:spPr/>
        <p:txBody>
          <a:bodyPr/>
          <a:lstStyle>
            <a:lvl1pPr>
              <a:defRPr>
                <a:solidFill>
                  <a:schemeClr val="accent5">
                    <a:lumMod val="50000"/>
                  </a:schemeClr>
                </a:solidFill>
              </a:defRPr>
            </a:lvl1pPr>
          </a:lstStyle>
          <a:p>
            <a:r>
              <a:rPr lang="es-ES"/>
              <a:t>Haga clic para modificar el estilo de título del patrón</a:t>
            </a:r>
            <a:endParaRPr lang="es-CR"/>
          </a:p>
        </p:txBody>
      </p:sp>
      <p:sp>
        <p:nvSpPr>
          <p:cNvPr id="3" name="Marcador de contenido 2">
            <a:extLst>
              <a:ext uri="{FF2B5EF4-FFF2-40B4-BE49-F238E27FC236}">
                <a16:creationId xmlns:a16="http://schemas.microsoft.com/office/drawing/2014/main" id="{743C18C1-D046-6690-F841-8627ADFBAA53}"/>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C001D0AF-2776-5D86-9011-B2284E1DD68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8CC068-7876-4B63-9E4E-EA98A57DE54B}" type="datetimeFigureOut">
              <a:rPr kumimoji="0" lang="es-C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a:extLst>
              <a:ext uri="{FF2B5EF4-FFF2-40B4-BE49-F238E27FC236}">
                <a16:creationId xmlns:a16="http://schemas.microsoft.com/office/drawing/2014/main" id="{F20ABFBD-3336-D25C-03F5-2D88479BB4F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a:extLst>
              <a:ext uri="{FF2B5EF4-FFF2-40B4-BE49-F238E27FC236}">
                <a16:creationId xmlns:a16="http://schemas.microsoft.com/office/drawing/2014/main" id="{5B2639B1-4D4A-8048-4572-6D4275877EE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DD85F-3356-4CEC-B9D5-E0156880825E}" type="slidenum">
              <a:rPr kumimoji="0" lang="es-C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324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AA530A-2FD3-F52C-05CB-5AD791BBADCC}"/>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R"/>
          </a:p>
        </p:txBody>
      </p:sp>
      <p:sp>
        <p:nvSpPr>
          <p:cNvPr id="3" name="Marcador de texto 2">
            <a:extLst>
              <a:ext uri="{FF2B5EF4-FFF2-40B4-BE49-F238E27FC236}">
                <a16:creationId xmlns:a16="http://schemas.microsoft.com/office/drawing/2014/main" id="{DFAD4C9E-16F2-44CA-07C4-FC3797119F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AACE5126-F190-1ECF-AC7A-F1BF0F48183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8CC068-7876-4B63-9E4E-EA98A57DE54B}" type="datetimeFigureOut">
              <a:rPr kumimoji="0" lang="es-C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a:extLst>
              <a:ext uri="{FF2B5EF4-FFF2-40B4-BE49-F238E27FC236}">
                <a16:creationId xmlns:a16="http://schemas.microsoft.com/office/drawing/2014/main" id="{83EC86BB-5B1B-B769-384E-1D76B6B86A2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a:extLst>
              <a:ext uri="{FF2B5EF4-FFF2-40B4-BE49-F238E27FC236}">
                <a16:creationId xmlns:a16="http://schemas.microsoft.com/office/drawing/2014/main" id="{AA4DFEE5-572F-F22D-496B-B7250B8C109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DD85F-3356-4CEC-B9D5-E0156880825E}" type="slidenum">
              <a:rPr kumimoji="0" lang="es-C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67708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B99829-6F47-5B67-C4B5-907CEDD53311}"/>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contenido 2">
            <a:extLst>
              <a:ext uri="{FF2B5EF4-FFF2-40B4-BE49-F238E27FC236}">
                <a16:creationId xmlns:a16="http://schemas.microsoft.com/office/drawing/2014/main" id="{5E0B2366-AD56-739C-2407-4DE9040B724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contenido 3">
            <a:extLst>
              <a:ext uri="{FF2B5EF4-FFF2-40B4-BE49-F238E27FC236}">
                <a16:creationId xmlns:a16="http://schemas.microsoft.com/office/drawing/2014/main" id="{404407A9-D77A-21E7-3275-DF1E3985E8A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5" name="Marcador de fecha 4">
            <a:extLst>
              <a:ext uri="{FF2B5EF4-FFF2-40B4-BE49-F238E27FC236}">
                <a16:creationId xmlns:a16="http://schemas.microsoft.com/office/drawing/2014/main" id="{8698D149-49CD-EB66-3208-C9E67D471BE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8CC068-7876-4B63-9E4E-EA98A57DE54B}" type="datetimeFigureOut">
              <a:rPr kumimoji="0" lang="es-C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a:extLst>
              <a:ext uri="{FF2B5EF4-FFF2-40B4-BE49-F238E27FC236}">
                <a16:creationId xmlns:a16="http://schemas.microsoft.com/office/drawing/2014/main" id="{C5084940-AA9F-ACEF-1082-639ED8EE0A4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a:extLst>
              <a:ext uri="{FF2B5EF4-FFF2-40B4-BE49-F238E27FC236}">
                <a16:creationId xmlns:a16="http://schemas.microsoft.com/office/drawing/2014/main" id="{7A821E30-88D9-56FD-6FEC-23869B934B5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DD85F-3356-4CEC-B9D5-E0156880825E}" type="slidenum">
              <a:rPr kumimoji="0" lang="es-C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251033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DA2691-EF3E-FBD6-39C6-2D5DAB241FC4}"/>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R"/>
          </a:p>
        </p:txBody>
      </p:sp>
      <p:sp>
        <p:nvSpPr>
          <p:cNvPr id="3" name="Marcador de texto 2">
            <a:extLst>
              <a:ext uri="{FF2B5EF4-FFF2-40B4-BE49-F238E27FC236}">
                <a16:creationId xmlns:a16="http://schemas.microsoft.com/office/drawing/2014/main" id="{30234BC7-BC75-BAF7-F64D-97C2E8B5B6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57A83B8-17C3-71AF-637C-7484CFAA1B5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5" name="Marcador de texto 4">
            <a:extLst>
              <a:ext uri="{FF2B5EF4-FFF2-40B4-BE49-F238E27FC236}">
                <a16:creationId xmlns:a16="http://schemas.microsoft.com/office/drawing/2014/main" id="{0E047AD9-FDCA-0EF6-0995-AA0D629283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6B5A2A9-D052-4C99-BDFF-D5D105725AF6}"/>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7" name="Marcador de fecha 6">
            <a:extLst>
              <a:ext uri="{FF2B5EF4-FFF2-40B4-BE49-F238E27FC236}">
                <a16:creationId xmlns:a16="http://schemas.microsoft.com/office/drawing/2014/main" id="{DDFC3646-5381-0076-CFA8-49C6729ABBF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8CC068-7876-4B63-9E4E-EA98A57DE54B}" type="datetimeFigureOut">
              <a:rPr kumimoji="0" lang="es-C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Marcador de pie de página 7">
            <a:extLst>
              <a:ext uri="{FF2B5EF4-FFF2-40B4-BE49-F238E27FC236}">
                <a16:creationId xmlns:a16="http://schemas.microsoft.com/office/drawing/2014/main" id="{89AE5C58-AA72-F57F-F40F-5FBD95CCE20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Marcador de número de diapositiva 8">
            <a:extLst>
              <a:ext uri="{FF2B5EF4-FFF2-40B4-BE49-F238E27FC236}">
                <a16:creationId xmlns:a16="http://schemas.microsoft.com/office/drawing/2014/main" id="{1268712C-4E85-8209-A079-FD97E6EADBD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DD85F-3356-4CEC-B9D5-E0156880825E}" type="slidenum">
              <a:rPr kumimoji="0" lang="es-C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9614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DA2691-EF3E-FBD6-39C6-2D5DAB241FC4}"/>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R"/>
          </a:p>
        </p:txBody>
      </p:sp>
      <p:sp>
        <p:nvSpPr>
          <p:cNvPr id="3" name="Marcador de texto 2">
            <a:extLst>
              <a:ext uri="{FF2B5EF4-FFF2-40B4-BE49-F238E27FC236}">
                <a16:creationId xmlns:a16="http://schemas.microsoft.com/office/drawing/2014/main" id="{30234BC7-BC75-BAF7-F64D-97C2E8B5B6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57A83B8-17C3-71AF-637C-7484CFAA1B5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5" name="Marcador de texto 4">
            <a:extLst>
              <a:ext uri="{FF2B5EF4-FFF2-40B4-BE49-F238E27FC236}">
                <a16:creationId xmlns:a16="http://schemas.microsoft.com/office/drawing/2014/main" id="{0E047AD9-FDCA-0EF6-0995-AA0D629283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6B5A2A9-D052-4C99-BDFF-D5D105725AF6}"/>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7" name="Marcador de fecha 6">
            <a:extLst>
              <a:ext uri="{FF2B5EF4-FFF2-40B4-BE49-F238E27FC236}">
                <a16:creationId xmlns:a16="http://schemas.microsoft.com/office/drawing/2014/main" id="{DDFC3646-5381-0076-CFA8-49C6729ABBFC}"/>
              </a:ext>
            </a:extLst>
          </p:cNvPr>
          <p:cNvSpPr>
            <a:spLocks noGrp="1"/>
          </p:cNvSpPr>
          <p:nvPr>
            <p:ph type="dt" sz="half" idx="10"/>
          </p:nvPr>
        </p:nvSpPr>
        <p:spPr/>
        <p:txBody>
          <a:bodyPr/>
          <a:lstStyle/>
          <a:p>
            <a:fld id="{968CC068-7876-4B63-9E4E-EA98A57DE54B}" type="datetimeFigureOut">
              <a:rPr lang="es-CR" smtClean="0"/>
              <a:t>1/12/2022</a:t>
            </a:fld>
            <a:endParaRPr lang="es-CR"/>
          </a:p>
        </p:txBody>
      </p:sp>
      <p:sp>
        <p:nvSpPr>
          <p:cNvPr id="8" name="Marcador de pie de página 7">
            <a:extLst>
              <a:ext uri="{FF2B5EF4-FFF2-40B4-BE49-F238E27FC236}">
                <a16:creationId xmlns:a16="http://schemas.microsoft.com/office/drawing/2014/main" id="{89AE5C58-AA72-F57F-F40F-5FBD95CCE20E}"/>
              </a:ext>
            </a:extLst>
          </p:cNvPr>
          <p:cNvSpPr>
            <a:spLocks noGrp="1"/>
          </p:cNvSpPr>
          <p:nvPr>
            <p:ph type="ftr" sz="quarter" idx="11"/>
          </p:nvPr>
        </p:nvSpPr>
        <p:spPr/>
        <p:txBody>
          <a:bodyPr/>
          <a:lstStyle/>
          <a:p>
            <a:endParaRPr lang="es-CR"/>
          </a:p>
        </p:txBody>
      </p:sp>
      <p:sp>
        <p:nvSpPr>
          <p:cNvPr id="9" name="Marcador de número de diapositiva 8">
            <a:extLst>
              <a:ext uri="{FF2B5EF4-FFF2-40B4-BE49-F238E27FC236}">
                <a16:creationId xmlns:a16="http://schemas.microsoft.com/office/drawing/2014/main" id="{1268712C-4E85-8209-A079-FD97E6EADBD1}"/>
              </a:ext>
            </a:extLst>
          </p:cNvPr>
          <p:cNvSpPr>
            <a:spLocks noGrp="1"/>
          </p:cNvSpPr>
          <p:nvPr>
            <p:ph type="sldNum" sz="quarter" idx="12"/>
          </p:nvPr>
        </p:nvSpPr>
        <p:spPr/>
        <p:txBody>
          <a:bodyPr/>
          <a:lstStyle/>
          <a:p>
            <a:fld id="{147DD85F-3356-4CEC-B9D5-E0156880825E}" type="slidenum">
              <a:rPr lang="es-CR" smtClean="0"/>
              <a:t>‹Nº›</a:t>
            </a:fld>
            <a:endParaRPr lang="es-CR"/>
          </a:p>
        </p:txBody>
      </p:sp>
    </p:spTree>
    <p:extLst>
      <p:ext uri="{BB962C8B-B14F-4D97-AF65-F5344CB8AC3E}">
        <p14:creationId xmlns:p14="http://schemas.microsoft.com/office/powerpoint/2010/main" val="157435133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9A39F3-0C39-8E58-C0A7-59AAA0F6D4C4}"/>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fecha 2">
            <a:extLst>
              <a:ext uri="{FF2B5EF4-FFF2-40B4-BE49-F238E27FC236}">
                <a16:creationId xmlns:a16="http://schemas.microsoft.com/office/drawing/2014/main" id="{06F0674E-458D-4A87-9311-4943A88EC12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8CC068-7876-4B63-9E4E-EA98A57DE54B}" type="datetimeFigureOut">
              <a:rPr kumimoji="0" lang="es-C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Marcador de pie de página 3">
            <a:extLst>
              <a:ext uri="{FF2B5EF4-FFF2-40B4-BE49-F238E27FC236}">
                <a16:creationId xmlns:a16="http://schemas.microsoft.com/office/drawing/2014/main" id="{9E971F49-E0C9-11B6-3FBE-4D80BE1510A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número de diapositiva 4">
            <a:extLst>
              <a:ext uri="{FF2B5EF4-FFF2-40B4-BE49-F238E27FC236}">
                <a16:creationId xmlns:a16="http://schemas.microsoft.com/office/drawing/2014/main" id="{8AC1B32E-BD58-4F67-7A9C-DBB37EF577E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DD85F-3356-4CEC-B9D5-E0156880825E}" type="slidenum">
              <a:rPr kumimoji="0" lang="es-C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6192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E64C772-103E-E687-4299-C0D72ABAAEE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8CC068-7876-4B63-9E4E-EA98A57DE54B}" type="datetimeFigureOut">
              <a:rPr kumimoji="0" lang="es-C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Marcador de pie de página 2">
            <a:extLst>
              <a:ext uri="{FF2B5EF4-FFF2-40B4-BE49-F238E27FC236}">
                <a16:creationId xmlns:a16="http://schemas.microsoft.com/office/drawing/2014/main" id="{79A773B9-01A3-1ADE-A7E9-5069F3BD77A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Marcador de número de diapositiva 3">
            <a:extLst>
              <a:ext uri="{FF2B5EF4-FFF2-40B4-BE49-F238E27FC236}">
                <a16:creationId xmlns:a16="http://schemas.microsoft.com/office/drawing/2014/main" id="{9685DC24-5431-6CDD-6BA0-44B719ABA1A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DD85F-3356-4CEC-B9D5-E0156880825E}" type="slidenum">
              <a:rPr kumimoji="0" lang="es-C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63593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8243F5-0772-49BB-0E02-23452781C91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R"/>
          </a:p>
        </p:txBody>
      </p:sp>
      <p:sp>
        <p:nvSpPr>
          <p:cNvPr id="3" name="Marcador de contenido 2">
            <a:extLst>
              <a:ext uri="{FF2B5EF4-FFF2-40B4-BE49-F238E27FC236}">
                <a16:creationId xmlns:a16="http://schemas.microsoft.com/office/drawing/2014/main" id="{0E32F467-7E6C-4A1D-2884-EFADC57DA4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texto 3">
            <a:extLst>
              <a:ext uri="{FF2B5EF4-FFF2-40B4-BE49-F238E27FC236}">
                <a16:creationId xmlns:a16="http://schemas.microsoft.com/office/drawing/2014/main" id="{46978F94-1A06-8CB6-D62F-BEA0E29155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98FAC31-2116-CA34-CE08-3536EBC5064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8CC068-7876-4B63-9E4E-EA98A57DE54B}" type="datetimeFigureOut">
              <a:rPr kumimoji="0" lang="es-C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a:extLst>
              <a:ext uri="{FF2B5EF4-FFF2-40B4-BE49-F238E27FC236}">
                <a16:creationId xmlns:a16="http://schemas.microsoft.com/office/drawing/2014/main" id="{2AC6C173-FF0B-FF7B-4D19-853D7A41892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a:extLst>
              <a:ext uri="{FF2B5EF4-FFF2-40B4-BE49-F238E27FC236}">
                <a16:creationId xmlns:a16="http://schemas.microsoft.com/office/drawing/2014/main" id="{49E9A2EE-4DDE-90C4-C638-42D49DA8A7B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DD85F-3356-4CEC-B9D5-E0156880825E}" type="slidenum">
              <a:rPr kumimoji="0" lang="es-C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530725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81265B-7536-406B-D8C4-C31E9981DB5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R"/>
          </a:p>
        </p:txBody>
      </p:sp>
      <p:sp>
        <p:nvSpPr>
          <p:cNvPr id="3" name="Marcador de posición de imagen 2">
            <a:extLst>
              <a:ext uri="{FF2B5EF4-FFF2-40B4-BE49-F238E27FC236}">
                <a16:creationId xmlns:a16="http://schemas.microsoft.com/office/drawing/2014/main" id="{2FFBAD0D-7923-DB04-4C94-68302B9ADB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R"/>
          </a:p>
        </p:txBody>
      </p:sp>
      <p:sp>
        <p:nvSpPr>
          <p:cNvPr id="4" name="Marcador de texto 3">
            <a:extLst>
              <a:ext uri="{FF2B5EF4-FFF2-40B4-BE49-F238E27FC236}">
                <a16:creationId xmlns:a16="http://schemas.microsoft.com/office/drawing/2014/main" id="{9E55A41A-BFB6-66DE-E585-EF419E3E6E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E431E35-2F68-BB21-5DE6-1B95C74B98E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8CC068-7876-4B63-9E4E-EA98A57DE54B}" type="datetimeFigureOut">
              <a:rPr kumimoji="0" lang="es-C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a:extLst>
              <a:ext uri="{FF2B5EF4-FFF2-40B4-BE49-F238E27FC236}">
                <a16:creationId xmlns:a16="http://schemas.microsoft.com/office/drawing/2014/main" id="{0F1EDDA5-3770-9FE0-536F-83E4B66A4E5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a:extLst>
              <a:ext uri="{FF2B5EF4-FFF2-40B4-BE49-F238E27FC236}">
                <a16:creationId xmlns:a16="http://schemas.microsoft.com/office/drawing/2014/main" id="{CAD0ED66-2EA6-B1C1-308D-948BC4497CD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DD85F-3356-4CEC-B9D5-E0156880825E}" type="slidenum">
              <a:rPr kumimoji="0" lang="es-C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137293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05C094-378B-822C-7540-6832FEF6FD0B}"/>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texto vertical 2">
            <a:extLst>
              <a:ext uri="{FF2B5EF4-FFF2-40B4-BE49-F238E27FC236}">
                <a16:creationId xmlns:a16="http://schemas.microsoft.com/office/drawing/2014/main" id="{EC98B1D3-F392-54B9-8DC8-78DD7AED73F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4B260A29-187C-CAC8-F780-C6CE432BF39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8CC068-7876-4B63-9E4E-EA98A57DE54B}" type="datetimeFigureOut">
              <a:rPr kumimoji="0" lang="es-C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a:extLst>
              <a:ext uri="{FF2B5EF4-FFF2-40B4-BE49-F238E27FC236}">
                <a16:creationId xmlns:a16="http://schemas.microsoft.com/office/drawing/2014/main" id="{4E79AD8D-8E91-BF5F-7E8A-EC3BB6789CF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a:extLst>
              <a:ext uri="{FF2B5EF4-FFF2-40B4-BE49-F238E27FC236}">
                <a16:creationId xmlns:a16="http://schemas.microsoft.com/office/drawing/2014/main" id="{B3E8ECDF-40E3-EFE7-4E0F-7EA5F9C5D86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DD85F-3356-4CEC-B9D5-E0156880825E}" type="slidenum">
              <a:rPr kumimoji="0" lang="es-C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784376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68C4D87-769C-3BAA-74BE-581421ED42A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R"/>
          </a:p>
        </p:txBody>
      </p:sp>
      <p:sp>
        <p:nvSpPr>
          <p:cNvPr id="3" name="Marcador de texto vertical 2">
            <a:extLst>
              <a:ext uri="{FF2B5EF4-FFF2-40B4-BE49-F238E27FC236}">
                <a16:creationId xmlns:a16="http://schemas.microsoft.com/office/drawing/2014/main" id="{6749EF88-F8D1-F445-DE8A-C4BAD63881F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7FD11BDA-917E-CB16-5BAF-12102C1100B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8CC068-7876-4B63-9E4E-EA98A57DE54B}" type="datetimeFigureOut">
              <a:rPr kumimoji="0" lang="es-C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a:extLst>
              <a:ext uri="{FF2B5EF4-FFF2-40B4-BE49-F238E27FC236}">
                <a16:creationId xmlns:a16="http://schemas.microsoft.com/office/drawing/2014/main" id="{6F8E1CD7-44BE-900C-720C-3B903AC5D3C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a:extLst>
              <a:ext uri="{FF2B5EF4-FFF2-40B4-BE49-F238E27FC236}">
                <a16:creationId xmlns:a16="http://schemas.microsoft.com/office/drawing/2014/main" id="{B30B85EF-9D8E-EBC6-8811-690B77D183E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DD85F-3356-4CEC-B9D5-E0156880825E}" type="slidenum">
              <a:rPr kumimoji="0" lang="es-C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061829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9EA9BC-0779-66D4-F34D-8703B197F62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R"/>
          </a:p>
        </p:txBody>
      </p:sp>
      <p:sp>
        <p:nvSpPr>
          <p:cNvPr id="3" name="Subtítulo 2">
            <a:extLst>
              <a:ext uri="{FF2B5EF4-FFF2-40B4-BE49-F238E27FC236}">
                <a16:creationId xmlns:a16="http://schemas.microsoft.com/office/drawing/2014/main" id="{0A8CEC11-9D78-B6E9-E550-576D730333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R"/>
          </a:p>
        </p:txBody>
      </p:sp>
      <p:sp>
        <p:nvSpPr>
          <p:cNvPr id="4" name="Marcador de fecha 3">
            <a:extLst>
              <a:ext uri="{FF2B5EF4-FFF2-40B4-BE49-F238E27FC236}">
                <a16:creationId xmlns:a16="http://schemas.microsoft.com/office/drawing/2014/main" id="{04DE36DA-197B-8685-F1E0-0C6EAC8F73F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8CC068-7876-4B63-9E4E-EA98A57DE54B}" type="datetimeFigureOut">
              <a:rPr kumimoji="0" lang="es-C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a:extLst>
              <a:ext uri="{FF2B5EF4-FFF2-40B4-BE49-F238E27FC236}">
                <a16:creationId xmlns:a16="http://schemas.microsoft.com/office/drawing/2014/main" id="{AF1E632E-B917-D7BD-87FA-FC577143771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a:extLst>
              <a:ext uri="{FF2B5EF4-FFF2-40B4-BE49-F238E27FC236}">
                <a16:creationId xmlns:a16="http://schemas.microsoft.com/office/drawing/2014/main" id="{B7BDB4DB-7749-8FE2-F0E8-C55FB6296F2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DD85F-3356-4CEC-B9D5-E0156880825E}" type="slidenum">
              <a:rPr kumimoji="0" lang="es-C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657463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2F34F7-8641-CAAA-839E-FE6046E2564D}"/>
              </a:ext>
            </a:extLst>
          </p:cNvPr>
          <p:cNvSpPr>
            <a:spLocks noGrp="1"/>
          </p:cNvSpPr>
          <p:nvPr>
            <p:ph type="title"/>
          </p:nvPr>
        </p:nvSpPr>
        <p:spPr/>
        <p:txBody>
          <a:bodyPr/>
          <a:lstStyle>
            <a:lvl1pPr>
              <a:defRPr>
                <a:solidFill>
                  <a:schemeClr val="accent5">
                    <a:lumMod val="50000"/>
                  </a:schemeClr>
                </a:solidFill>
              </a:defRPr>
            </a:lvl1pPr>
          </a:lstStyle>
          <a:p>
            <a:r>
              <a:rPr lang="es-ES"/>
              <a:t>Haga clic para modificar el estilo de título del patrón</a:t>
            </a:r>
            <a:endParaRPr lang="es-CR"/>
          </a:p>
        </p:txBody>
      </p:sp>
      <p:sp>
        <p:nvSpPr>
          <p:cNvPr id="3" name="Marcador de contenido 2">
            <a:extLst>
              <a:ext uri="{FF2B5EF4-FFF2-40B4-BE49-F238E27FC236}">
                <a16:creationId xmlns:a16="http://schemas.microsoft.com/office/drawing/2014/main" id="{743C18C1-D046-6690-F841-8627ADFBAA53}"/>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C001D0AF-2776-5D86-9011-B2284E1DD68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8CC068-7876-4B63-9E4E-EA98A57DE54B}" type="datetimeFigureOut">
              <a:rPr kumimoji="0" lang="es-C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a:extLst>
              <a:ext uri="{FF2B5EF4-FFF2-40B4-BE49-F238E27FC236}">
                <a16:creationId xmlns:a16="http://schemas.microsoft.com/office/drawing/2014/main" id="{F20ABFBD-3336-D25C-03F5-2D88479BB4F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a:extLst>
              <a:ext uri="{FF2B5EF4-FFF2-40B4-BE49-F238E27FC236}">
                <a16:creationId xmlns:a16="http://schemas.microsoft.com/office/drawing/2014/main" id="{5B2639B1-4D4A-8048-4572-6D4275877EE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DD85F-3356-4CEC-B9D5-E0156880825E}" type="slidenum">
              <a:rPr kumimoji="0" lang="es-C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108748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AA530A-2FD3-F52C-05CB-5AD791BBADCC}"/>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R"/>
          </a:p>
        </p:txBody>
      </p:sp>
      <p:sp>
        <p:nvSpPr>
          <p:cNvPr id="3" name="Marcador de texto 2">
            <a:extLst>
              <a:ext uri="{FF2B5EF4-FFF2-40B4-BE49-F238E27FC236}">
                <a16:creationId xmlns:a16="http://schemas.microsoft.com/office/drawing/2014/main" id="{DFAD4C9E-16F2-44CA-07C4-FC3797119F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AACE5126-F190-1ECF-AC7A-F1BF0F48183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8CC068-7876-4B63-9E4E-EA98A57DE54B}" type="datetimeFigureOut">
              <a:rPr kumimoji="0" lang="es-C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a:extLst>
              <a:ext uri="{FF2B5EF4-FFF2-40B4-BE49-F238E27FC236}">
                <a16:creationId xmlns:a16="http://schemas.microsoft.com/office/drawing/2014/main" id="{83EC86BB-5B1B-B769-384E-1D76B6B86A2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a:extLst>
              <a:ext uri="{FF2B5EF4-FFF2-40B4-BE49-F238E27FC236}">
                <a16:creationId xmlns:a16="http://schemas.microsoft.com/office/drawing/2014/main" id="{AA4DFEE5-572F-F22D-496B-B7250B8C109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DD85F-3356-4CEC-B9D5-E0156880825E}" type="slidenum">
              <a:rPr kumimoji="0" lang="es-C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609386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B99829-6F47-5B67-C4B5-907CEDD53311}"/>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contenido 2">
            <a:extLst>
              <a:ext uri="{FF2B5EF4-FFF2-40B4-BE49-F238E27FC236}">
                <a16:creationId xmlns:a16="http://schemas.microsoft.com/office/drawing/2014/main" id="{5E0B2366-AD56-739C-2407-4DE9040B724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contenido 3">
            <a:extLst>
              <a:ext uri="{FF2B5EF4-FFF2-40B4-BE49-F238E27FC236}">
                <a16:creationId xmlns:a16="http://schemas.microsoft.com/office/drawing/2014/main" id="{404407A9-D77A-21E7-3275-DF1E3985E8A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5" name="Marcador de fecha 4">
            <a:extLst>
              <a:ext uri="{FF2B5EF4-FFF2-40B4-BE49-F238E27FC236}">
                <a16:creationId xmlns:a16="http://schemas.microsoft.com/office/drawing/2014/main" id="{8698D149-49CD-EB66-3208-C9E67D471BE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8CC068-7876-4B63-9E4E-EA98A57DE54B}" type="datetimeFigureOut">
              <a:rPr kumimoji="0" lang="es-C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a:extLst>
              <a:ext uri="{FF2B5EF4-FFF2-40B4-BE49-F238E27FC236}">
                <a16:creationId xmlns:a16="http://schemas.microsoft.com/office/drawing/2014/main" id="{C5084940-AA9F-ACEF-1082-639ED8EE0A4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a:extLst>
              <a:ext uri="{FF2B5EF4-FFF2-40B4-BE49-F238E27FC236}">
                <a16:creationId xmlns:a16="http://schemas.microsoft.com/office/drawing/2014/main" id="{7A821E30-88D9-56FD-6FEC-23869B934B5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DD85F-3356-4CEC-B9D5-E0156880825E}" type="slidenum">
              <a:rPr kumimoji="0" lang="es-C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6805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9A39F3-0C39-8E58-C0A7-59AAA0F6D4C4}"/>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fecha 2">
            <a:extLst>
              <a:ext uri="{FF2B5EF4-FFF2-40B4-BE49-F238E27FC236}">
                <a16:creationId xmlns:a16="http://schemas.microsoft.com/office/drawing/2014/main" id="{06F0674E-458D-4A87-9311-4943A88EC120}"/>
              </a:ext>
            </a:extLst>
          </p:cNvPr>
          <p:cNvSpPr>
            <a:spLocks noGrp="1"/>
          </p:cNvSpPr>
          <p:nvPr>
            <p:ph type="dt" sz="half" idx="10"/>
          </p:nvPr>
        </p:nvSpPr>
        <p:spPr/>
        <p:txBody>
          <a:bodyPr/>
          <a:lstStyle/>
          <a:p>
            <a:fld id="{968CC068-7876-4B63-9E4E-EA98A57DE54B}" type="datetimeFigureOut">
              <a:rPr lang="es-CR" smtClean="0"/>
              <a:t>1/12/2022</a:t>
            </a:fld>
            <a:endParaRPr lang="es-CR"/>
          </a:p>
        </p:txBody>
      </p:sp>
      <p:sp>
        <p:nvSpPr>
          <p:cNvPr id="4" name="Marcador de pie de página 3">
            <a:extLst>
              <a:ext uri="{FF2B5EF4-FFF2-40B4-BE49-F238E27FC236}">
                <a16:creationId xmlns:a16="http://schemas.microsoft.com/office/drawing/2014/main" id="{9E971F49-E0C9-11B6-3FBE-4D80BE1510A6}"/>
              </a:ext>
            </a:extLst>
          </p:cNvPr>
          <p:cNvSpPr>
            <a:spLocks noGrp="1"/>
          </p:cNvSpPr>
          <p:nvPr>
            <p:ph type="ftr" sz="quarter" idx="11"/>
          </p:nvPr>
        </p:nvSpPr>
        <p:spPr/>
        <p:txBody>
          <a:bodyPr/>
          <a:lstStyle/>
          <a:p>
            <a:endParaRPr lang="es-CR"/>
          </a:p>
        </p:txBody>
      </p:sp>
      <p:sp>
        <p:nvSpPr>
          <p:cNvPr id="5" name="Marcador de número de diapositiva 4">
            <a:extLst>
              <a:ext uri="{FF2B5EF4-FFF2-40B4-BE49-F238E27FC236}">
                <a16:creationId xmlns:a16="http://schemas.microsoft.com/office/drawing/2014/main" id="{8AC1B32E-BD58-4F67-7A9C-DBB37EF577E1}"/>
              </a:ext>
            </a:extLst>
          </p:cNvPr>
          <p:cNvSpPr>
            <a:spLocks noGrp="1"/>
          </p:cNvSpPr>
          <p:nvPr>
            <p:ph type="sldNum" sz="quarter" idx="12"/>
          </p:nvPr>
        </p:nvSpPr>
        <p:spPr/>
        <p:txBody>
          <a:bodyPr/>
          <a:lstStyle/>
          <a:p>
            <a:fld id="{147DD85F-3356-4CEC-B9D5-E0156880825E}" type="slidenum">
              <a:rPr lang="es-CR" smtClean="0"/>
              <a:t>‹Nº›</a:t>
            </a:fld>
            <a:endParaRPr lang="es-CR"/>
          </a:p>
        </p:txBody>
      </p:sp>
    </p:spTree>
    <p:extLst>
      <p:ext uri="{BB962C8B-B14F-4D97-AF65-F5344CB8AC3E}">
        <p14:creationId xmlns:p14="http://schemas.microsoft.com/office/powerpoint/2010/main" val="245257321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DA2691-EF3E-FBD6-39C6-2D5DAB241FC4}"/>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R"/>
          </a:p>
        </p:txBody>
      </p:sp>
      <p:sp>
        <p:nvSpPr>
          <p:cNvPr id="3" name="Marcador de texto 2">
            <a:extLst>
              <a:ext uri="{FF2B5EF4-FFF2-40B4-BE49-F238E27FC236}">
                <a16:creationId xmlns:a16="http://schemas.microsoft.com/office/drawing/2014/main" id="{30234BC7-BC75-BAF7-F64D-97C2E8B5B6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57A83B8-17C3-71AF-637C-7484CFAA1B5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5" name="Marcador de texto 4">
            <a:extLst>
              <a:ext uri="{FF2B5EF4-FFF2-40B4-BE49-F238E27FC236}">
                <a16:creationId xmlns:a16="http://schemas.microsoft.com/office/drawing/2014/main" id="{0E047AD9-FDCA-0EF6-0995-AA0D629283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6B5A2A9-D052-4C99-BDFF-D5D105725AF6}"/>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7" name="Marcador de fecha 6">
            <a:extLst>
              <a:ext uri="{FF2B5EF4-FFF2-40B4-BE49-F238E27FC236}">
                <a16:creationId xmlns:a16="http://schemas.microsoft.com/office/drawing/2014/main" id="{DDFC3646-5381-0076-CFA8-49C6729ABBF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8CC068-7876-4B63-9E4E-EA98A57DE54B}" type="datetimeFigureOut">
              <a:rPr kumimoji="0" lang="es-C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Marcador de pie de página 7">
            <a:extLst>
              <a:ext uri="{FF2B5EF4-FFF2-40B4-BE49-F238E27FC236}">
                <a16:creationId xmlns:a16="http://schemas.microsoft.com/office/drawing/2014/main" id="{89AE5C58-AA72-F57F-F40F-5FBD95CCE20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Marcador de número de diapositiva 8">
            <a:extLst>
              <a:ext uri="{FF2B5EF4-FFF2-40B4-BE49-F238E27FC236}">
                <a16:creationId xmlns:a16="http://schemas.microsoft.com/office/drawing/2014/main" id="{1268712C-4E85-8209-A079-FD97E6EADBD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DD85F-3356-4CEC-B9D5-E0156880825E}" type="slidenum">
              <a:rPr kumimoji="0" lang="es-C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129433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9A39F3-0C39-8E58-C0A7-59AAA0F6D4C4}"/>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fecha 2">
            <a:extLst>
              <a:ext uri="{FF2B5EF4-FFF2-40B4-BE49-F238E27FC236}">
                <a16:creationId xmlns:a16="http://schemas.microsoft.com/office/drawing/2014/main" id="{06F0674E-458D-4A87-9311-4943A88EC12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8CC068-7876-4B63-9E4E-EA98A57DE54B}" type="datetimeFigureOut">
              <a:rPr kumimoji="0" lang="es-C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Marcador de pie de página 3">
            <a:extLst>
              <a:ext uri="{FF2B5EF4-FFF2-40B4-BE49-F238E27FC236}">
                <a16:creationId xmlns:a16="http://schemas.microsoft.com/office/drawing/2014/main" id="{9E971F49-E0C9-11B6-3FBE-4D80BE1510A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número de diapositiva 4">
            <a:extLst>
              <a:ext uri="{FF2B5EF4-FFF2-40B4-BE49-F238E27FC236}">
                <a16:creationId xmlns:a16="http://schemas.microsoft.com/office/drawing/2014/main" id="{8AC1B32E-BD58-4F67-7A9C-DBB37EF577E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DD85F-3356-4CEC-B9D5-E0156880825E}" type="slidenum">
              <a:rPr kumimoji="0" lang="es-C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1780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E64C772-103E-E687-4299-C0D72ABAAEE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8CC068-7876-4B63-9E4E-EA98A57DE54B}" type="datetimeFigureOut">
              <a:rPr kumimoji="0" lang="es-C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Marcador de pie de página 2">
            <a:extLst>
              <a:ext uri="{FF2B5EF4-FFF2-40B4-BE49-F238E27FC236}">
                <a16:creationId xmlns:a16="http://schemas.microsoft.com/office/drawing/2014/main" id="{79A773B9-01A3-1ADE-A7E9-5069F3BD77A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Marcador de número de diapositiva 3">
            <a:extLst>
              <a:ext uri="{FF2B5EF4-FFF2-40B4-BE49-F238E27FC236}">
                <a16:creationId xmlns:a16="http://schemas.microsoft.com/office/drawing/2014/main" id="{9685DC24-5431-6CDD-6BA0-44B719ABA1A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DD85F-3356-4CEC-B9D5-E0156880825E}" type="slidenum">
              <a:rPr kumimoji="0" lang="es-C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077902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8243F5-0772-49BB-0E02-23452781C91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R"/>
          </a:p>
        </p:txBody>
      </p:sp>
      <p:sp>
        <p:nvSpPr>
          <p:cNvPr id="3" name="Marcador de contenido 2">
            <a:extLst>
              <a:ext uri="{FF2B5EF4-FFF2-40B4-BE49-F238E27FC236}">
                <a16:creationId xmlns:a16="http://schemas.microsoft.com/office/drawing/2014/main" id="{0E32F467-7E6C-4A1D-2884-EFADC57DA4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texto 3">
            <a:extLst>
              <a:ext uri="{FF2B5EF4-FFF2-40B4-BE49-F238E27FC236}">
                <a16:creationId xmlns:a16="http://schemas.microsoft.com/office/drawing/2014/main" id="{46978F94-1A06-8CB6-D62F-BEA0E29155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98FAC31-2116-CA34-CE08-3536EBC5064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8CC068-7876-4B63-9E4E-EA98A57DE54B}" type="datetimeFigureOut">
              <a:rPr kumimoji="0" lang="es-C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a:extLst>
              <a:ext uri="{FF2B5EF4-FFF2-40B4-BE49-F238E27FC236}">
                <a16:creationId xmlns:a16="http://schemas.microsoft.com/office/drawing/2014/main" id="{2AC6C173-FF0B-FF7B-4D19-853D7A41892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a:extLst>
              <a:ext uri="{FF2B5EF4-FFF2-40B4-BE49-F238E27FC236}">
                <a16:creationId xmlns:a16="http://schemas.microsoft.com/office/drawing/2014/main" id="{49E9A2EE-4DDE-90C4-C638-42D49DA8A7B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DD85F-3356-4CEC-B9D5-E0156880825E}" type="slidenum">
              <a:rPr kumimoji="0" lang="es-C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154597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81265B-7536-406B-D8C4-C31E9981DB5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R"/>
          </a:p>
        </p:txBody>
      </p:sp>
      <p:sp>
        <p:nvSpPr>
          <p:cNvPr id="3" name="Marcador de posición de imagen 2">
            <a:extLst>
              <a:ext uri="{FF2B5EF4-FFF2-40B4-BE49-F238E27FC236}">
                <a16:creationId xmlns:a16="http://schemas.microsoft.com/office/drawing/2014/main" id="{2FFBAD0D-7923-DB04-4C94-68302B9ADB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R"/>
          </a:p>
        </p:txBody>
      </p:sp>
      <p:sp>
        <p:nvSpPr>
          <p:cNvPr id="4" name="Marcador de texto 3">
            <a:extLst>
              <a:ext uri="{FF2B5EF4-FFF2-40B4-BE49-F238E27FC236}">
                <a16:creationId xmlns:a16="http://schemas.microsoft.com/office/drawing/2014/main" id="{9E55A41A-BFB6-66DE-E585-EF419E3E6E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E431E35-2F68-BB21-5DE6-1B95C74B98E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8CC068-7876-4B63-9E4E-EA98A57DE54B}" type="datetimeFigureOut">
              <a:rPr kumimoji="0" lang="es-C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a:extLst>
              <a:ext uri="{FF2B5EF4-FFF2-40B4-BE49-F238E27FC236}">
                <a16:creationId xmlns:a16="http://schemas.microsoft.com/office/drawing/2014/main" id="{0F1EDDA5-3770-9FE0-536F-83E4B66A4E5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a:extLst>
              <a:ext uri="{FF2B5EF4-FFF2-40B4-BE49-F238E27FC236}">
                <a16:creationId xmlns:a16="http://schemas.microsoft.com/office/drawing/2014/main" id="{CAD0ED66-2EA6-B1C1-308D-948BC4497CD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DD85F-3356-4CEC-B9D5-E0156880825E}" type="slidenum">
              <a:rPr kumimoji="0" lang="es-C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09829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05C094-378B-822C-7540-6832FEF6FD0B}"/>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texto vertical 2">
            <a:extLst>
              <a:ext uri="{FF2B5EF4-FFF2-40B4-BE49-F238E27FC236}">
                <a16:creationId xmlns:a16="http://schemas.microsoft.com/office/drawing/2014/main" id="{EC98B1D3-F392-54B9-8DC8-78DD7AED73F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4B260A29-187C-CAC8-F780-C6CE432BF39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8CC068-7876-4B63-9E4E-EA98A57DE54B}" type="datetimeFigureOut">
              <a:rPr kumimoji="0" lang="es-C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a:extLst>
              <a:ext uri="{FF2B5EF4-FFF2-40B4-BE49-F238E27FC236}">
                <a16:creationId xmlns:a16="http://schemas.microsoft.com/office/drawing/2014/main" id="{4E79AD8D-8E91-BF5F-7E8A-EC3BB6789CF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a:extLst>
              <a:ext uri="{FF2B5EF4-FFF2-40B4-BE49-F238E27FC236}">
                <a16:creationId xmlns:a16="http://schemas.microsoft.com/office/drawing/2014/main" id="{B3E8ECDF-40E3-EFE7-4E0F-7EA5F9C5D86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DD85F-3356-4CEC-B9D5-E0156880825E}" type="slidenum">
              <a:rPr kumimoji="0" lang="es-C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156181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68C4D87-769C-3BAA-74BE-581421ED42A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R"/>
          </a:p>
        </p:txBody>
      </p:sp>
      <p:sp>
        <p:nvSpPr>
          <p:cNvPr id="3" name="Marcador de texto vertical 2">
            <a:extLst>
              <a:ext uri="{FF2B5EF4-FFF2-40B4-BE49-F238E27FC236}">
                <a16:creationId xmlns:a16="http://schemas.microsoft.com/office/drawing/2014/main" id="{6749EF88-F8D1-F445-DE8A-C4BAD63881F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7FD11BDA-917E-CB16-5BAF-12102C1100B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8CC068-7876-4B63-9E4E-EA98A57DE54B}" type="datetimeFigureOut">
              <a:rPr kumimoji="0" lang="es-C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a:extLst>
              <a:ext uri="{FF2B5EF4-FFF2-40B4-BE49-F238E27FC236}">
                <a16:creationId xmlns:a16="http://schemas.microsoft.com/office/drawing/2014/main" id="{6F8E1CD7-44BE-900C-720C-3B903AC5D3C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a:extLst>
              <a:ext uri="{FF2B5EF4-FFF2-40B4-BE49-F238E27FC236}">
                <a16:creationId xmlns:a16="http://schemas.microsoft.com/office/drawing/2014/main" id="{B30B85EF-9D8E-EBC6-8811-690B77D183E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DD85F-3356-4CEC-B9D5-E0156880825E}" type="slidenum">
              <a:rPr kumimoji="0" lang="es-C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126906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9EA9BC-0779-66D4-F34D-8703B197F62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R"/>
          </a:p>
        </p:txBody>
      </p:sp>
      <p:sp>
        <p:nvSpPr>
          <p:cNvPr id="3" name="Subtítulo 2">
            <a:extLst>
              <a:ext uri="{FF2B5EF4-FFF2-40B4-BE49-F238E27FC236}">
                <a16:creationId xmlns:a16="http://schemas.microsoft.com/office/drawing/2014/main" id="{0A8CEC11-9D78-B6E9-E550-576D730333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R"/>
          </a:p>
        </p:txBody>
      </p:sp>
      <p:sp>
        <p:nvSpPr>
          <p:cNvPr id="4" name="Marcador de fecha 3">
            <a:extLst>
              <a:ext uri="{FF2B5EF4-FFF2-40B4-BE49-F238E27FC236}">
                <a16:creationId xmlns:a16="http://schemas.microsoft.com/office/drawing/2014/main" id="{04DE36DA-197B-8685-F1E0-0C6EAC8F73F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8CC068-7876-4B63-9E4E-EA98A57DE54B}" type="datetimeFigureOut">
              <a:rPr kumimoji="0" lang="es-C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a:extLst>
              <a:ext uri="{FF2B5EF4-FFF2-40B4-BE49-F238E27FC236}">
                <a16:creationId xmlns:a16="http://schemas.microsoft.com/office/drawing/2014/main" id="{AF1E632E-B917-D7BD-87FA-FC577143771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a:extLst>
              <a:ext uri="{FF2B5EF4-FFF2-40B4-BE49-F238E27FC236}">
                <a16:creationId xmlns:a16="http://schemas.microsoft.com/office/drawing/2014/main" id="{B7BDB4DB-7749-8FE2-F0E8-C55FB6296F2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DD85F-3356-4CEC-B9D5-E0156880825E}" type="slidenum">
              <a:rPr kumimoji="0" lang="es-C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93261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2F34F7-8641-CAAA-839E-FE6046E2564D}"/>
              </a:ext>
            </a:extLst>
          </p:cNvPr>
          <p:cNvSpPr>
            <a:spLocks noGrp="1"/>
          </p:cNvSpPr>
          <p:nvPr>
            <p:ph type="title"/>
          </p:nvPr>
        </p:nvSpPr>
        <p:spPr/>
        <p:txBody>
          <a:bodyPr/>
          <a:lstStyle>
            <a:lvl1pPr>
              <a:defRPr>
                <a:solidFill>
                  <a:schemeClr val="accent5">
                    <a:lumMod val="50000"/>
                  </a:schemeClr>
                </a:solidFill>
              </a:defRPr>
            </a:lvl1pPr>
          </a:lstStyle>
          <a:p>
            <a:r>
              <a:rPr lang="es-ES"/>
              <a:t>Haga clic para modificar el estilo de título del patrón</a:t>
            </a:r>
            <a:endParaRPr lang="es-CR"/>
          </a:p>
        </p:txBody>
      </p:sp>
      <p:sp>
        <p:nvSpPr>
          <p:cNvPr id="3" name="Marcador de contenido 2">
            <a:extLst>
              <a:ext uri="{FF2B5EF4-FFF2-40B4-BE49-F238E27FC236}">
                <a16:creationId xmlns:a16="http://schemas.microsoft.com/office/drawing/2014/main" id="{743C18C1-D046-6690-F841-8627ADFBAA53}"/>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C001D0AF-2776-5D86-9011-B2284E1DD68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8CC068-7876-4B63-9E4E-EA98A57DE54B}" type="datetimeFigureOut">
              <a:rPr kumimoji="0" lang="es-C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a:extLst>
              <a:ext uri="{FF2B5EF4-FFF2-40B4-BE49-F238E27FC236}">
                <a16:creationId xmlns:a16="http://schemas.microsoft.com/office/drawing/2014/main" id="{F20ABFBD-3336-D25C-03F5-2D88479BB4F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a:extLst>
              <a:ext uri="{FF2B5EF4-FFF2-40B4-BE49-F238E27FC236}">
                <a16:creationId xmlns:a16="http://schemas.microsoft.com/office/drawing/2014/main" id="{5B2639B1-4D4A-8048-4572-6D4275877EE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DD85F-3356-4CEC-B9D5-E0156880825E}" type="slidenum">
              <a:rPr kumimoji="0" lang="es-C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547177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AA530A-2FD3-F52C-05CB-5AD791BBADCC}"/>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R"/>
          </a:p>
        </p:txBody>
      </p:sp>
      <p:sp>
        <p:nvSpPr>
          <p:cNvPr id="3" name="Marcador de texto 2">
            <a:extLst>
              <a:ext uri="{FF2B5EF4-FFF2-40B4-BE49-F238E27FC236}">
                <a16:creationId xmlns:a16="http://schemas.microsoft.com/office/drawing/2014/main" id="{DFAD4C9E-16F2-44CA-07C4-FC3797119F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AACE5126-F190-1ECF-AC7A-F1BF0F48183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8CC068-7876-4B63-9E4E-EA98A57DE54B}" type="datetimeFigureOut">
              <a:rPr kumimoji="0" lang="es-C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a:extLst>
              <a:ext uri="{FF2B5EF4-FFF2-40B4-BE49-F238E27FC236}">
                <a16:creationId xmlns:a16="http://schemas.microsoft.com/office/drawing/2014/main" id="{83EC86BB-5B1B-B769-384E-1D76B6B86A2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a:extLst>
              <a:ext uri="{FF2B5EF4-FFF2-40B4-BE49-F238E27FC236}">
                <a16:creationId xmlns:a16="http://schemas.microsoft.com/office/drawing/2014/main" id="{AA4DFEE5-572F-F22D-496B-B7250B8C109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DD85F-3356-4CEC-B9D5-E0156880825E}" type="slidenum">
              <a:rPr kumimoji="0" lang="es-C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7366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E64C772-103E-E687-4299-C0D72ABAAEE5}"/>
              </a:ext>
            </a:extLst>
          </p:cNvPr>
          <p:cNvSpPr>
            <a:spLocks noGrp="1"/>
          </p:cNvSpPr>
          <p:nvPr>
            <p:ph type="dt" sz="half" idx="10"/>
          </p:nvPr>
        </p:nvSpPr>
        <p:spPr/>
        <p:txBody>
          <a:bodyPr/>
          <a:lstStyle/>
          <a:p>
            <a:fld id="{968CC068-7876-4B63-9E4E-EA98A57DE54B}" type="datetimeFigureOut">
              <a:rPr lang="es-CR" smtClean="0"/>
              <a:t>1/12/2022</a:t>
            </a:fld>
            <a:endParaRPr lang="es-CR"/>
          </a:p>
        </p:txBody>
      </p:sp>
      <p:sp>
        <p:nvSpPr>
          <p:cNvPr id="3" name="Marcador de pie de página 2">
            <a:extLst>
              <a:ext uri="{FF2B5EF4-FFF2-40B4-BE49-F238E27FC236}">
                <a16:creationId xmlns:a16="http://schemas.microsoft.com/office/drawing/2014/main" id="{79A773B9-01A3-1ADE-A7E9-5069F3BD77AC}"/>
              </a:ext>
            </a:extLst>
          </p:cNvPr>
          <p:cNvSpPr>
            <a:spLocks noGrp="1"/>
          </p:cNvSpPr>
          <p:nvPr>
            <p:ph type="ftr" sz="quarter" idx="11"/>
          </p:nvPr>
        </p:nvSpPr>
        <p:spPr/>
        <p:txBody>
          <a:bodyPr/>
          <a:lstStyle/>
          <a:p>
            <a:endParaRPr lang="es-CR"/>
          </a:p>
        </p:txBody>
      </p:sp>
      <p:sp>
        <p:nvSpPr>
          <p:cNvPr id="4" name="Marcador de número de diapositiva 3">
            <a:extLst>
              <a:ext uri="{FF2B5EF4-FFF2-40B4-BE49-F238E27FC236}">
                <a16:creationId xmlns:a16="http://schemas.microsoft.com/office/drawing/2014/main" id="{9685DC24-5431-6CDD-6BA0-44B719ABA1AC}"/>
              </a:ext>
            </a:extLst>
          </p:cNvPr>
          <p:cNvSpPr>
            <a:spLocks noGrp="1"/>
          </p:cNvSpPr>
          <p:nvPr>
            <p:ph type="sldNum" sz="quarter" idx="12"/>
          </p:nvPr>
        </p:nvSpPr>
        <p:spPr/>
        <p:txBody>
          <a:bodyPr/>
          <a:lstStyle/>
          <a:p>
            <a:fld id="{147DD85F-3356-4CEC-B9D5-E0156880825E}" type="slidenum">
              <a:rPr lang="es-CR" smtClean="0"/>
              <a:t>‹Nº›</a:t>
            </a:fld>
            <a:endParaRPr lang="es-CR"/>
          </a:p>
        </p:txBody>
      </p:sp>
    </p:spTree>
    <p:extLst>
      <p:ext uri="{BB962C8B-B14F-4D97-AF65-F5344CB8AC3E}">
        <p14:creationId xmlns:p14="http://schemas.microsoft.com/office/powerpoint/2010/main" val="351932927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B99829-6F47-5B67-C4B5-907CEDD53311}"/>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contenido 2">
            <a:extLst>
              <a:ext uri="{FF2B5EF4-FFF2-40B4-BE49-F238E27FC236}">
                <a16:creationId xmlns:a16="http://schemas.microsoft.com/office/drawing/2014/main" id="{5E0B2366-AD56-739C-2407-4DE9040B724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contenido 3">
            <a:extLst>
              <a:ext uri="{FF2B5EF4-FFF2-40B4-BE49-F238E27FC236}">
                <a16:creationId xmlns:a16="http://schemas.microsoft.com/office/drawing/2014/main" id="{404407A9-D77A-21E7-3275-DF1E3985E8A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5" name="Marcador de fecha 4">
            <a:extLst>
              <a:ext uri="{FF2B5EF4-FFF2-40B4-BE49-F238E27FC236}">
                <a16:creationId xmlns:a16="http://schemas.microsoft.com/office/drawing/2014/main" id="{8698D149-49CD-EB66-3208-C9E67D471BE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8CC068-7876-4B63-9E4E-EA98A57DE54B}" type="datetimeFigureOut">
              <a:rPr kumimoji="0" lang="es-C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a:extLst>
              <a:ext uri="{FF2B5EF4-FFF2-40B4-BE49-F238E27FC236}">
                <a16:creationId xmlns:a16="http://schemas.microsoft.com/office/drawing/2014/main" id="{C5084940-AA9F-ACEF-1082-639ED8EE0A4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a:extLst>
              <a:ext uri="{FF2B5EF4-FFF2-40B4-BE49-F238E27FC236}">
                <a16:creationId xmlns:a16="http://schemas.microsoft.com/office/drawing/2014/main" id="{7A821E30-88D9-56FD-6FEC-23869B934B5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DD85F-3356-4CEC-B9D5-E0156880825E}" type="slidenum">
              <a:rPr kumimoji="0" lang="es-C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508999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DA2691-EF3E-FBD6-39C6-2D5DAB241FC4}"/>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R"/>
          </a:p>
        </p:txBody>
      </p:sp>
      <p:sp>
        <p:nvSpPr>
          <p:cNvPr id="3" name="Marcador de texto 2">
            <a:extLst>
              <a:ext uri="{FF2B5EF4-FFF2-40B4-BE49-F238E27FC236}">
                <a16:creationId xmlns:a16="http://schemas.microsoft.com/office/drawing/2014/main" id="{30234BC7-BC75-BAF7-F64D-97C2E8B5B6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57A83B8-17C3-71AF-637C-7484CFAA1B5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5" name="Marcador de texto 4">
            <a:extLst>
              <a:ext uri="{FF2B5EF4-FFF2-40B4-BE49-F238E27FC236}">
                <a16:creationId xmlns:a16="http://schemas.microsoft.com/office/drawing/2014/main" id="{0E047AD9-FDCA-0EF6-0995-AA0D629283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6B5A2A9-D052-4C99-BDFF-D5D105725AF6}"/>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7" name="Marcador de fecha 6">
            <a:extLst>
              <a:ext uri="{FF2B5EF4-FFF2-40B4-BE49-F238E27FC236}">
                <a16:creationId xmlns:a16="http://schemas.microsoft.com/office/drawing/2014/main" id="{DDFC3646-5381-0076-CFA8-49C6729ABBF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8CC068-7876-4B63-9E4E-EA98A57DE54B}" type="datetimeFigureOut">
              <a:rPr kumimoji="0" lang="es-C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Marcador de pie de página 7">
            <a:extLst>
              <a:ext uri="{FF2B5EF4-FFF2-40B4-BE49-F238E27FC236}">
                <a16:creationId xmlns:a16="http://schemas.microsoft.com/office/drawing/2014/main" id="{89AE5C58-AA72-F57F-F40F-5FBD95CCE20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Marcador de número de diapositiva 8">
            <a:extLst>
              <a:ext uri="{FF2B5EF4-FFF2-40B4-BE49-F238E27FC236}">
                <a16:creationId xmlns:a16="http://schemas.microsoft.com/office/drawing/2014/main" id="{1268712C-4E85-8209-A079-FD97E6EADBD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DD85F-3356-4CEC-B9D5-E0156880825E}" type="slidenum">
              <a:rPr kumimoji="0" lang="es-C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301956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9A39F3-0C39-8E58-C0A7-59AAA0F6D4C4}"/>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fecha 2">
            <a:extLst>
              <a:ext uri="{FF2B5EF4-FFF2-40B4-BE49-F238E27FC236}">
                <a16:creationId xmlns:a16="http://schemas.microsoft.com/office/drawing/2014/main" id="{06F0674E-458D-4A87-9311-4943A88EC12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8CC068-7876-4B63-9E4E-EA98A57DE54B}" type="datetimeFigureOut">
              <a:rPr kumimoji="0" lang="es-C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Marcador de pie de página 3">
            <a:extLst>
              <a:ext uri="{FF2B5EF4-FFF2-40B4-BE49-F238E27FC236}">
                <a16:creationId xmlns:a16="http://schemas.microsoft.com/office/drawing/2014/main" id="{9E971F49-E0C9-11B6-3FBE-4D80BE1510A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número de diapositiva 4">
            <a:extLst>
              <a:ext uri="{FF2B5EF4-FFF2-40B4-BE49-F238E27FC236}">
                <a16:creationId xmlns:a16="http://schemas.microsoft.com/office/drawing/2014/main" id="{8AC1B32E-BD58-4F67-7A9C-DBB37EF577E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DD85F-3356-4CEC-B9D5-E0156880825E}" type="slidenum">
              <a:rPr kumimoji="0" lang="es-C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320559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E64C772-103E-E687-4299-C0D72ABAAEE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8CC068-7876-4B63-9E4E-EA98A57DE54B}" type="datetimeFigureOut">
              <a:rPr kumimoji="0" lang="es-C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Marcador de pie de página 2">
            <a:extLst>
              <a:ext uri="{FF2B5EF4-FFF2-40B4-BE49-F238E27FC236}">
                <a16:creationId xmlns:a16="http://schemas.microsoft.com/office/drawing/2014/main" id="{79A773B9-01A3-1ADE-A7E9-5069F3BD77A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Marcador de número de diapositiva 3">
            <a:extLst>
              <a:ext uri="{FF2B5EF4-FFF2-40B4-BE49-F238E27FC236}">
                <a16:creationId xmlns:a16="http://schemas.microsoft.com/office/drawing/2014/main" id="{9685DC24-5431-6CDD-6BA0-44B719ABA1A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DD85F-3356-4CEC-B9D5-E0156880825E}" type="slidenum">
              <a:rPr kumimoji="0" lang="es-C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126657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8243F5-0772-49BB-0E02-23452781C91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R"/>
          </a:p>
        </p:txBody>
      </p:sp>
      <p:sp>
        <p:nvSpPr>
          <p:cNvPr id="3" name="Marcador de contenido 2">
            <a:extLst>
              <a:ext uri="{FF2B5EF4-FFF2-40B4-BE49-F238E27FC236}">
                <a16:creationId xmlns:a16="http://schemas.microsoft.com/office/drawing/2014/main" id="{0E32F467-7E6C-4A1D-2884-EFADC57DA4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texto 3">
            <a:extLst>
              <a:ext uri="{FF2B5EF4-FFF2-40B4-BE49-F238E27FC236}">
                <a16:creationId xmlns:a16="http://schemas.microsoft.com/office/drawing/2014/main" id="{46978F94-1A06-8CB6-D62F-BEA0E29155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98FAC31-2116-CA34-CE08-3536EBC5064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8CC068-7876-4B63-9E4E-EA98A57DE54B}" type="datetimeFigureOut">
              <a:rPr kumimoji="0" lang="es-C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a:extLst>
              <a:ext uri="{FF2B5EF4-FFF2-40B4-BE49-F238E27FC236}">
                <a16:creationId xmlns:a16="http://schemas.microsoft.com/office/drawing/2014/main" id="{2AC6C173-FF0B-FF7B-4D19-853D7A41892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a:extLst>
              <a:ext uri="{FF2B5EF4-FFF2-40B4-BE49-F238E27FC236}">
                <a16:creationId xmlns:a16="http://schemas.microsoft.com/office/drawing/2014/main" id="{49E9A2EE-4DDE-90C4-C638-42D49DA8A7B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DD85F-3356-4CEC-B9D5-E0156880825E}" type="slidenum">
              <a:rPr kumimoji="0" lang="es-C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419619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81265B-7536-406B-D8C4-C31E9981DB5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R"/>
          </a:p>
        </p:txBody>
      </p:sp>
      <p:sp>
        <p:nvSpPr>
          <p:cNvPr id="3" name="Marcador de posición de imagen 2">
            <a:extLst>
              <a:ext uri="{FF2B5EF4-FFF2-40B4-BE49-F238E27FC236}">
                <a16:creationId xmlns:a16="http://schemas.microsoft.com/office/drawing/2014/main" id="{2FFBAD0D-7923-DB04-4C94-68302B9ADB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R"/>
          </a:p>
        </p:txBody>
      </p:sp>
      <p:sp>
        <p:nvSpPr>
          <p:cNvPr id="4" name="Marcador de texto 3">
            <a:extLst>
              <a:ext uri="{FF2B5EF4-FFF2-40B4-BE49-F238E27FC236}">
                <a16:creationId xmlns:a16="http://schemas.microsoft.com/office/drawing/2014/main" id="{9E55A41A-BFB6-66DE-E585-EF419E3E6E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E431E35-2F68-BB21-5DE6-1B95C74B98E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8CC068-7876-4B63-9E4E-EA98A57DE54B}" type="datetimeFigureOut">
              <a:rPr kumimoji="0" lang="es-C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a:extLst>
              <a:ext uri="{FF2B5EF4-FFF2-40B4-BE49-F238E27FC236}">
                <a16:creationId xmlns:a16="http://schemas.microsoft.com/office/drawing/2014/main" id="{0F1EDDA5-3770-9FE0-536F-83E4B66A4E5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a:extLst>
              <a:ext uri="{FF2B5EF4-FFF2-40B4-BE49-F238E27FC236}">
                <a16:creationId xmlns:a16="http://schemas.microsoft.com/office/drawing/2014/main" id="{CAD0ED66-2EA6-B1C1-308D-948BC4497CD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DD85F-3356-4CEC-B9D5-E0156880825E}" type="slidenum">
              <a:rPr kumimoji="0" lang="es-C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465048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05C094-378B-822C-7540-6832FEF6FD0B}"/>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texto vertical 2">
            <a:extLst>
              <a:ext uri="{FF2B5EF4-FFF2-40B4-BE49-F238E27FC236}">
                <a16:creationId xmlns:a16="http://schemas.microsoft.com/office/drawing/2014/main" id="{EC98B1D3-F392-54B9-8DC8-78DD7AED73F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4B260A29-187C-CAC8-F780-C6CE432BF39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8CC068-7876-4B63-9E4E-EA98A57DE54B}" type="datetimeFigureOut">
              <a:rPr kumimoji="0" lang="es-C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a:extLst>
              <a:ext uri="{FF2B5EF4-FFF2-40B4-BE49-F238E27FC236}">
                <a16:creationId xmlns:a16="http://schemas.microsoft.com/office/drawing/2014/main" id="{4E79AD8D-8E91-BF5F-7E8A-EC3BB6789CF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a:extLst>
              <a:ext uri="{FF2B5EF4-FFF2-40B4-BE49-F238E27FC236}">
                <a16:creationId xmlns:a16="http://schemas.microsoft.com/office/drawing/2014/main" id="{B3E8ECDF-40E3-EFE7-4E0F-7EA5F9C5D86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DD85F-3356-4CEC-B9D5-E0156880825E}" type="slidenum">
              <a:rPr kumimoji="0" lang="es-C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222471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68C4D87-769C-3BAA-74BE-581421ED42A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R"/>
          </a:p>
        </p:txBody>
      </p:sp>
      <p:sp>
        <p:nvSpPr>
          <p:cNvPr id="3" name="Marcador de texto vertical 2">
            <a:extLst>
              <a:ext uri="{FF2B5EF4-FFF2-40B4-BE49-F238E27FC236}">
                <a16:creationId xmlns:a16="http://schemas.microsoft.com/office/drawing/2014/main" id="{6749EF88-F8D1-F445-DE8A-C4BAD63881F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7FD11BDA-917E-CB16-5BAF-12102C1100B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8CC068-7876-4B63-9E4E-EA98A57DE54B}" type="datetimeFigureOut">
              <a:rPr kumimoji="0" lang="es-C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a:extLst>
              <a:ext uri="{FF2B5EF4-FFF2-40B4-BE49-F238E27FC236}">
                <a16:creationId xmlns:a16="http://schemas.microsoft.com/office/drawing/2014/main" id="{6F8E1CD7-44BE-900C-720C-3B903AC5D3C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a:extLst>
              <a:ext uri="{FF2B5EF4-FFF2-40B4-BE49-F238E27FC236}">
                <a16:creationId xmlns:a16="http://schemas.microsoft.com/office/drawing/2014/main" id="{B30B85EF-9D8E-EBC6-8811-690B77D183E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DD85F-3356-4CEC-B9D5-E0156880825E}" type="slidenum">
              <a:rPr kumimoji="0" lang="es-C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215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8243F5-0772-49BB-0E02-23452781C91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R"/>
          </a:p>
        </p:txBody>
      </p:sp>
      <p:sp>
        <p:nvSpPr>
          <p:cNvPr id="3" name="Marcador de contenido 2">
            <a:extLst>
              <a:ext uri="{FF2B5EF4-FFF2-40B4-BE49-F238E27FC236}">
                <a16:creationId xmlns:a16="http://schemas.microsoft.com/office/drawing/2014/main" id="{0E32F467-7E6C-4A1D-2884-EFADC57DA4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texto 3">
            <a:extLst>
              <a:ext uri="{FF2B5EF4-FFF2-40B4-BE49-F238E27FC236}">
                <a16:creationId xmlns:a16="http://schemas.microsoft.com/office/drawing/2014/main" id="{46978F94-1A06-8CB6-D62F-BEA0E29155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98FAC31-2116-CA34-CE08-3536EBC50646}"/>
              </a:ext>
            </a:extLst>
          </p:cNvPr>
          <p:cNvSpPr>
            <a:spLocks noGrp="1"/>
          </p:cNvSpPr>
          <p:nvPr>
            <p:ph type="dt" sz="half" idx="10"/>
          </p:nvPr>
        </p:nvSpPr>
        <p:spPr/>
        <p:txBody>
          <a:bodyPr/>
          <a:lstStyle/>
          <a:p>
            <a:fld id="{968CC068-7876-4B63-9E4E-EA98A57DE54B}" type="datetimeFigureOut">
              <a:rPr lang="es-CR" smtClean="0"/>
              <a:t>1/12/2022</a:t>
            </a:fld>
            <a:endParaRPr lang="es-CR"/>
          </a:p>
        </p:txBody>
      </p:sp>
      <p:sp>
        <p:nvSpPr>
          <p:cNvPr id="6" name="Marcador de pie de página 5">
            <a:extLst>
              <a:ext uri="{FF2B5EF4-FFF2-40B4-BE49-F238E27FC236}">
                <a16:creationId xmlns:a16="http://schemas.microsoft.com/office/drawing/2014/main" id="{2AC6C173-FF0B-FF7B-4D19-853D7A418924}"/>
              </a:ext>
            </a:extLst>
          </p:cNvPr>
          <p:cNvSpPr>
            <a:spLocks noGrp="1"/>
          </p:cNvSpPr>
          <p:nvPr>
            <p:ph type="ftr" sz="quarter" idx="11"/>
          </p:nvPr>
        </p:nvSpPr>
        <p:spPr/>
        <p:txBody>
          <a:bodyPr/>
          <a:lstStyle/>
          <a:p>
            <a:endParaRPr lang="es-CR"/>
          </a:p>
        </p:txBody>
      </p:sp>
      <p:sp>
        <p:nvSpPr>
          <p:cNvPr id="7" name="Marcador de número de diapositiva 6">
            <a:extLst>
              <a:ext uri="{FF2B5EF4-FFF2-40B4-BE49-F238E27FC236}">
                <a16:creationId xmlns:a16="http://schemas.microsoft.com/office/drawing/2014/main" id="{49E9A2EE-4DDE-90C4-C638-42D49DA8A7B1}"/>
              </a:ext>
            </a:extLst>
          </p:cNvPr>
          <p:cNvSpPr>
            <a:spLocks noGrp="1"/>
          </p:cNvSpPr>
          <p:nvPr>
            <p:ph type="sldNum" sz="quarter" idx="12"/>
          </p:nvPr>
        </p:nvSpPr>
        <p:spPr/>
        <p:txBody>
          <a:bodyPr/>
          <a:lstStyle/>
          <a:p>
            <a:fld id="{147DD85F-3356-4CEC-B9D5-E0156880825E}" type="slidenum">
              <a:rPr lang="es-CR" smtClean="0"/>
              <a:t>‹Nº›</a:t>
            </a:fld>
            <a:endParaRPr lang="es-CR"/>
          </a:p>
        </p:txBody>
      </p:sp>
    </p:spTree>
    <p:extLst>
      <p:ext uri="{BB962C8B-B14F-4D97-AF65-F5344CB8AC3E}">
        <p14:creationId xmlns:p14="http://schemas.microsoft.com/office/powerpoint/2010/main" val="3941768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81265B-7536-406B-D8C4-C31E9981DB5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R"/>
          </a:p>
        </p:txBody>
      </p:sp>
      <p:sp>
        <p:nvSpPr>
          <p:cNvPr id="3" name="Marcador de posición de imagen 2">
            <a:extLst>
              <a:ext uri="{FF2B5EF4-FFF2-40B4-BE49-F238E27FC236}">
                <a16:creationId xmlns:a16="http://schemas.microsoft.com/office/drawing/2014/main" id="{2FFBAD0D-7923-DB04-4C94-68302B9ADB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R"/>
          </a:p>
        </p:txBody>
      </p:sp>
      <p:sp>
        <p:nvSpPr>
          <p:cNvPr id="4" name="Marcador de texto 3">
            <a:extLst>
              <a:ext uri="{FF2B5EF4-FFF2-40B4-BE49-F238E27FC236}">
                <a16:creationId xmlns:a16="http://schemas.microsoft.com/office/drawing/2014/main" id="{9E55A41A-BFB6-66DE-E585-EF419E3E6E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E431E35-2F68-BB21-5DE6-1B95C74B98E5}"/>
              </a:ext>
            </a:extLst>
          </p:cNvPr>
          <p:cNvSpPr>
            <a:spLocks noGrp="1"/>
          </p:cNvSpPr>
          <p:nvPr>
            <p:ph type="dt" sz="half" idx="10"/>
          </p:nvPr>
        </p:nvSpPr>
        <p:spPr/>
        <p:txBody>
          <a:bodyPr/>
          <a:lstStyle/>
          <a:p>
            <a:fld id="{968CC068-7876-4B63-9E4E-EA98A57DE54B}" type="datetimeFigureOut">
              <a:rPr lang="es-CR" smtClean="0"/>
              <a:t>1/12/2022</a:t>
            </a:fld>
            <a:endParaRPr lang="es-CR"/>
          </a:p>
        </p:txBody>
      </p:sp>
      <p:sp>
        <p:nvSpPr>
          <p:cNvPr id="6" name="Marcador de pie de página 5">
            <a:extLst>
              <a:ext uri="{FF2B5EF4-FFF2-40B4-BE49-F238E27FC236}">
                <a16:creationId xmlns:a16="http://schemas.microsoft.com/office/drawing/2014/main" id="{0F1EDDA5-3770-9FE0-536F-83E4B66A4E5C}"/>
              </a:ext>
            </a:extLst>
          </p:cNvPr>
          <p:cNvSpPr>
            <a:spLocks noGrp="1"/>
          </p:cNvSpPr>
          <p:nvPr>
            <p:ph type="ftr" sz="quarter" idx="11"/>
          </p:nvPr>
        </p:nvSpPr>
        <p:spPr/>
        <p:txBody>
          <a:bodyPr/>
          <a:lstStyle/>
          <a:p>
            <a:endParaRPr lang="es-CR"/>
          </a:p>
        </p:txBody>
      </p:sp>
      <p:sp>
        <p:nvSpPr>
          <p:cNvPr id="7" name="Marcador de número de diapositiva 6">
            <a:extLst>
              <a:ext uri="{FF2B5EF4-FFF2-40B4-BE49-F238E27FC236}">
                <a16:creationId xmlns:a16="http://schemas.microsoft.com/office/drawing/2014/main" id="{CAD0ED66-2EA6-B1C1-308D-948BC4497CDD}"/>
              </a:ext>
            </a:extLst>
          </p:cNvPr>
          <p:cNvSpPr>
            <a:spLocks noGrp="1"/>
          </p:cNvSpPr>
          <p:nvPr>
            <p:ph type="sldNum" sz="quarter" idx="12"/>
          </p:nvPr>
        </p:nvSpPr>
        <p:spPr/>
        <p:txBody>
          <a:bodyPr/>
          <a:lstStyle/>
          <a:p>
            <a:fld id="{147DD85F-3356-4CEC-B9D5-E0156880825E}" type="slidenum">
              <a:rPr lang="es-CR" smtClean="0"/>
              <a:t>‹Nº›</a:t>
            </a:fld>
            <a:endParaRPr lang="es-CR"/>
          </a:p>
        </p:txBody>
      </p:sp>
    </p:spTree>
    <p:extLst>
      <p:ext uri="{BB962C8B-B14F-4D97-AF65-F5344CB8AC3E}">
        <p14:creationId xmlns:p14="http://schemas.microsoft.com/office/powerpoint/2010/main" val="1626249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e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microsoft.com/office/2007/relationships/hdphoto" Target="../media/hdphoto1.wdp"/></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microsoft.com/office/2007/relationships/hdphoto" Target="../media/hdphoto2.wdp"/></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microsoft.com/office/2007/relationships/hdphoto" Target="../media/hdphoto3.wdp"/></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6.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7.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Imagen 10" descr="Imagen de la pantalla de un video juego&#10;&#10;Descripción generada automáticamente con confianza baja">
            <a:extLst>
              <a:ext uri="{FF2B5EF4-FFF2-40B4-BE49-F238E27FC236}">
                <a16:creationId xmlns:a16="http://schemas.microsoft.com/office/drawing/2014/main" id="{FD957798-5C4E-6F7C-BEDB-9D921841EE06}"/>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arcador de título 1">
            <a:extLst>
              <a:ext uri="{FF2B5EF4-FFF2-40B4-BE49-F238E27FC236}">
                <a16:creationId xmlns:a16="http://schemas.microsoft.com/office/drawing/2014/main" id="{6EEECB13-DF9A-53BF-1A95-7D3DCAD7EC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s-ES" dirty="0"/>
              <a:t>HAGA CLIC PARA MODIFICAR EL ESTILO DE TÍTULO DEL PATRÓN</a:t>
            </a:r>
            <a:endParaRPr lang="es-CR" dirty="0"/>
          </a:p>
        </p:txBody>
      </p:sp>
      <p:sp>
        <p:nvSpPr>
          <p:cNvPr id="3" name="Marcador de texto 2">
            <a:extLst>
              <a:ext uri="{FF2B5EF4-FFF2-40B4-BE49-F238E27FC236}">
                <a16:creationId xmlns:a16="http://schemas.microsoft.com/office/drawing/2014/main" id="{B83F3082-0364-CC95-A861-94251A830F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BC08929C-C5DD-DB3C-6D2E-19E552B2A5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8CC068-7876-4B63-9E4E-EA98A57DE54B}" type="datetimeFigureOut">
              <a:rPr lang="es-CR" smtClean="0"/>
              <a:t>1/12/2022</a:t>
            </a:fld>
            <a:endParaRPr lang="es-CR"/>
          </a:p>
        </p:txBody>
      </p:sp>
      <p:sp>
        <p:nvSpPr>
          <p:cNvPr id="5" name="Marcador de pie de página 4">
            <a:extLst>
              <a:ext uri="{FF2B5EF4-FFF2-40B4-BE49-F238E27FC236}">
                <a16:creationId xmlns:a16="http://schemas.microsoft.com/office/drawing/2014/main" id="{26C68BFD-384D-F214-90C1-6B4F5E6502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R"/>
          </a:p>
        </p:txBody>
      </p:sp>
      <p:sp>
        <p:nvSpPr>
          <p:cNvPr id="6" name="Marcador de número de diapositiva 5">
            <a:extLst>
              <a:ext uri="{FF2B5EF4-FFF2-40B4-BE49-F238E27FC236}">
                <a16:creationId xmlns:a16="http://schemas.microsoft.com/office/drawing/2014/main" id="{26AE9575-7CF5-FCF1-2BDE-96BB16A8E7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7DD85F-3356-4CEC-B9D5-E0156880825E}" type="slidenum">
              <a:rPr lang="es-CR" smtClean="0"/>
              <a:t>‹Nº›</a:t>
            </a:fld>
            <a:endParaRPr lang="es-CR"/>
          </a:p>
        </p:txBody>
      </p:sp>
    </p:spTree>
    <p:extLst>
      <p:ext uri="{BB962C8B-B14F-4D97-AF65-F5344CB8AC3E}">
        <p14:creationId xmlns:p14="http://schemas.microsoft.com/office/powerpoint/2010/main" val="31978979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600" b="1" kern="1200">
          <a:solidFill>
            <a:srgbClr val="FFFF00"/>
          </a:solidFill>
          <a:latin typeface="Helvetica LT Std" panose="020B05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455AFDEE-F0B1-2DD8-6F6B-BF3A990E58AB}"/>
              </a:ext>
            </a:extLst>
          </p:cNvPr>
          <p:cNvPicPr>
            <a:picLocks noChangeAspect="1"/>
          </p:cNvPicPr>
          <p:nvPr userDrawn="1"/>
        </p:nvPicPr>
        <p:blipFill>
          <a:blip r:embed="rId13">
            <a:duotone>
              <a:prstClr val="black"/>
              <a:schemeClr val="accent6">
                <a:tint val="45000"/>
                <a:satMod val="400000"/>
              </a:schemeClr>
            </a:duotone>
            <a:lum bright="-20000" contrast="-40000"/>
          </a:blip>
          <a:stretch>
            <a:fillRect/>
          </a:stretch>
        </p:blipFill>
        <p:spPr>
          <a:xfrm>
            <a:off x="592" y="0"/>
            <a:ext cx="12190815" cy="6858000"/>
          </a:xfrm>
          <a:prstGeom prst="rect">
            <a:avLst/>
          </a:prstGeom>
        </p:spPr>
      </p:pic>
      <p:sp>
        <p:nvSpPr>
          <p:cNvPr id="2" name="Marcador de título 1">
            <a:extLst>
              <a:ext uri="{FF2B5EF4-FFF2-40B4-BE49-F238E27FC236}">
                <a16:creationId xmlns:a16="http://schemas.microsoft.com/office/drawing/2014/main" id="{6EEECB13-DF9A-53BF-1A95-7D3DCAD7EC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s-ES" dirty="0"/>
              <a:t>HAGA CLIC PARA MODIFICAR EL ESTILO DE TÍTULO DEL PATRÓN</a:t>
            </a:r>
            <a:endParaRPr lang="es-CR" dirty="0"/>
          </a:p>
        </p:txBody>
      </p:sp>
      <p:sp>
        <p:nvSpPr>
          <p:cNvPr id="3" name="Marcador de texto 2">
            <a:extLst>
              <a:ext uri="{FF2B5EF4-FFF2-40B4-BE49-F238E27FC236}">
                <a16:creationId xmlns:a16="http://schemas.microsoft.com/office/drawing/2014/main" id="{B83F3082-0364-CC95-A861-94251A830F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R" dirty="0"/>
          </a:p>
        </p:txBody>
      </p:sp>
      <p:sp>
        <p:nvSpPr>
          <p:cNvPr id="4" name="Marcador de fecha 3">
            <a:extLst>
              <a:ext uri="{FF2B5EF4-FFF2-40B4-BE49-F238E27FC236}">
                <a16:creationId xmlns:a16="http://schemas.microsoft.com/office/drawing/2014/main" id="{BC08929C-C5DD-DB3C-6D2E-19E552B2A5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68CC068-7876-4B63-9E4E-EA98A57DE54B}" type="datetimeFigureOut">
              <a:rPr kumimoji="0" lang="es-C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a:extLst>
              <a:ext uri="{FF2B5EF4-FFF2-40B4-BE49-F238E27FC236}">
                <a16:creationId xmlns:a16="http://schemas.microsoft.com/office/drawing/2014/main" id="{26C68BFD-384D-F214-90C1-6B4F5E6502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a:extLst>
              <a:ext uri="{FF2B5EF4-FFF2-40B4-BE49-F238E27FC236}">
                <a16:creationId xmlns:a16="http://schemas.microsoft.com/office/drawing/2014/main" id="{26AE9575-7CF5-FCF1-2BDE-96BB16A8E7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47DD85F-3356-4CEC-B9D5-E0156880825E}" type="slidenum">
              <a:rPr kumimoji="0" lang="es-C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45101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600" b="1" kern="1200">
          <a:solidFill>
            <a:srgbClr val="FFFF00"/>
          </a:solidFill>
          <a:latin typeface="Helvetica LT Std" panose="020B05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Imagen 8" descr="Imagen de la pantalla de un video juego&#10;&#10;Descripción generada automáticamente con confianza baja">
            <a:extLst>
              <a:ext uri="{FF2B5EF4-FFF2-40B4-BE49-F238E27FC236}">
                <a16:creationId xmlns:a16="http://schemas.microsoft.com/office/drawing/2014/main" id="{E12C1291-BEFF-3D3E-BF2B-1C4CA6B8980C}"/>
              </a:ext>
            </a:extLst>
          </p:cNvPr>
          <p:cNvPicPr>
            <a:picLocks noChangeAspect="1"/>
          </p:cNvPicPr>
          <p:nvPr userDrawn="1"/>
        </p:nvPicPr>
        <p:blipFill rotWithShape="1">
          <a:blip r:embed="rId13">
            <a:duotone>
              <a:prstClr val="black"/>
              <a:schemeClr val="accent2">
                <a:tint val="45000"/>
                <a:satMod val="400000"/>
              </a:schemeClr>
            </a:duotone>
            <a:extLst>
              <a:ext uri="{BEBA8EAE-BF5A-486C-A8C5-ECC9F3942E4B}">
                <a14:imgProps xmlns:a14="http://schemas.microsoft.com/office/drawing/2010/main">
                  <a14:imgLayer r:embed="rId14">
                    <a14:imgEffect>
                      <a14:brightnessContrast bright="-40000" contrast="-20000"/>
                    </a14:imgEffect>
                  </a14:imgLayer>
                </a14:imgProps>
              </a:ext>
              <a:ext uri="{28A0092B-C50C-407E-A947-70E740481C1C}">
                <a14:useLocalDpi xmlns:a14="http://schemas.microsoft.com/office/drawing/2010/main" val="0"/>
              </a:ext>
            </a:extLst>
          </a:blip>
          <a:srcRect b="6209"/>
          <a:stretch/>
        </p:blipFill>
        <p:spPr>
          <a:xfrm>
            <a:off x="0" y="0"/>
            <a:ext cx="12192000" cy="6875369"/>
          </a:xfrm>
          <a:prstGeom prst="rect">
            <a:avLst/>
          </a:prstGeom>
        </p:spPr>
      </p:pic>
      <p:sp>
        <p:nvSpPr>
          <p:cNvPr id="2" name="Marcador de título 1">
            <a:extLst>
              <a:ext uri="{FF2B5EF4-FFF2-40B4-BE49-F238E27FC236}">
                <a16:creationId xmlns:a16="http://schemas.microsoft.com/office/drawing/2014/main" id="{6EEECB13-DF9A-53BF-1A95-7D3DCAD7EC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s-ES" dirty="0"/>
              <a:t>HAGA CLIC PARA MODIFICAR EL ESTILO DE TÍTULO DEL PATRÓN</a:t>
            </a:r>
            <a:endParaRPr lang="es-CR" dirty="0"/>
          </a:p>
        </p:txBody>
      </p:sp>
      <p:sp>
        <p:nvSpPr>
          <p:cNvPr id="3" name="Marcador de texto 2">
            <a:extLst>
              <a:ext uri="{FF2B5EF4-FFF2-40B4-BE49-F238E27FC236}">
                <a16:creationId xmlns:a16="http://schemas.microsoft.com/office/drawing/2014/main" id="{B83F3082-0364-CC95-A861-94251A830F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BC08929C-C5DD-DB3C-6D2E-19E552B2A5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68CC068-7876-4B63-9E4E-EA98A57DE54B}" type="datetimeFigureOut">
              <a:rPr kumimoji="0" lang="es-C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a:extLst>
              <a:ext uri="{FF2B5EF4-FFF2-40B4-BE49-F238E27FC236}">
                <a16:creationId xmlns:a16="http://schemas.microsoft.com/office/drawing/2014/main" id="{26C68BFD-384D-F214-90C1-6B4F5E6502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a:extLst>
              <a:ext uri="{FF2B5EF4-FFF2-40B4-BE49-F238E27FC236}">
                <a16:creationId xmlns:a16="http://schemas.microsoft.com/office/drawing/2014/main" id="{26AE9575-7CF5-FCF1-2BDE-96BB16A8E7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47DD85F-3356-4CEC-B9D5-E0156880825E}" type="slidenum">
              <a:rPr kumimoji="0" lang="es-C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48717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3600" b="1" kern="1200">
          <a:solidFill>
            <a:schemeClr val="accent4">
              <a:lumMod val="60000"/>
              <a:lumOff val="40000"/>
            </a:schemeClr>
          </a:solidFill>
          <a:latin typeface="Helvetica LT Std" panose="020B05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n 7" descr="Imagen de la pantalla de un computador&#10;&#10;Descripción generada automáticamente con confianza media">
            <a:extLst>
              <a:ext uri="{FF2B5EF4-FFF2-40B4-BE49-F238E27FC236}">
                <a16:creationId xmlns:a16="http://schemas.microsoft.com/office/drawing/2014/main" id="{03317027-FE48-45BB-5B91-1D1732270531}"/>
              </a:ext>
            </a:extLst>
          </p:cNvPr>
          <p:cNvPicPr>
            <a:picLocks noChangeAspect="1"/>
          </p:cNvPicPr>
          <p:nvPr userDrawn="1"/>
        </p:nvPicPr>
        <p:blipFill>
          <a:blip r:embed="rId13">
            <a:duotone>
              <a:prstClr val="black"/>
              <a:schemeClr val="accent1">
                <a:tint val="45000"/>
                <a:satMod val="400000"/>
              </a:schemeClr>
            </a:duotone>
            <a:extLst>
              <a:ext uri="{BEBA8EAE-BF5A-486C-A8C5-ECC9F3942E4B}">
                <a14:imgProps xmlns:a14="http://schemas.microsoft.com/office/drawing/2010/main">
                  <a14:imgLayer r:embed="rId14">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0" y="4129"/>
            <a:ext cx="12192000" cy="6853871"/>
          </a:xfrm>
          <a:prstGeom prst="rect">
            <a:avLst/>
          </a:prstGeom>
        </p:spPr>
      </p:pic>
      <p:sp>
        <p:nvSpPr>
          <p:cNvPr id="2" name="Marcador de título 1">
            <a:extLst>
              <a:ext uri="{FF2B5EF4-FFF2-40B4-BE49-F238E27FC236}">
                <a16:creationId xmlns:a16="http://schemas.microsoft.com/office/drawing/2014/main" id="{6EEECB13-DF9A-53BF-1A95-7D3DCAD7EC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s-ES" dirty="0"/>
              <a:t>HAGA CLIC PARA MODIFICAR EL ESTILO DE TÍTULO DEL PATRÓN</a:t>
            </a:r>
            <a:endParaRPr lang="es-CR" dirty="0"/>
          </a:p>
        </p:txBody>
      </p:sp>
      <p:sp>
        <p:nvSpPr>
          <p:cNvPr id="3" name="Marcador de texto 2">
            <a:extLst>
              <a:ext uri="{FF2B5EF4-FFF2-40B4-BE49-F238E27FC236}">
                <a16:creationId xmlns:a16="http://schemas.microsoft.com/office/drawing/2014/main" id="{B83F3082-0364-CC95-A861-94251A830F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BC08929C-C5DD-DB3C-6D2E-19E552B2A5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68CC068-7876-4B63-9E4E-EA98A57DE54B}" type="datetimeFigureOut">
              <a:rPr kumimoji="0" lang="es-C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a:extLst>
              <a:ext uri="{FF2B5EF4-FFF2-40B4-BE49-F238E27FC236}">
                <a16:creationId xmlns:a16="http://schemas.microsoft.com/office/drawing/2014/main" id="{26C68BFD-384D-F214-90C1-6B4F5E6502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a:extLst>
              <a:ext uri="{FF2B5EF4-FFF2-40B4-BE49-F238E27FC236}">
                <a16:creationId xmlns:a16="http://schemas.microsoft.com/office/drawing/2014/main" id="{26AE9575-7CF5-FCF1-2BDE-96BB16A8E7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47DD85F-3356-4CEC-B9D5-E0156880825E}" type="slidenum">
              <a:rPr kumimoji="0" lang="es-C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473576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3600" b="1" kern="1200">
          <a:solidFill>
            <a:schemeClr val="accent6">
              <a:lumMod val="40000"/>
              <a:lumOff val="60000"/>
            </a:schemeClr>
          </a:solidFill>
          <a:latin typeface="Helvetica LT Std" panose="020B05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Imagen 8" descr="Patrón de fondo&#10;&#10;Descripción generada automáticamente">
            <a:extLst>
              <a:ext uri="{FF2B5EF4-FFF2-40B4-BE49-F238E27FC236}">
                <a16:creationId xmlns:a16="http://schemas.microsoft.com/office/drawing/2014/main" id="{50AE5E76-D2C5-E701-2537-A896E8ACBA7A}"/>
              </a:ext>
            </a:extLst>
          </p:cNvPr>
          <p:cNvPicPr>
            <a:picLocks noChangeAspect="1"/>
          </p:cNvPicPr>
          <p:nvPr userDrawn="1"/>
        </p:nvPicPr>
        <p:blipFill>
          <a:blip r:embed="rId13">
            <a:duotone>
              <a:prstClr val="black"/>
              <a:schemeClr val="accent6">
                <a:tint val="45000"/>
                <a:satMod val="400000"/>
              </a:schemeClr>
            </a:duotone>
            <a:extLst>
              <a:ext uri="{BEBA8EAE-BF5A-486C-A8C5-ECC9F3942E4B}">
                <a14:imgProps xmlns:a14="http://schemas.microsoft.com/office/drawing/2010/main">
                  <a14:imgLayer r:embed="rId14">
                    <a14:imgEffect>
                      <a14:brightnessContrast brigh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arcador de título 1">
            <a:extLst>
              <a:ext uri="{FF2B5EF4-FFF2-40B4-BE49-F238E27FC236}">
                <a16:creationId xmlns:a16="http://schemas.microsoft.com/office/drawing/2014/main" id="{6EEECB13-DF9A-53BF-1A95-7D3DCAD7EC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s-ES" dirty="0"/>
              <a:t>HAGA CLIC PARA MODIFICAR EL ESTILO DE TÍTULO DEL PATRÓN</a:t>
            </a:r>
            <a:endParaRPr lang="es-CR" dirty="0"/>
          </a:p>
        </p:txBody>
      </p:sp>
      <p:sp>
        <p:nvSpPr>
          <p:cNvPr id="3" name="Marcador de texto 2">
            <a:extLst>
              <a:ext uri="{FF2B5EF4-FFF2-40B4-BE49-F238E27FC236}">
                <a16:creationId xmlns:a16="http://schemas.microsoft.com/office/drawing/2014/main" id="{B83F3082-0364-CC95-A861-94251A830F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BC08929C-C5DD-DB3C-6D2E-19E552B2A5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68CC068-7876-4B63-9E4E-EA98A57DE54B}" type="datetimeFigureOut">
              <a:rPr kumimoji="0" lang="es-C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a:extLst>
              <a:ext uri="{FF2B5EF4-FFF2-40B4-BE49-F238E27FC236}">
                <a16:creationId xmlns:a16="http://schemas.microsoft.com/office/drawing/2014/main" id="{26C68BFD-384D-F214-90C1-6B4F5E6502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a:extLst>
              <a:ext uri="{FF2B5EF4-FFF2-40B4-BE49-F238E27FC236}">
                <a16:creationId xmlns:a16="http://schemas.microsoft.com/office/drawing/2014/main" id="{26AE9575-7CF5-FCF1-2BDE-96BB16A8E7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47DD85F-3356-4CEC-B9D5-E0156880825E}" type="slidenum">
              <a:rPr kumimoji="0" lang="es-C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150792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3600" b="1" kern="1200">
          <a:solidFill>
            <a:srgbClr val="FFFF00"/>
          </a:solidFill>
          <a:latin typeface="Helvetica LT Std" panose="020B05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n 7" descr="Imagen que contiene estrella&#10;&#10;Descripción generada automáticamente">
            <a:extLst>
              <a:ext uri="{FF2B5EF4-FFF2-40B4-BE49-F238E27FC236}">
                <a16:creationId xmlns:a16="http://schemas.microsoft.com/office/drawing/2014/main" id="{235A2778-4DBC-DFC9-50A8-C5E92877D303}"/>
              </a:ext>
            </a:extLst>
          </p:cNvPr>
          <p:cNvPicPr>
            <a:picLocks noChangeAspect="1"/>
          </p:cNvPicPr>
          <p:nvPr userDrawn="1"/>
        </p:nvPicPr>
        <p:blipFill rotWithShape="1">
          <a:blip r:embed="rId13">
            <a:duotone>
              <a:prstClr val="black"/>
              <a:schemeClr val="accent2">
                <a:tint val="45000"/>
                <a:satMod val="400000"/>
              </a:schemeClr>
            </a:duotone>
            <a:extLst>
              <a:ext uri="{28A0092B-C50C-407E-A947-70E740481C1C}">
                <a14:useLocalDpi xmlns:a14="http://schemas.microsoft.com/office/drawing/2010/main" val="0"/>
              </a:ext>
            </a:extLst>
          </a:blip>
          <a:srcRect l="1" r="46127"/>
          <a:stretch/>
        </p:blipFill>
        <p:spPr>
          <a:xfrm>
            <a:off x="0" y="0"/>
            <a:ext cx="12192000" cy="6721475"/>
          </a:xfrm>
          <a:prstGeom prst="rect">
            <a:avLst/>
          </a:prstGeom>
        </p:spPr>
      </p:pic>
      <p:sp>
        <p:nvSpPr>
          <p:cNvPr id="2" name="Marcador de título 1">
            <a:extLst>
              <a:ext uri="{FF2B5EF4-FFF2-40B4-BE49-F238E27FC236}">
                <a16:creationId xmlns:a16="http://schemas.microsoft.com/office/drawing/2014/main" id="{6EEECB13-DF9A-53BF-1A95-7D3DCAD7EC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s-ES" dirty="0"/>
              <a:t>HAGA CLIC PARA MODIFICAR EL ESTILO DE TÍTULO DEL PATRÓN</a:t>
            </a:r>
            <a:endParaRPr lang="es-CR" dirty="0"/>
          </a:p>
        </p:txBody>
      </p:sp>
      <p:sp>
        <p:nvSpPr>
          <p:cNvPr id="3" name="Marcador de texto 2">
            <a:extLst>
              <a:ext uri="{FF2B5EF4-FFF2-40B4-BE49-F238E27FC236}">
                <a16:creationId xmlns:a16="http://schemas.microsoft.com/office/drawing/2014/main" id="{B83F3082-0364-CC95-A861-94251A830F89}"/>
              </a:ext>
            </a:extLst>
          </p:cNvPr>
          <p:cNvSpPr>
            <a:spLocks noGrp="1"/>
          </p:cNvSpPr>
          <p:nvPr>
            <p:ph type="body" idx="1"/>
          </p:nvPr>
        </p:nvSpPr>
        <p:spPr>
          <a:xfrm>
            <a:off x="838200" y="1841123"/>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BC08929C-C5DD-DB3C-6D2E-19E552B2A5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68CC068-7876-4B63-9E4E-EA98A57DE54B}" type="datetimeFigureOut">
              <a:rPr kumimoji="0" lang="es-C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a:extLst>
              <a:ext uri="{FF2B5EF4-FFF2-40B4-BE49-F238E27FC236}">
                <a16:creationId xmlns:a16="http://schemas.microsoft.com/office/drawing/2014/main" id="{26C68BFD-384D-F214-90C1-6B4F5E6502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a:extLst>
              <a:ext uri="{FF2B5EF4-FFF2-40B4-BE49-F238E27FC236}">
                <a16:creationId xmlns:a16="http://schemas.microsoft.com/office/drawing/2014/main" id="{26AE9575-7CF5-FCF1-2BDE-96BB16A8E7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47DD85F-3356-4CEC-B9D5-E0156880825E}" type="slidenum">
              <a:rPr kumimoji="0" lang="es-C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015758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3600" b="1" kern="1200">
          <a:solidFill>
            <a:schemeClr val="accent4">
              <a:lumMod val="60000"/>
              <a:lumOff val="40000"/>
            </a:schemeClr>
          </a:solidFill>
          <a:latin typeface="Helvetica LT Std" panose="020B05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EEECB13-DF9A-53BF-1A95-7D3DCAD7EC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s-ES" dirty="0"/>
              <a:t>HAGA CLIC PARA MODIFICAR EL ESTILO DE TÍTULO DEL PATRÓN</a:t>
            </a:r>
            <a:endParaRPr lang="es-CR" dirty="0"/>
          </a:p>
        </p:txBody>
      </p:sp>
      <p:sp>
        <p:nvSpPr>
          <p:cNvPr id="3" name="Marcador de texto 2">
            <a:extLst>
              <a:ext uri="{FF2B5EF4-FFF2-40B4-BE49-F238E27FC236}">
                <a16:creationId xmlns:a16="http://schemas.microsoft.com/office/drawing/2014/main" id="{B83F3082-0364-CC95-A861-94251A830F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BC08929C-C5DD-DB3C-6D2E-19E552B2A5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68CC068-7876-4B63-9E4E-EA98A57DE54B}" type="datetimeFigureOut">
              <a:rPr kumimoji="0" lang="es-C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a:extLst>
              <a:ext uri="{FF2B5EF4-FFF2-40B4-BE49-F238E27FC236}">
                <a16:creationId xmlns:a16="http://schemas.microsoft.com/office/drawing/2014/main" id="{26C68BFD-384D-F214-90C1-6B4F5E6502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a:extLst>
              <a:ext uri="{FF2B5EF4-FFF2-40B4-BE49-F238E27FC236}">
                <a16:creationId xmlns:a16="http://schemas.microsoft.com/office/drawing/2014/main" id="{26AE9575-7CF5-FCF1-2BDE-96BB16A8E7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47DD85F-3356-4CEC-B9D5-E0156880825E}" type="slidenum">
              <a:rPr kumimoji="0" lang="es-C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Imagen 7" descr="Diagrama&#10;&#10;Descripción generada automáticamente">
            <a:extLst>
              <a:ext uri="{FF2B5EF4-FFF2-40B4-BE49-F238E27FC236}">
                <a16:creationId xmlns:a16="http://schemas.microsoft.com/office/drawing/2014/main" id="{9790D1E3-1D9A-1F78-9405-1910E49981D8}"/>
              </a:ext>
            </a:extLst>
          </p:cNvPr>
          <p:cNvPicPr>
            <a:picLocks noChangeAspect="1"/>
          </p:cNvPicPr>
          <p:nvPr userDrawn="1"/>
        </p:nvPicPr>
        <p:blipFill>
          <a:blip r:embed="rId1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0" y="-108488"/>
            <a:ext cx="12192000" cy="6966488"/>
          </a:xfrm>
          <a:prstGeom prst="rect">
            <a:avLst/>
          </a:prstGeom>
        </p:spPr>
      </p:pic>
    </p:spTree>
    <p:extLst>
      <p:ext uri="{BB962C8B-B14F-4D97-AF65-F5344CB8AC3E}">
        <p14:creationId xmlns:p14="http://schemas.microsoft.com/office/powerpoint/2010/main" val="74328827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3600" b="1" kern="1200">
          <a:solidFill>
            <a:schemeClr val="accent5">
              <a:lumMod val="50000"/>
            </a:schemeClr>
          </a:solidFill>
          <a:latin typeface="Helvetica LT Std" panose="020B05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hyperlink" Target="https://es.unesco.org/news/unesco-ha-publicado-primer-consenso-inteligencia-artificial-y-educacion#:~:text=La%20UNESCO%20ha%20publicado%20el%20Consenso%20de%20Beijing%20sobre%20la,la%20Agenda%202030%20de%20Educaci%C3%B3n." TargetMode="Externa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hyperlink" Target="https://blog.pearsonlatam.com/educacion-del-futuro/tendencias-actuales-del-proceso-de-ensenanza-aprendizaje" TargetMode="Externa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3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8.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5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5131A9-BDB6-4A9A-D645-F2E919A4BEB7}"/>
              </a:ext>
            </a:extLst>
          </p:cNvPr>
          <p:cNvSpPr>
            <a:spLocks noGrp="1"/>
          </p:cNvSpPr>
          <p:nvPr>
            <p:ph type="ctrTitle"/>
          </p:nvPr>
        </p:nvSpPr>
        <p:spPr>
          <a:xfrm>
            <a:off x="402956" y="462792"/>
            <a:ext cx="11496422" cy="3154748"/>
          </a:xfrm>
        </p:spPr>
        <p:txBody>
          <a:bodyPr anchor="ctr">
            <a:normAutofit/>
          </a:bodyPr>
          <a:lstStyle/>
          <a:p>
            <a:pPr>
              <a:spcBef>
                <a:spcPts val="600"/>
              </a:spcBef>
              <a:spcAft>
                <a:spcPts val="600"/>
              </a:spcAft>
            </a:pPr>
            <a:r>
              <a:rPr lang="es-CR" sz="3600" b="1" kern="100" dirty="0">
                <a:effectLst>
                  <a:outerShdw blurRad="38100" dist="38100" dir="2700000" algn="tl">
                    <a:srgbClr val="000000">
                      <a:alpha val="43137"/>
                    </a:srgbClr>
                  </a:outerShdw>
                </a:effectLst>
                <a:ea typeface="Calibri" panose="020F0502020204030204" pitchFamily="34" charset="0"/>
                <a:cs typeface="Arial" panose="020B0604020202020204" pitchFamily="34" charset="0"/>
              </a:rPr>
              <a:t>LA EDUCACIÓN DEL FUTURO </a:t>
            </a:r>
            <a:br>
              <a:rPr lang="es-CR" sz="3600" b="1" kern="100" dirty="0">
                <a:effectLst>
                  <a:outerShdw blurRad="38100" dist="38100" dir="2700000" algn="tl">
                    <a:srgbClr val="000000">
                      <a:alpha val="43137"/>
                    </a:srgbClr>
                  </a:outerShdw>
                </a:effectLst>
                <a:ea typeface="Calibri" panose="020F0502020204030204" pitchFamily="34" charset="0"/>
                <a:cs typeface="Arial" panose="020B0604020202020204" pitchFamily="34" charset="0"/>
              </a:rPr>
            </a:br>
            <a:r>
              <a:rPr lang="es-CR" sz="3600" b="1" kern="100" dirty="0">
                <a:effectLst>
                  <a:outerShdw blurRad="38100" dist="38100" dir="2700000" algn="tl">
                    <a:srgbClr val="000000">
                      <a:alpha val="43137"/>
                    </a:srgbClr>
                  </a:outerShdw>
                </a:effectLst>
                <a:ea typeface="Calibri" panose="020F0502020204030204" pitchFamily="34" charset="0"/>
                <a:cs typeface="Arial" panose="020B0604020202020204" pitchFamily="34" charset="0"/>
              </a:rPr>
              <a:t>EN FUTUROS INCIERTOS.</a:t>
            </a:r>
            <a:br>
              <a:rPr lang="es-CR" sz="3600" kern="100" dirty="0">
                <a:effectLst>
                  <a:outerShdw blurRad="38100" dist="38100" dir="2700000" algn="tl">
                    <a:srgbClr val="000000">
                      <a:alpha val="43137"/>
                    </a:srgbClr>
                  </a:outerShdw>
                </a:effectLst>
                <a:ea typeface="Calibri" panose="020F0502020204030204" pitchFamily="34" charset="0"/>
                <a:cs typeface="Arial" panose="020B0604020202020204" pitchFamily="34" charset="0"/>
              </a:rPr>
            </a:br>
            <a:r>
              <a:rPr lang="es-CR" sz="3600" b="1" kern="100" dirty="0">
                <a:effectLst>
                  <a:outerShdw blurRad="38100" dist="38100" dir="2700000" algn="tl">
                    <a:srgbClr val="000000">
                      <a:alpha val="43137"/>
                    </a:srgbClr>
                  </a:outerShdw>
                </a:effectLst>
                <a:ea typeface="Calibri" panose="020F0502020204030204" pitchFamily="34" charset="0"/>
                <a:cs typeface="Arial" panose="020B0604020202020204" pitchFamily="34" charset="0"/>
              </a:rPr>
              <a:t>Un mundo cambiante</a:t>
            </a:r>
            <a:r>
              <a:rPr lang="es-CR" sz="3600" kern="100" dirty="0">
                <a:effectLst>
                  <a:outerShdw blurRad="38100" dist="38100" dir="2700000" algn="tl">
                    <a:srgbClr val="000000">
                      <a:alpha val="43137"/>
                    </a:srgbClr>
                  </a:outerShdw>
                </a:effectLst>
                <a:ea typeface="Calibri" panose="020F0502020204030204" pitchFamily="34" charset="0"/>
                <a:cs typeface="Arial" panose="020B0604020202020204" pitchFamily="34" charset="0"/>
              </a:rPr>
              <a:t> y- </a:t>
            </a:r>
            <a:r>
              <a:rPr lang="es-CR" sz="3600" kern="100" dirty="0">
                <a:solidFill>
                  <a:schemeClr val="bg1"/>
                </a:solidFill>
                <a:effectLst>
                  <a:outerShdw blurRad="38100" dist="38100" dir="2700000" algn="tl">
                    <a:srgbClr val="000000">
                      <a:alpha val="43137"/>
                    </a:srgbClr>
                  </a:outerShdw>
                </a:effectLst>
                <a:ea typeface="Calibri" panose="020F0502020204030204" pitchFamily="34" charset="0"/>
                <a:cs typeface="Arial" panose="020B0604020202020204" pitchFamily="34" charset="0"/>
              </a:rPr>
              <a:t>para la Educación</a:t>
            </a:r>
            <a:r>
              <a:rPr lang="es-CR" sz="3600" kern="100" dirty="0">
                <a:effectLst>
                  <a:outerShdw blurRad="38100" dist="38100" dir="2700000" algn="tl">
                    <a:srgbClr val="000000">
                      <a:alpha val="43137"/>
                    </a:srgbClr>
                  </a:outerShdw>
                </a:effectLst>
                <a:ea typeface="Calibri" panose="020F0502020204030204" pitchFamily="34" charset="0"/>
                <a:cs typeface="Arial" panose="020B0604020202020204" pitchFamily="34" charset="0"/>
              </a:rPr>
              <a:t>- </a:t>
            </a:r>
            <a:r>
              <a:rPr lang="es-CR" sz="3600" b="1" kern="100" dirty="0">
                <a:effectLst>
                  <a:outerShdw blurRad="38100" dist="38100" dir="2700000" algn="tl">
                    <a:srgbClr val="000000">
                      <a:alpha val="43137"/>
                    </a:srgbClr>
                  </a:outerShdw>
                </a:effectLst>
                <a:ea typeface="Calibri" panose="020F0502020204030204" pitchFamily="34" charset="0"/>
                <a:cs typeface="Arial" panose="020B0604020202020204" pitchFamily="34" charset="0"/>
              </a:rPr>
              <a:t>un futuro desafiante.</a:t>
            </a:r>
            <a:endParaRPr lang="es-CR" sz="3600" dirty="0">
              <a:effectLst>
                <a:outerShdw blurRad="38100" dist="38100" dir="2700000" algn="tl">
                  <a:srgbClr val="000000">
                    <a:alpha val="43137"/>
                  </a:srgbClr>
                </a:outerShdw>
              </a:effectLst>
            </a:endParaRPr>
          </a:p>
        </p:txBody>
      </p:sp>
      <p:sp>
        <p:nvSpPr>
          <p:cNvPr id="3" name="Subtítulo 2">
            <a:extLst>
              <a:ext uri="{FF2B5EF4-FFF2-40B4-BE49-F238E27FC236}">
                <a16:creationId xmlns:a16="http://schemas.microsoft.com/office/drawing/2014/main" id="{B56D6FE7-9FAD-981D-39BE-09340B8BA7C5}"/>
              </a:ext>
            </a:extLst>
          </p:cNvPr>
          <p:cNvSpPr>
            <a:spLocks noGrp="1"/>
          </p:cNvSpPr>
          <p:nvPr>
            <p:ph type="subTitle" idx="1"/>
          </p:nvPr>
        </p:nvSpPr>
        <p:spPr>
          <a:xfrm>
            <a:off x="588936" y="4322471"/>
            <a:ext cx="11603064" cy="1469544"/>
          </a:xfrm>
          <a:noFill/>
        </p:spPr>
        <p:txBody>
          <a:bodyPr anchor="ctr">
            <a:normAutofit/>
          </a:bodyPr>
          <a:lstStyle/>
          <a:p>
            <a:pPr algn="l">
              <a:lnSpc>
                <a:spcPct val="120000"/>
              </a:lnSpc>
              <a:spcBef>
                <a:spcPts val="600"/>
              </a:spcBef>
              <a:spcAft>
                <a:spcPts val="600"/>
              </a:spcAft>
            </a:pPr>
            <a:r>
              <a:rPr lang="es-CR" sz="1800" b="1" kern="100" dirty="0">
                <a:effectLst>
                  <a:outerShdw blurRad="38100" dist="38100" dir="2700000" algn="tl">
                    <a:srgbClr val="000000">
                      <a:alpha val="43137"/>
                    </a:srgbClr>
                  </a:outerShdw>
                </a:effectLst>
                <a:latin typeface="Helvetica LT Std" panose="020B0504020202020204" pitchFamily="34" charset="0"/>
                <a:ea typeface="Calibri" panose="020F0502020204030204" pitchFamily="34" charset="0"/>
                <a:cs typeface="Arial" panose="020B0604020202020204" pitchFamily="34" charset="0"/>
              </a:rPr>
              <a:t>Charla impartida en FUNGLODE,</a:t>
            </a:r>
          </a:p>
          <a:p>
            <a:pPr algn="l">
              <a:lnSpc>
                <a:spcPct val="120000"/>
              </a:lnSpc>
              <a:spcBef>
                <a:spcPts val="600"/>
              </a:spcBef>
              <a:spcAft>
                <a:spcPts val="600"/>
              </a:spcAft>
            </a:pPr>
            <a:r>
              <a:rPr lang="es-CR" sz="1800" b="1" kern="100" dirty="0">
                <a:effectLst>
                  <a:outerShdw blurRad="38100" dist="38100" dir="2700000" algn="tl">
                    <a:srgbClr val="000000">
                      <a:alpha val="43137"/>
                    </a:srgbClr>
                  </a:outerShdw>
                </a:effectLst>
                <a:latin typeface="Helvetica LT Std" panose="020B0504020202020204" pitchFamily="34" charset="0"/>
                <a:ea typeface="Calibri" panose="020F0502020204030204" pitchFamily="34" charset="0"/>
                <a:cs typeface="Arial" panose="020B0604020202020204" pitchFamily="34" charset="0"/>
              </a:rPr>
              <a:t> a solicitud de la Dra. Ligia Amada Melo Vda. De Cardona, </a:t>
            </a:r>
          </a:p>
          <a:p>
            <a:pPr algn="l">
              <a:lnSpc>
                <a:spcPct val="120000"/>
              </a:lnSpc>
              <a:spcBef>
                <a:spcPts val="600"/>
              </a:spcBef>
              <a:spcAft>
                <a:spcPts val="600"/>
              </a:spcAft>
            </a:pPr>
            <a:r>
              <a:rPr lang="es-CR" sz="1800" b="1" kern="100" dirty="0">
                <a:effectLst>
                  <a:outerShdw blurRad="38100" dist="38100" dir="2700000" algn="tl">
                    <a:srgbClr val="000000">
                      <a:alpha val="43137"/>
                    </a:srgbClr>
                  </a:outerShdw>
                </a:effectLst>
                <a:latin typeface="Helvetica LT Std" panose="020B0504020202020204" pitchFamily="34" charset="0"/>
                <a:ea typeface="Calibri" panose="020F0502020204030204" pitchFamily="34" charset="0"/>
                <a:cs typeface="Arial" panose="020B0604020202020204" pitchFamily="34" charset="0"/>
              </a:rPr>
              <a:t>Ex Ministra de Educación Superior, Ciencia y Tecnología (MESCyT) de la República Dominicana. </a:t>
            </a:r>
          </a:p>
        </p:txBody>
      </p:sp>
      <p:sp>
        <p:nvSpPr>
          <p:cNvPr id="7" name="CuadroTexto 6">
            <a:extLst>
              <a:ext uri="{FF2B5EF4-FFF2-40B4-BE49-F238E27FC236}">
                <a16:creationId xmlns:a16="http://schemas.microsoft.com/office/drawing/2014/main" id="{78442193-3F15-5EDA-7414-35E0146B997E}"/>
              </a:ext>
            </a:extLst>
          </p:cNvPr>
          <p:cNvSpPr txBox="1"/>
          <p:nvPr/>
        </p:nvSpPr>
        <p:spPr>
          <a:xfrm>
            <a:off x="8644549" y="6122830"/>
            <a:ext cx="3254829" cy="395365"/>
          </a:xfrm>
          <a:prstGeom prst="rect">
            <a:avLst/>
          </a:prstGeom>
          <a:noFill/>
        </p:spPr>
        <p:txBody>
          <a:bodyPr wrap="square">
            <a:spAutoFit/>
          </a:bodyPr>
          <a:lstStyle/>
          <a:p>
            <a:pPr algn="l">
              <a:lnSpc>
                <a:spcPct val="120000"/>
              </a:lnSpc>
              <a:spcBef>
                <a:spcPts val="600"/>
              </a:spcBef>
              <a:spcAft>
                <a:spcPts val="600"/>
              </a:spcAft>
            </a:pPr>
            <a:r>
              <a:rPr lang="es-CR" sz="1800" b="1" kern="100" dirty="0">
                <a:solidFill>
                  <a:srgbClr val="FFC000"/>
                </a:solidFill>
                <a:latin typeface="Helvetica LT Std" panose="020B0504020202020204" pitchFamily="34" charset="0"/>
                <a:ea typeface="Calibri" panose="020F0502020204030204" pitchFamily="34" charset="0"/>
                <a:cs typeface="Arial" panose="020B0604020202020204" pitchFamily="34" charset="0"/>
              </a:rPr>
              <a:t>Jueves 1 de diciembre 2022</a:t>
            </a:r>
            <a:endParaRPr lang="es-CR" sz="100" dirty="0">
              <a:solidFill>
                <a:srgbClr val="FFC000"/>
              </a:solidFill>
              <a:latin typeface="Helvetica LT Std" panose="020B0504020202020204" pitchFamily="34" charset="0"/>
            </a:endParaRPr>
          </a:p>
        </p:txBody>
      </p:sp>
      <p:sp>
        <p:nvSpPr>
          <p:cNvPr id="5" name="CuadroTexto 4">
            <a:extLst>
              <a:ext uri="{FF2B5EF4-FFF2-40B4-BE49-F238E27FC236}">
                <a16:creationId xmlns:a16="http://schemas.microsoft.com/office/drawing/2014/main" id="{1A9A33F6-B8BA-2761-1AD7-E946A3758BA0}"/>
              </a:ext>
            </a:extLst>
          </p:cNvPr>
          <p:cNvSpPr txBox="1"/>
          <p:nvPr/>
        </p:nvSpPr>
        <p:spPr>
          <a:xfrm>
            <a:off x="5265549" y="3429000"/>
            <a:ext cx="6098582" cy="523220"/>
          </a:xfrm>
          <a:prstGeom prst="rect">
            <a:avLst/>
          </a:prstGeom>
          <a:noFill/>
        </p:spPr>
        <p:txBody>
          <a:bodyPr wrap="square">
            <a:spAutoFit/>
          </a:bodyPr>
          <a:lstStyle/>
          <a:p>
            <a:pPr algn="r"/>
            <a:r>
              <a:rPr lang="es-CR" sz="2800" b="1" kern="100" dirty="0">
                <a:solidFill>
                  <a:srgbClr val="FFFF00"/>
                </a:solidFill>
                <a:effectLst>
                  <a:outerShdw blurRad="38100" dist="38100" dir="2700000" algn="tl">
                    <a:srgbClr val="000000">
                      <a:alpha val="43137"/>
                    </a:srgbClr>
                  </a:outerShdw>
                </a:effectLst>
                <a:ea typeface="Calibri" panose="020F0502020204030204" pitchFamily="34" charset="0"/>
                <a:cs typeface="Arial" panose="020B0604020202020204" pitchFamily="34" charset="0"/>
              </a:rPr>
              <a:t>Lorenzo Guadamuz Sandoval, </a:t>
            </a:r>
            <a:r>
              <a:rPr lang="es-CR" sz="2800" b="1" kern="100" dirty="0" err="1">
                <a:solidFill>
                  <a:srgbClr val="FFFF00"/>
                </a:solidFill>
                <a:effectLst>
                  <a:outerShdw blurRad="38100" dist="38100" dir="2700000" algn="tl">
                    <a:srgbClr val="000000">
                      <a:alpha val="43137"/>
                    </a:srgbClr>
                  </a:outerShdw>
                </a:effectLst>
                <a:ea typeface="Calibri" panose="020F0502020204030204" pitchFamily="34" charset="0"/>
                <a:cs typeface="Arial" panose="020B0604020202020204" pitchFamily="34" charset="0"/>
              </a:rPr>
              <a:t>Ph.D</a:t>
            </a:r>
            <a:r>
              <a:rPr lang="es-CR" sz="2800" b="1" kern="100" dirty="0">
                <a:solidFill>
                  <a:srgbClr val="FFFF00"/>
                </a:solidFill>
                <a:effectLst>
                  <a:outerShdw blurRad="38100" dist="38100" dir="2700000" algn="tl">
                    <a:srgbClr val="000000">
                      <a:alpha val="43137"/>
                    </a:srgbClr>
                  </a:outerShdw>
                </a:effectLst>
                <a:ea typeface="Calibri" panose="020F0502020204030204" pitchFamily="34" charset="0"/>
                <a:cs typeface="Arial" panose="020B0604020202020204" pitchFamily="34" charset="0"/>
              </a:rPr>
              <a:t>.</a:t>
            </a:r>
            <a:endParaRPr lang="es-ES" sz="2800" b="1" dirty="0">
              <a:solidFill>
                <a:srgbClr val="FFFF00"/>
              </a:solidFill>
            </a:endParaRPr>
          </a:p>
        </p:txBody>
      </p:sp>
    </p:spTree>
    <p:extLst>
      <p:ext uri="{BB962C8B-B14F-4D97-AF65-F5344CB8AC3E}">
        <p14:creationId xmlns:p14="http://schemas.microsoft.com/office/powerpoint/2010/main" val="17525776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F1AF2E-93B3-A434-5EB2-70C843C0C136}"/>
              </a:ext>
            </a:extLst>
          </p:cNvPr>
          <p:cNvSpPr>
            <a:spLocks noGrp="1"/>
          </p:cNvSpPr>
          <p:nvPr>
            <p:ph type="title"/>
          </p:nvPr>
        </p:nvSpPr>
        <p:spPr>
          <a:xfrm>
            <a:off x="683217" y="338906"/>
            <a:ext cx="10515600" cy="595769"/>
          </a:xfrm>
          <a:noFill/>
          <a:ln>
            <a:noFill/>
          </a:ln>
        </p:spPr>
        <p:txBody>
          <a:bodyPr vert="horz" lIns="91440" tIns="45720" rIns="91440" bIns="45720" rtlCol="0" anchor="ctr">
            <a:noAutofit/>
          </a:bodyPr>
          <a:lstStyle/>
          <a:p>
            <a:r>
              <a:rPr lang="es-CR" dirty="0">
                <a:solidFill>
                  <a:srgbClr val="FFC000"/>
                </a:solidFill>
              </a:rPr>
              <a:t>EMPLEO, DESEMPLEO, SUBEMPLEO </a:t>
            </a:r>
          </a:p>
        </p:txBody>
      </p:sp>
      <p:sp>
        <p:nvSpPr>
          <p:cNvPr id="3" name="Marcador de contenido 2">
            <a:extLst>
              <a:ext uri="{FF2B5EF4-FFF2-40B4-BE49-F238E27FC236}">
                <a16:creationId xmlns:a16="http://schemas.microsoft.com/office/drawing/2014/main" id="{7EC9358F-A66B-7AC2-B1E2-941D2C5C9F0F}"/>
              </a:ext>
            </a:extLst>
          </p:cNvPr>
          <p:cNvSpPr>
            <a:spLocks noGrp="1"/>
          </p:cNvSpPr>
          <p:nvPr>
            <p:ph idx="1"/>
          </p:nvPr>
        </p:nvSpPr>
        <p:spPr>
          <a:xfrm>
            <a:off x="315132" y="934675"/>
            <a:ext cx="11561736" cy="5089833"/>
          </a:xfrm>
        </p:spPr>
        <p:txBody>
          <a:bodyPr vert="horz" lIns="91440" tIns="45720" rIns="91440" bIns="45720" rtlCol="0">
            <a:noAutofit/>
          </a:bodyPr>
          <a:lstStyle/>
          <a:p>
            <a:pPr marL="0" indent="0" algn="just">
              <a:spcBef>
                <a:spcPts val="600"/>
              </a:spcBef>
              <a:spcAft>
                <a:spcPts val="600"/>
              </a:spcAft>
              <a:buNone/>
            </a:pPr>
            <a:r>
              <a:rPr lang="es-CR" sz="2000" b="1" kern="100" dirty="0">
                <a:solidFill>
                  <a:srgbClr val="FFFF00"/>
                </a:solidFill>
                <a:latin typeface="Helvetica LT Std" panose="020B0504020202020204" pitchFamily="34" charset="0"/>
                <a:cs typeface="Arial" panose="020B0604020202020204" pitchFamily="34" charset="0"/>
              </a:rPr>
              <a:t>EMPLEO, DESEMPLEO:</a:t>
            </a:r>
          </a:p>
          <a:p>
            <a:pPr algn="just">
              <a:spcBef>
                <a:spcPts val="600"/>
              </a:spcBef>
              <a:spcAft>
                <a:spcPts val="600"/>
              </a:spcAft>
            </a:pPr>
            <a:r>
              <a:rPr lang="es-CR" sz="2000" kern="100" dirty="0">
                <a:latin typeface="Helvetica LT Std" panose="020B0504020202020204" pitchFamily="34" charset="0"/>
                <a:cs typeface="Arial" panose="020B0604020202020204" pitchFamily="34" charset="0"/>
              </a:rPr>
              <a:t>Hemos dicho, desde hace años, que para el 2030 al 2050 se perderían al menos un 70% de las profesiones y ocupaciones actuales. Durante la Pandemia el Empleo se puso en grave peligro (excepto en zonas francas y algunas empresas de suministro de servicios o bienes por Web, como Amazon o UBER EAT).</a:t>
            </a:r>
          </a:p>
          <a:p>
            <a:pPr algn="just">
              <a:spcBef>
                <a:spcPts val="600"/>
              </a:spcBef>
              <a:spcAft>
                <a:spcPts val="600"/>
              </a:spcAft>
            </a:pPr>
            <a:r>
              <a:rPr lang="es-CR" sz="2000" b="1" kern="100" dirty="0">
                <a:solidFill>
                  <a:srgbClr val="FFFF00"/>
                </a:solidFill>
                <a:latin typeface="Helvetica LT Std" panose="020B0504020202020204" pitchFamily="34" charset="0"/>
                <a:cs typeface="Arial" panose="020B0604020202020204" pitchFamily="34" charset="0"/>
              </a:rPr>
              <a:t>La composición de trabajadores anda cerca de un 50% fijos y un 50% en trabajos informales. En empleos han aparecido los Empleos de Plataformas (tipo UBER), los Emprendedores Unifamiliares y un alto número de desempleados, mujeres, Jefes de Hogar, con baja escolarización y poca o ninguna capacitación laboral. </a:t>
            </a:r>
          </a:p>
          <a:p>
            <a:pPr algn="just">
              <a:spcBef>
                <a:spcPts val="600"/>
              </a:spcBef>
              <a:spcAft>
                <a:spcPts val="600"/>
              </a:spcAft>
            </a:pPr>
            <a:r>
              <a:rPr lang="es-CR" sz="2000" kern="100" dirty="0">
                <a:latin typeface="Helvetica LT Std" panose="020B0504020202020204" pitchFamily="34" charset="0"/>
                <a:cs typeface="Arial" panose="020B0604020202020204" pitchFamily="34" charset="0"/>
              </a:rPr>
              <a:t>Post pandemia ha habido recuperación significativa, pero</a:t>
            </a:r>
            <a:r>
              <a:rPr lang="es-CR" sz="2000" b="1" kern="100" dirty="0">
                <a:solidFill>
                  <a:srgbClr val="FFFF00"/>
                </a:solidFill>
                <a:latin typeface="Helvetica LT Std" panose="020B0504020202020204" pitchFamily="34" charset="0"/>
                <a:cs typeface="Arial" panose="020B0604020202020204" pitchFamily="34" charset="0"/>
              </a:rPr>
              <a:t> a la mayoría de los trabajadores les ha quedado un miedo de perder sus empleos</a:t>
            </a:r>
            <a:r>
              <a:rPr lang="es-CR" sz="2000" kern="100" dirty="0">
                <a:latin typeface="Helvetica LT Std" panose="020B0504020202020204" pitchFamily="34" charset="0"/>
                <a:cs typeface="Arial" panose="020B0604020202020204" pitchFamily="34" charset="0"/>
              </a:rPr>
              <a:t>, pues vivieron personalmente o con familiares y amigos cercanos el problema de pérdida de empleo o disminución de ingresos. Consecuencia, en el Mundo se observa una tendencia de los trabajadores a poner freno a la intención de cambiar de empleo. </a:t>
            </a:r>
          </a:p>
          <a:p>
            <a:pPr algn="just">
              <a:spcBef>
                <a:spcPts val="600"/>
              </a:spcBef>
              <a:spcAft>
                <a:spcPts val="600"/>
              </a:spcAft>
            </a:pPr>
            <a:r>
              <a:rPr lang="es-CR" sz="2000" kern="100" dirty="0">
                <a:latin typeface="Helvetica LT Std" panose="020B0504020202020204" pitchFamily="34" charset="0"/>
                <a:cs typeface="Arial" panose="020B0604020202020204" pitchFamily="34" charset="0"/>
              </a:rPr>
              <a:t> </a:t>
            </a:r>
            <a:r>
              <a:rPr lang="es-CR" sz="2000" b="1" kern="100" dirty="0">
                <a:latin typeface="Helvetica LT Std" panose="020B0504020202020204" pitchFamily="34" charset="0"/>
                <a:cs typeface="Arial" panose="020B0604020202020204" pitchFamily="34" charset="0"/>
              </a:rPr>
              <a:t>Si bien la rotación-especialmente en servicios y en trabajadores jóvenes (</a:t>
            </a:r>
            <a:r>
              <a:rPr lang="es-CR" sz="2000" b="1" kern="100" dirty="0" err="1">
                <a:latin typeface="Helvetica LT Std" panose="020B0504020202020204" pitchFamily="34" charset="0"/>
                <a:cs typeface="Arial" panose="020B0604020202020204" pitchFamily="34" charset="0"/>
              </a:rPr>
              <a:t>millennial</a:t>
            </a:r>
            <a:r>
              <a:rPr lang="es-CR" sz="2000" b="1" kern="100" dirty="0">
                <a:latin typeface="Helvetica LT Std" panose="020B0504020202020204" pitchFamily="34" charset="0"/>
                <a:cs typeface="Arial" panose="020B0604020202020204" pitchFamily="34" charset="0"/>
              </a:rPr>
              <a:t> y Z, nacidos después de 1981), ha sido normal, la incertidumbre actual frena ese cambio y la movilidad histórica. </a:t>
            </a:r>
          </a:p>
          <a:p>
            <a:pPr algn="just">
              <a:spcBef>
                <a:spcPts val="600"/>
              </a:spcBef>
              <a:spcAft>
                <a:spcPts val="600"/>
              </a:spcAft>
            </a:pPr>
            <a:endParaRPr lang="es-CR" sz="2000" kern="100" dirty="0">
              <a:latin typeface="Helvetica LT Std" panose="020B0504020202020204" pitchFamily="34" charset="0"/>
              <a:cs typeface="Arial" panose="020B0604020202020204" pitchFamily="34" charset="0"/>
            </a:endParaRPr>
          </a:p>
        </p:txBody>
      </p:sp>
    </p:spTree>
    <p:extLst>
      <p:ext uri="{BB962C8B-B14F-4D97-AF65-F5344CB8AC3E}">
        <p14:creationId xmlns:p14="http://schemas.microsoft.com/office/powerpoint/2010/main" val="19720264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A0E242C1-2A6A-1CB1-646E-1DECD3342C1F}"/>
              </a:ext>
            </a:extLst>
          </p:cNvPr>
          <p:cNvSpPr>
            <a:spLocks noGrp="1"/>
          </p:cNvSpPr>
          <p:nvPr>
            <p:ph type="ctrTitle"/>
          </p:nvPr>
        </p:nvSpPr>
        <p:spPr>
          <a:xfrm>
            <a:off x="408122" y="2393224"/>
            <a:ext cx="11649560" cy="2387600"/>
          </a:xfrm>
        </p:spPr>
        <p:txBody>
          <a:bodyPr vert="horz" lIns="91440" tIns="45720" rIns="91440" bIns="45720" rtlCol="0" anchor="b">
            <a:noAutofit/>
          </a:bodyPr>
          <a:lstStyle/>
          <a:p>
            <a:pPr>
              <a:spcBef>
                <a:spcPts val="1000"/>
              </a:spcBef>
              <a:spcAft>
                <a:spcPts val="1000"/>
              </a:spcAft>
            </a:pPr>
            <a:r>
              <a:rPr lang="es-CR" sz="4000" cap="small" dirty="0">
                <a:solidFill>
                  <a:srgbClr val="FFFF00"/>
                </a:solidFill>
                <a:effectLst>
                  <a:outerShdw blurRad="38100" dist="38100" dir="2700000" algn="tl">
                    <a:srgbClr val="000000">
                      <a:alpha val="43137"/>
                    </a:srgbClr>
                  </a:outerShdw>
                </a:effectLst>
              </a:rPr>
              <a:t>CAPÍTULO SEGUNDO: </a:t>
            </a:r>
            <a:br>
              <a:rPr lang="es-CR" sz="5400" cap="small" dirty="0">
                <a:solidFill>
                  <a:srgbClr val="FFFF00"/>
                </a:solidFill>
                <a:effectLst>
                  <a:outerShdw blurRad="38100" dist="38100" dir="2700000" algn="tl">
                    <a:srgbClr val="000000">
                      <a:alpha val="43137"/>
                    </a:srgbClr>
                  </a:outerShdw>
                </a:effectLst>
              </a:rPr>
            </a:br>
            <a:r>
              <a:rPr lang="es-CR" sz="5400" cap="small" dirty="0">
                <a:solidFill>
                  <a:srgbClr val="FFFF00"/>
                </a:solidFill>
                <a:effectLst>
                  <a:outerShdw blurRad="38100" dist="38100" dir="2700000" algn="tl">
                    <a:srgbClr val="000000">
                      <a:alpha val="43137"/>
                    </a:srgbClr>
                  </a:outerShdw>
                </a:effectLst>
              </a:rPr>
              <a:t>LA PERSPECTIVA TECNOLÓGICA. </a:t>
            </a:r>
            <a:endParaRPr lang="es-ES" sz="5400" cap="small"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97383081"/>
      </p:ext>
    </p:extLst>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spd="slow">
        <p:split dir="in"/>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79DDB5-0D5C-DB41-F1BF-82A822B8E868}"/>
              </a:ext>
            </a:extLst>
          </p:cNvPr>
          <p:cNvSpPr>
            <a:spLocks noGrp="1"/>
          </p:cNvSpPr>
          <p:nvPr>
            <p:ph type="title"/>
          </p:nvPr>
        </p:nvSpPr>
        <p:spPr>
          <a:xfrm>
            <a:off x="838200" y="318631"/>
            <a:ext cx="10515600" cy="962230"/>
          </a:xfrm>
          <a:noFill/>
          <a:ln>
            <a:noFill/>
          </a:ln>
        </p:spPr>
        <p:txBody>
          <a:bodyPr vert="horz" lIns="91440" tIns="45720" rIns="91440" bIns="45720" rtlCol="0" anchor="ctr">
            <a:noAutofit/>
          </a:bodyPr>
          <a:lstStyle/>
          <a:p>
            <a:r>
              <a:rPr lang="es-CR" dirty="0"/>
              <a:t>COMPUTACIÓN CUÁNTICA </a:t>
            </a:r>
          </a:p>
        </p:txBody>
      </p:sp>
      <p:sp>
        <p:nvSpPr>
          <p:cNvPr id="3" name="Marcador de contenido 2">
            <a:extLst>
              <a:ext uri="{FF2B5EF4-FFF2-40B4-BE49-F238E27FC236}">
                <a16:creationId xmlns:a16="http://schemas.microsoft.com/office/drawing/2014/main" id="{4AAD8E85-00F2-7DAE-49F9-ABFF22AE1170}"/>
              </a:ext>
            </a:extLst>
          </p:cNvPr>
          <p:cNvSpPr>
            <a:spLocks noGrp="1"/>
          </p:cNvSpPr>
          <p:nvPr>
            <p:ph idx="1"/>
          </p:nvPr>
        </p:nvSpPr>
        <p:spPr>
          <a:xfrm>
            <a:off x="325464" y="1489587"/>
            <a:ext cx="11028336" cy="4687376"/>
          </a:xfrm>
        </p:spPr>
        <p:txBody>
          <a:bodyPr/>
          <a:lstStyle/>
          <a:p>
            <a:pPr algn="just">
              <a:spcBef>
                <a:spcPts val="600"/>
              </a:spcBef>
              <a:spcAft>
                <a:spcPts val="600"/>
              </a:spcAft>
            </a:pPr>
            <a:r>
              <a:rPr lang="es-CR" sz="2400" kern="100" dirty="0">
                <a:effectLst>
                  <a:outerShdw blurRad="38100" dist="38100" dir="2700000" algn="tl">
                    <a:srgbClr val="000000">
                      <a:alpha val="43137"/>
                    </a:srgbClr>
                  </a:outerShdw>
                </a:effectLst>
                <a:latin typeface="Helvetica LT Std" panose="020B0504020202020204" pitchFamily="34" charset="0"/>
                <a:cs typeface="Arial" panose="020B0604020202020204" pitchFamily="34" charset="0"/>
              </a:rPr>
              <a:t>El último Premio Nobel de Física fue otorgado este año a tres científicos por sus investigaciones en la física cuántica, por el “</a:t>
            </a:r>
            <a:r>
              <a:rPr lang="en-US" sz="2400" kern="100" dirty="0">
                <a:effectLst>
                  <a:outerShdw blurRad="38100" dist="38100" dir="2700000" algn="tl">
                    <a:srgbClr val="000000">
                      <a:alpha val="43137"/>
                    </a:srgbClr>
                  </a:outerShdw>
                </a:effectLst>
                <a:latin typeface="Helvetica LT Std" panose="020B0504020202020204" pitchFamily="34" charset="0"/>
                <a:cs typeface="Arial" panose="020B0604020202020204" pitchFamily="34" charset="0"/>
              </a:rPr>
              <a:t>Entanglement</a:t>
            </a:r>
            <a:r>
              <a:rPr lang="es-CR" sz="2400" kern="100" dirty="0">
                <a:effectLst>
                  <a:outerShdw blurRad="38100" dist="38100" dir="2700000" algn="tl">
                    <a:srgbClr val="000000">
                      <a:alpha val="43137"/>
                    </a:srgbClr>
                  </a:outerShdw>
                </a:effectLst>
                <a:latin typeface="Helvetica LT Std" panose="020B0504020202020204" pitchFamily="34" charset="0"/>
                <a:cs typeface="Arial" panose="020B0604020202020204" pitchFamily="34" charset="0"/>
              </a:rPr>
              <a:t> o maraña”. Estos conceptos se han utilizado para construir las computadoras cuánticas, de las cuales ya existen en el mundo unas 25 Empresas como Google, IBM, Amazon, cuentan con los primeros prototipos. Muchos son los usos, científicos, militares, de salud, pero los más promisorios son los criptográficos para seguridad de datos financieros, personales, de seguridad (llaves complejas).</a:t>
            </a:r>
          </a:p>
          <a:p>
            <a:pPr algn="just">
              <a:spcBef>
                <a:spcPts val="600"/>
              </a:spcBef>
              <a:spcAft>
                <a:spcPts val="600"/>
              </a:spcAft>
            </a:pPr>
            <a:r>
              <a:rPr lang="es-CR" sz="2400" kern="100" dirty="0">
                <a:effectLst>
                  <a:outerShdw blurRad="38100" dist="38100" dir="2700000" algn="tl">
                    <a:srgbClr val="000000">
                      <a:alpha val="43137"/>
                    </a:srgbClr>
                  </a:outerShdw>
                </a:effectLst>
                <a:latin typeface="Helvetica LT Std" panose="020B0504020202020204" pitchFamily="34" charset="0"/>
                <a:cs typeface="Arial" panose="020B0604020202020204" pitchFamily="34" charset="0"/>
              </a:rPr>
              <a:t>Según Quantum </a:t>
            </a:r>
            <a:r>
              <a:rPr lang="en-US" sz="2400" kern="100" dirty="0">
                <a:effectLst>
                  <a:outerShdw blurRad="38100" dist="38100" dir="2700000" algn="tl">
                    <a:srgbClr val="000000">
                      <a:alpha val="43137"/>
                    </a:srgbClr>
                  </a:outerShdw>
                </a:effectLst>
                <a:latin typeface="Helvetica LT Std" panose="020B0504020202020204" pitchFamily="34" charset="0"/>
                <a:cs typeface="Arial" panose="020B0604020202020204" pitchFamily="34" charset="0"/>
              </a:rPr>
              <a:t>Insider</a:t>
            </a:r>
            <a:r>
              <a:rPr lang="es-CR" sz="2400" kern="100" dirty="0">
                <a:effectLst>
                  <a:outerShdw blurRad="38100" dist="38100" dir="2700000" algn="tl">
                    <a:srgbClr val="000000">
                      <a:alpha val="43137"/>
                    </a:srgbClr>
                  </a:outerShdw>
                </a:effectLst>
                <a:latin typeface="Helvetica LT Std" panose="020B0504020202020204" pitchFamily="34" charset="0"/>
                <a:cs typeface="Arial" panose="020B0604020202020204" pitchFamily="34" charset="0"/>
              </a:rPr>
              <a:t> hay unos 15 países a la cabeza de la investigación de esta tecnología. entre ellos China, Estados Unidos y la Unión Europea, según informa José María López, en la revista </a:t>
            </a:r>
            <a:r>
              <a:rPr lang="en-US" sz="2400" kern="100" dirty="0">
                <a:effectLst>
                  <a:outerShdw blurRad="38100" dist="38100" dir="2700000" algn="tl">
                    <a:srgbClr val="000000">
                      <a:alpha val="43137"/>
                    </a:srgbClr>
                  </a:outerShdw>
                </a:effectLst>
                <a:latin typeface="Helvetica LT Std" panose="020B0504020202020204" pitchFamily="34" charset="0"/>
                <a:cs typeface="Arial" panose="020B0604020202020204" pitchFamily="34" charset="0"/>
              </a:rPr>
              <a:t>Hypertextual</a:t>
            </a:r>
            <a:r>
              <a:rPr lang="es-CR" sz="2400" kern="100" dirty="0">
                <a:effectLst>
                  <a:outerShdw blurRad="38100" dist="38100" dir="2700000" algn="tl">
                    <a:srgbClr val="000000">
                      <a:alpha val="43137"/>
                    </a:srgbClr>
                  </a:outerShdw>
                </a:effectLst>
                <a:latin typeface="Helvetica LT Std" panose="020B0504020202020204" pitchFamily="34" charset="0"/>
                <a:cs typeface="Arial" panose="020B0604020202020204" pitchFamily="34" charset="0"/>
              </a:rPr>
              <a:t>. </a:t>
            </a:r>
          </a:p>
          <a:p>
            <a:pPr algn="just">
              <a:spcBef>
                <a:spcPts val="600"/>
              </a:spcBef>
              <a:spcAft>
                <a:spcPts val="600"/>
              </a:spcAft>
            </a:pPr>
            <a:r>
              <a:rPr lang="es-CR" sz="2000" kern="100" dirty="0">
                <a:effectLst>
                  <a:outerShdw blurRad="38100" dist="38100" dir="2700000" algn="tl">
                    <a:srgbClr val="000000">
                      <a:alpha val="43137"/>
                    </a:srgbClr>
                  </a:outerShdw>
                </a:effectLst>
                <a:latin typeface="Helvetica LT Std" panose="020B0504020202020204" pitchFamily="34" charset="0"/>
                <a:cs typeface="Arial" panose="020B0604020202020204" pitchFamily="34" charset="0"/>
              </a:rPr>
              <a:t>.</a:t>
            </a:r>
          </a:p>
        </p:txBody>
      </p:sp>
    </p:spTree>
    <p:extLst>
      <p:ext uri="{BB962C8B-B14F-4D97-AF65-F5344CB8AC3E}">
        <p14:creationId xmlns:p14="http://schemas.microsoft.com/office/powerpoint/2010/main" val="30851925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F73C72-651D-7664-515D-9D3CB794175B}"/>
              </a:ext>
            </a:extLst>
          </p:cNvPr>
          <p:cNvSpPr>
            <a:spLocks noGrp="1"/>
          </p:cNvSpPr>
          <p:nvPr>
            <p:ph type="title"/>
          </p:nvPr>
        </p:nvSpPr>
        <p:spPr>
          <a:xfrm>
            <a:off x="450742" y="162732"/>
            <a:ext cx="10515600" cy="770501"/>
          </a:xfrm>
          <a:noFill/>
          <a:ln>
            <a:noFill/>
          </a:ln>
        </p:spPr>
        <p:txBody>
          <a:bodyPr vert="horz" lIns="91440" tIns="45720" rIns="91440" bIns="45720" rtlCol="0" anchor="ctr">
            <a:noAutofit/>
          </a:bodyPr>
          <a:lstStyle/>
          <a:p>
            <a:r>
              <a:rPr lang="es-CR" dirty="0"/>
              <a:t>COMPUTACIÓN A LUZ </a:t>
            </a:r>
          </a:p>
        </p:txBody>
      </p:sp>
      <p:sp>
        <p:nvSpPr>
          <p:cNvPr id="3" name="Marcador de contenido 2">
            <a:extLst>
              <a:ext uri="{FF2B5EF4-FFF2-40B4-BE49-F238E27FC236}">
                <a16:creationId xmlns:a16="http://schemas.microsoft.com/office/drawing/2014/main" id="{4EA57513-5273-9CB5-3A2F-F800D232C625}"/>
              </a:ext>
            </a:extLst>
          </p:cNvPr>
          <p:cNvSpPr>
            <a:spLocks noGrp="1"/>
          </p:cNvSpPr>
          <p:nvPr>
            <p:ph idx="1"/>
          </p:nvPr>
        </p:nvSpPr>
        <p:spPr>
          <a:xfrm>
            <a:off x="170481" y="933233"/>
            <a:ext cx="11546238" cy="5762035"/>
          </a:xfrm>
        </p:spPr>
        <p:txBody>
          <a:bodyPr vert="horz" lIns="91440" tIns="45720" rIns="91440" bIns="45720" rtlCol="0">
            <a:noAutofit/>
          </a:bodyPr>
          <a:lstStyle/>
          <a:p>
            <a:pPr algn="just">
              <a:lnSpc>
                <a:spcPct val="100000"/>
              </a:lnSpc>
              <a:spcBef>
                <a:spcPts val="300"/>
              </a:spcBef>
              <a:spcAft>
                <a:spcPts val="300"/>
              </a:spcAft>
            </a:pPr>
            <a:r>
              <a:rPr lang="es-CR" sz="1800" kern="100" dirty="0">
                <a:latin typeface="Helvetica LT Std" panose="020B0504020202020204" pitchFamily="34" charset="0"/>
                <a:cs typeface="Arial" panose="020B0604020202020204" pitchFamily="34" charset="0"/>
              </a:rPr>
              <a:t>La tecnología óptica ya existe entre nosotros. El principal ejemplo, los kilómetros y kilómetros de cables de fibra óptica que hay esparcidos por todo el mundo. Las comunicaciones actuales se basan en gran parte en esta tecnología (además de los satélites). </a:t>
            </a:r>
          </a:p>
          <a:p>
            <a:pPr algn="just">
              <a:lnSpc>
                <a:spcPct val="100000"/>
              </a:lnSpc>
              <a:spcBef>
                <a:spcPts val="300"/>
              </a:spcBef>
              <a:spcAft>
                <a:spcPts val="300"/>
              </a:spcAft>
            </a:pPr>
            <a:r>
              <a:rPr lang="es-CR" sz="1800" b="1" kern="100" dirty="0">
                <a:solidFill>
                  <a:srgbClr val="FFFF00"/>
                </a:solidFill>
                <a:latin typeface="Helvetica LT Std" panose="020B0504020202020204" pitchFamily="34" charset="0"/>
                <a:cs typeface="Arial" panose="020B0604020202020204" pitchFamily="34" charset="0"/>
              </a:rPr>
              <a:t>Existen ciertas limitaciones para hacer  posible la computación óptica.  Por ahora, los materiales empleados para conducir la luz se deforman con mayor frecuencia. Además, la energía necesaria para conducir la luz mediante láseres de alta potencia, hacen que el resultado sea una computadora poco económica desde el punto de vista económico.</a:t>
            </a:r>
          </a:p>
          <a:p>
            <a:pPr algn="just">
              <a:lnSpc>
                <a:spcPct val="100000"/>
              </a:lnSpc>
              <a:spcBef>
                <a:spcPts val="300"/>
              </a:spcBef>
              <a:spcAft>
                <a:spcPts val="300"/>
              </a:spcAft>
            </a:pPr>
            <a:r>
              <a:rPr lang="es-CR" sz="1800" kern="100" dirty="0">
                <a:latin typeface="Helvetica LT Std" panose="020B0504020202020204" pitchFamily="34" charset="0"/>
                <a:cs typeface="Arial" panose="020B0604020202020204" pitchFamily="34" charset="0"/>
              </a:rPr>
              <a:t>El año pasado, el </a:t>
            </a:r>
            <a:r>
              <a:rPr lang="en-US" sz="1800" kern="100" dirty="0">
                <a:latin typeface="Helvetica LT Std" panose="020B0504020202020204" pitchFamily="34" charset="0"/>
                <a:cs typeface="Arial" panose="020B0604020202020204" pitchFamily="34" charset="0"/>
              </a:rPr>
              <a:t>Wyss</a:t>
            </a:r>
            <a:r>
              <a:rPr lang="es-CR" sz="1800" kern="100" dirty="0">
                <a:latin typeface="Helvetica LT Std" panose="020B0504020202020204" pitchFamily="34" charset="0"/>
                <a:cs typeface="Arial" panose="020B0604020202020204" pitchFamily="34" charset="0"/>
              </a:rPr>
              <a:t> </a:t>
            </a:r>
            <a:r>
              <a:rPr lang="en-US" sz="1800" kern="100" dirty="0">
                <a:latin typeface="Helvetica LT Std" panose="020B0504020202020204" pitchFamily="34" charset="0"/>
                <a:cs typeface="Arial" panose="020B0604020202020204" pitchFamily="34" charset="0"/>
              </a:rPr>
              <a:t>Institute</a:t>
            </a:r>
            <a:r>
              <a:rPr lang="es-CR" sz="1800" kern="100" dirty="0">
                <a:latin typeface="Helvetica LT Std" panose="020B0504020202020204" pitchFamily="34" charset="0"/>
                <a:cs typeface="Arial" panose="020B0604020202020204" pitchFamily="34" charset="0"/>
              </a:rPr>
              <a:t> de la Universidad de Harvard </a:t>
            </a:r>
            <a:r>
              <a:rPr lang="es-CR" sz="1800" b="1" kern="100" dirty="0">
                <a:solidFill>
                  <a:srgbClr val="FFFF00"/>
                </a:solidFill>
                <a:latin typeface="Helvetica LT Std" panose="020B0504020202020204" pitchFamily="34" charset="0"/>
                <a:cs typeface="Arial" panose="020B0604020202020204" pitchFamily="34" charset="0"/>
              </a:rPr>
              <a:t>anunció el desarrollo de un nuevo material que emplea hidrogel y láseres de baja potencia </a:t>
            </a:r>
            <a:r>
              <a:rPr lang="es-CR" sz="1800" kern="100" dirty="0">
                <a:latin typeface="Helvetica LT Std" panose="020B0504020202020204" pitchFamily="34" charset="0"/>
                <a:cs typeface="Arial" panose="020B0604020202020204" pitchFamily="34" charset="0"/>
              </a:rPr>
              <a:t>para cambiar el índice de refracción de materiales no lineales, los empleados para conducir la luz en este tipo de computadoras. En la práctica, esto significa que se pueden diseñar materiales que respondan a la luz cambiando sus propiedades ópticas, químicas y físicas. </a:t>
            </a:r>
            <a:r>
              <a:rPr lang="es-CR" sz="1800" b="1" kern="100" dirty="0">
                <a:solidFill>
                  <a:srgbClr val="FFFF00"/>
                </a:solidFill>
                <a:latin typeface="Helvetica LT Std" panose="020B0504020202020204" pitchFamily="34" charset="0"/>
                <a:cs typeface="Arial" panose="020B0604020202020204" pitchFamily="34" charset="0"/>
              </a:rPr>
              <a:t>Y así facilitar la conducción de los fotones. En la investigación también participaron la Universidad </a:t>
            </a:r>
            <a:r>
              <a:rPr lang="en-US" sz="1800" b="1" kern="100" dirty="0">
                <a:solidFill>
                  <a:srgbClr val="FFFF00"/>
                </a:solidFill>
                <a:latin typeface="Helvetica LT Std" panose="020B0504020202020204" pitchFamily="34" charset="0"/>
                <a:cs typeface="Arial" panose="020B0604020202020204" pitchFamily="34" charset="0"/>
              </a:rPr>
              <a:t>McMaster</a:t>
            </a:r>
            <a:r>
              <a:rPr lang="es-CR" sz="1800" b="1" kern="100" dirty="0">
                <a:solidFill>
                  <a:srgbClr val="FFFF00"/>
                </a:solidFill>
                <a:latin typeface="Helvetica LT Std" panose="020B0504020202020204" pitchFamily="34" charset="0"/>
                <a:cs typeface="Arial" panose="020B0604020202020204" pitchFamily="34" charset="0"/>
              </a:rPr>
              <a:t> y la Universidad de Pittsburgh, así como la Harvard John A. </a:t>
            </a:r>
            <a:r>
              <a:rPr lang="en-US" sz="1800" b="1" kern="100" dirty="0">
                <a:solidFill>
                  <a:srgbClr val="FFFF00"/>
                </a:solidFill>
                <a:latin typeface="Helvetica LT Std" panose="020B0504020202020204" pitchFamily="34" charset="0"/>
                <a:cs typeface="Arial" panose="020B0604020202020204" pitchFamily="34" charset="0"/>
              </a:rPr>
              <a:t>Paulson</a:t>
            </a:r>
            <a:r>
              <a:rPr lang="es-CR" sz="1800" b="1" kern="100" dirty="0">
                <a:solidFill>
                  <a:srgbClr val="FFFF00"/>
                </a:solidFill>
                <a:latin typeface="Helvetica LT Std" panose="020B0504020202020204" pitchFamily="34" charset="0"/>
                <a:cs typeface="Arial" panose="020B0604020202020204" pitchFamily="34" charset="0"/>
              </a:rPr>
              <a:t> </a:t>
            </a:r>
            <a:r>
              <a:rPr lang="en-US" sz="1800" b="1" kern="100" dirty="0">
                <a:solidFill>
                  <a:srgbClr val="FFFF00"/>
                </a:solidFill>
                <a:latin typeface="Helvetica LT Std" panose="020B0504020202020204" pitchFamily="34" charset="0"/>
                <a:cs typeface="Arial" panose="020B0604020202020204" pitchFamily="34" charset="0"/>
              </a:rPr>
              <a:t>School</a:t>
            </a:r>
            <a:r>
              <a:rPr lang="es-CR" sz="1800" b="1" kern="100" dirty="0">
                <a:solidFill>
                  <a:srgbClr val="FFFF00"/>
                </a:solidFill>
                <a:latin typeface="Helvetica LT Std" panose="020B0504020202020204" pitchFamily="34" charset="0"/>
                <a:cs typeface="Arial" panose="020B0604020202020204" pitchFamily="34" charset="0"/>
              </a:rPr>
              <a:t> </a:t>
            </a:r>
            <a:r>
              <a:rPr lang="en-US" sz="1800" b="1" kern="100" dirty="0">
                <a:solidFill>
                  <a:srgbClr val="FFFF00"/>
                </a:solidFill>
                <a:latin typeface="Helvetica LT Std" panose="020B0504020202020204" pitchFamily="34" charset="0"/>
                <a:cs typeface="Arial" panose="020B0604020202020204" pitchFamily="34" charset="0"/>
              </a:rPr>
              <a:t>of</a:t>
            </a:r>
            <a:r>
              <a:rPr lang="es-CR" sz="1800" b="1" kern="100" dirty="0">
                <a:solidFill>
                  <a:srgbClr val="FFFF00"/>
                </a:solidFill>
                <a:latin typeface="Helvetica LT Std" panose="020B0504020202020204" pitchFamily="34" charset="0"/>
                <a:cs typeface="Arial" panose="020B0604020202020204" pitchFamily="34" charset="0"/>
              </a:rPr>
              <a:t> </a:t>
            </a:r>
            <a:r>
              <a:rPr lang="en-US" sz="1800" b="1" kern="100" dirty="0">
                <a:solidFill>
                  <a:srgbClr val="FFFF00"/>
                </a:solidFill>
                <a:latin typeface="Helvetica LT Std" panose="020B0504020202020204" pitchFamily="34" charset="0"/>
                <a:cs typeface="Arial" panose="020B0604020202020204" pitchFamily="34" charset="0"/>
              </a:rPr>
              <a:t>Engineering</a:t>
            </a:r>
            <a:r>
              <a:rPr lang="es-CR" sz="1800" b="1" kern="100" dirty="0">
                <a:solidFill>
                  <a:srgbClr val="FFFF00"/>
                </a:solidFill>
                <a:latin typeface="Helvetica LT Std" panose="020B0504020202020204" pitchFamily="34" charset="0"/>
                <a:cs typeface="Arial" panose="020B0604020202020204" pitchFamily="34" charset="0"/>
              </a:rPr>
              <a:t> and </a:t>
            </a:r>
            <a:r>
              <a:rPr lang="en-US" sz="1800" b="1" kern="100" dirty="0">
                <a:solidFill>
                  <a:srgbClr val="FFFF00"/>
                </a:solidFill>
                <a:latin typeface="Helvetica LT Std" panose="020B0504020202020204" pitchFamily="34" charset="0"/>
                <a:cs typeface="Arial" panose="020B0604020202020204" pitchFamily="34" charset="0"/>
              </a:rPr>
              <a:t>Applied</a:t>
            </a:r>
            <a:r>
              <a:rPr lang="es-CR" sz="1800" b="1" kern="100" dirty="0">
                <a:solidFill>
                  <a:srgbClr val="FFFF00"/>
                </a:solidFill>
                <a:latin typeface="Helvetica LT Std" panose="020B0504020202020204" pitchFamily="34" charset="0"/>
                <a:cs typeface="Arial" panose="020B0604020202020204" pitchFamily="34" charset="0"/>
              </a:rPr>
              <a:t> </a:t>
            </a:r>
            <a:r>
              <a:rPr lang="en-US" sz="1800" b="1" kern="100" dirty="0">
                <a:solidFill>
                  <a:srgbClr val="FFFF00"/>
                </a:solidFill>
                <a:latin typeface="Helvetica LT Std" panose="020B0504020202020204" pitchFamily="34" charset="0"/>
                <a:cs typeface="Arial" panose="020B0604020202020204" pitchFamily="34" charset="0"/>
              </a:rPr>
              <a:t>Sciences</a:t>
            </a:r>
            <a:r>
              <a:rPr lang="es-CR" sz="1800" b="1" kern="100" dirty="0">
                <a:solidFill>
                  <a:srgbClr val="FFFF00"/>
                </a:solidFill>
                <a:latin typeface="Helvetica LT Std" panose="020B0504020202020204" pitchFamily="34" charset="0"/>
                <a:cs typeface="Arial" panose="020B0604020202020204" pitchFamily="34" charset="0"/>
              </a:rPr>
              <a:t> (SEAS).</a:t>
            </a:r>
          </a:p>
          <a:p>
            <a:pPr algn="just">
              <a:lnSpc>
                <a:spcPct val="100000"/>
              </a:lnSpc>
              <a:spcBef>
                <a:spcPts val="300"/>
              </a:spcBef>
              <a:spcAft>
                <a:spcPts val="300"/>
              </a:spcAft>
            </a:pPr>
            <a:r>
              <a:rPr lang="es-CR" sz="1800" kern="100" dirty="0">
                <a:latin typeface="Helvetica LT Std" panose="020B0504020202020204" pitchFamily="34" charset="0"/>
                <a:cs typeface="Arial" panose="020B0604020202020204" pitchFamily="34" charset="0"/>
              </a:rPr>
              <a:t>El futuro de la computación óptica está aún en pañales. Pero, aunque no recibe tanta atención como la computación cuántica, poco a poco va abriéndose camino y ofreciendo mejoras y resultados cada vez más promisorios.</a:t>
            </a:r>
          </a:p>
          <a:p>
            <a:pPr algn="just">
              <a:lnSpc>
                <a:spcPct val="100000"/>
              </a:lnSpc>
              <a:spcBef>
                <a:spcPts val="300"/>
              </a:spcBef>
              <a:spcAft>
                <a:spcPts val="300"/>
              </a:spcAft>
            </a:pPr>
            <a:endParaRPr lang="es-CR" sz="1800" kern="100" dirty="0">
              <a:latin typeface="Helvetica LT Std" panose="020B0504020202020204" pitchFamily="34" charset="0"/>
              <a:cs typeface="Arial" panose="020B0604020202020204" pitchFamily="34" charset="0"/>
            </a:endParaRPr>
          </a:p>
        </p:txBody>
      </p:sp>
    </p:spTree>
    <p:extLst>
      <p:ext uri="{BB962C8B-B14F-4D97-AF65-F5344CB8AC3E}">
        <p14:creationId xmlns:p14="http://schemas.microsoft.com/office/powerpoint/2010/main" val="42600305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044861-C646-100E-F48E-0D5E85350145}"/>
              </a:ext>
            </a:extLst>
          </p:cNvPr>
          <p:cNvSpPr>
            <a:spLocks noGrp="1"/>
          </p:cNvSpPr>
          <p:nvPr>
            <p:ph type="title"/>
          </p:nvPr>
        </p:nvSpPr>
        <p:spPr>
          <a:xfrm>
            <a:off x="838200" y="264498"/>
            <a:ext cx="10515600" cy="637765"/>
          </a:xfrm>
          <a:noFill/>
          <a:ln>
            <a:noFill/>
          </a:ln>
        </p:spPr>
        <p:txBody>
          <a:bodyPr vert="horz" lIns="91440" tIns="45720" rIns="91440" bIns="45720" rtlCol="0" anchor="ctr">
            <a:noAutofit/>
          </a:bodyPr>
          <a:lstStyle/>
          <a:p>
            <a:r>
              <a:rPr lang="es-CR" dirty="0">
                <a:solidFill>
                  <a:schemeClr val="accent4">
                    <a:lumMod val="40000"/>
                    <a:lumOff val="60000"/>
                  </a:schemeClr>
                </a:solidFill>
              </a:rPr>
              <a:t>CIBERSEGURIDAD</a:t>
            </a:r>
            <a:r>
              <a:rPr lang="es-CR" dirty="0"/>
              <a:t> </a:t>
            </a:r>
          </a:p>
        </p:txBody>
      </p:sp>
      <p:sp>
        <p:nvSpPr>
          <p:cNvPr id="3" name="Marcador de contenido 2">
            <a:extLst>
              <a:ext uri="{FF2B5EF4-FFF2-40B4-BE49-F238E27FC236}">
                <a16:creationId xmlns:a16="http://schemas.microsoft.com/office/drawing/2014/main" id="{EAD02037-9215-21F4-4A81-F4EB40FD15BF}"/>
              </a:ext>
            </a:extLst>
          </p:cNvPr>
          <p:cNvSpPr>
            <a:spLocks noGrp="1"/>
          </p:cNvSpPr>
          <p:nvPr>
            <p:ph idx="1"/>
          </p:nvPr>
        </p:nvSpPr>
        <p:spPr>
          <a:xfrm>
            <a:off x="139485" y="902264"/>
            <a:ext cx="11435165" cy="5053474"/>
          </a:xfrm>
        </p:spPr>
        <p:txBody>
          <a:bodyPr vert="horz" lIns="91440" tIns="45720" rIns="91440" bIns="45720" rtlCol="0">
            <a:noAutofit/>
          </a:bodyPr>
          <a:lstStyle/>
          <a:p>
            <a:pPr algn="just">
              <a:lnSpc>
                <a:spcPct val="100000"/>
              </a:lnSpc>
              <a:spcBef>
                <a:spcPts val="300"/>
              </a:spcBef>
              <a:spcAft>
                <a:spcPts val="300"/>
              </a:spcAft>
            </a:pPr>
            <a:r>
              <a:rPr lang="es-CR" sz="2200" b="1" kern="100" dirty="0">
                <a:solidFill>
                  <a:srgbClr val="FFFF00"/>
                </a:solidFill>
                <a:latin typeface="Helvetica LT Std" panose="020B0504020202020204" pitchFamily="34" charset="0"/>
                <a:cs typeface="Arial" panose="020B0604020202020204" pitchFamily="34" charset="0"/>
              </a:rPr>
              <a:t>El Foro Económico Mundial publicó el estudio Panorama de Ciberseguridad Global 2022 (Global </a:t>
            </a:r>
            <a:r>
              <a:rPr lang="es-CR" sz="2200" b="1" kern="100" dirty="0" err="1">
                <a:solidFill>
                  <a:srgbClr val="FFFF00"/>
                </a:solidFill>
                <a:latin typeface="Helvetica LT Std" panose="020B0504020202020204" pitchFamily="34" charset="0"/>
                <a:cs typeface="Arial" panose="020B0604020202020204" pitchFamily="34" charset="0"/>
              </a:rPr>
              <a:t>Cybersecurity</a:t>
            </a:r>
            <a:r>
              <a:rPr lang="es-CR" sz="2200" b="1" kern="100" dirty="0">
                <a:solidFill>
                  <a:srgbClr val="FFFF00"/>
                </a:solidFill>
                <a:latin typeface="Helvetica LT Std" panose="020B0504020202020204" pitchFamily="34" charset="0"/>
                <a:cs typeface="Arial" panose="020B0604020202020204" pitchFamily="34" charset="0"/>
              </a:rPr>
              <a:t> Outlook 2022). Se indica que no es sólo prever ataques sino también de desarrollar </a:t>
            </a:r>
            <a:r>
              <a:rPr lang="es-CR" sz="2200" b="1" kern="100" dirty="0" err="1">
                <a:solidFill>
                  <a:srgbClr val="FFFF00"/>
                </a:solidFill>
                <a:latin typeface="Helvetica LT Std" panose="020B0504020202020204" pitchFamily="34" charset="0"/>
                <a:cs typeface="Arial" panose="020B0604020202020204" pitchFamily="34" charset="0"/>
              </a:rPr>
              <a:t>resilencia</a:t>
            </a:r>
            <a:r>
              <a:rPr lang="es-CR" sz="2200" b="1" kern="100" dirty="0">
                <a:solidFill>
                  <a:srgbClr val="FFFF00"/>
                </a:solidFill>
                <a:latin typeface="Helvetica LT Std" panose="020B0504020202020204" pitchFamily="34" charset="0"/>
                <a:cs typeface="Arial" panose="020B0604020202020204" pitchFamily="34" charset="0"/>
              </a:rPr>
              <a:t> para recuperarse cuando los ataques resultan dañinos</a:t>
            </a:r>
            <a:r>
              <a:rPr lang="es-CR" sz="2200" kern="100" dirty="0">
                <a:latin typeface="Helvetica LT Std" panose="020B0504020202020204" pitchFamily="34" charset="0"/>
                <a:cs typeface="Arial" panose="020B0604020202020204" pitchFamily="34" charset="0"/>
              </a:rPr>
              <a:t>. </a:t>
            </a:r>
          </a:p>
          <a:p>
            <a:pPr algn="just">
              <a:lnSpc>
                <a:spcPct val="100000"/>
              </a:lnSpc>
              <a:spcBef>
                <a:spcPts val="300"/>
              </a:spcBef>
              <a:spcAft>
                <a:spcPts val="300"/>
              </a:spcAft>
            </a:pPr>
            <a:r>
              <a:rPr lang="es-CR" sz="2200" kern="100" dirty="0">
                <a:latin typeface="Helvetica LT Std" panose="020B0504020202020204" pitchFamily="34" charset="0"/>
                <a:cs typeface="Arial" panose="020B0604020202020204" pitchFamily="34" charset="0"/>
              </a:rPr>
              <a:t>El Dr. Roberto </a:t>
            </a:r>
            <a:r>
              <a:rPr lang="es-CR" sz="2200" kern="100" dirty="0" err="1">
                <a:latin typeface="Helvetica LT Std" panose="020B0504020202020204" pitchFamily="34" charset="0"/>
                <a:cs typeface="Arial" panose="020B0604020202020204" pitchFamily="34" charset="0"/>
              </a:rPr>
              <a:t>Sasso</a:t>
            </a:r>
            <a:r>
              <a:rPr lang="es-CR" sz="2200" kern="100" dirty="0">
                <a:latin typeface="Helvetica LT Std" panose="020B0504020202020204" pitchFamily="34" charset="0"/>
                <a:cs typeface="Arial" panose="020B0604020202020204" pitchFamily="34" charset="0"/>
              </a:rPr>
              <a:t>, del Club de Tecnologías en Costa Rica nos habla de amenazas. </a:t>
            </a:r>
            <a:r>
              <a:rPr lang="es-CR" sz="2200" b="1" kern="100" dirty="0">
                <a:solidFill>
                  <a:srgbClr val="FFFF00"/>
                </a:solidFill>
                <a:latin typeface="Helvetica LT Std" panose="020B0504020202020204" pitchFamily="34" charset="0"/>
                <a:cs typeface="Arial" panose="020B0604020202020204" pitchFamily="34" charset="0"/>
              </a:rPr>
              <a:t>La primera amenaza es el </a:t>
            </a:r>
            <a:r>
              <a:rPr lang="es-CR" sz="2200" b="1" kern="100" dirty="0" err="1">
                <a:solidFill>
                  <a:srgbClr val="FFFF00"/>
                </a:solidFill>
                <a:latin typeface="Helvetica LT Std" panose="020B0504020202020204" pitchFamily="34" charset="0"/>
                <a:cs typeface="Arial" panose="020B0604020202020204" pitchFamily="34" charset="0"/>
              </a:rPr>
              <a:t>Ramsonware</a:t>
            </a:r>
            <a:r>
              <a:rPr lang="es-CR" sz="2200" b="1" kern="100" dirty="0">
                <a:solidFill>
                  <a:srgbClr val="FFFF00"/>
                </a:solidFill>
                <a:latin typeface="Helvetica LT Std" panose="020B0504020202020204" pitchFamily="34" charset="0"/>
                <a:cs typeface="Arial" panose="020B0604020202020204" pitchFamily="34" charset="0"/>
              </a:rPr>
              <a:t> </a:t>
            </a:r>
            <a:r>
              <a:rPr lang="es-CR" sz="2200" kern="100" dirty="0">
                <a:latin typeface="Helvetica LT Std" panose="020B0504020202020204" pitchFamily="34" charset="0"/>
                <a:cs typeface="Arial" panose="020B0604020202020204" pitchFamily="34" charset="0"/>
              </a:rPr>
              <a:t>o software que secuestra recursos informáticos, en general datos. Es un virus informático que infecta uno o varios equipos y bloquea el acceso o encripta los datos, empezando por las copias de respaldo. Luego exigen recompensa, en general en Bitcoins para devolver el control de la información secuestrada.. </a:t>
            </a:r>
          </a:p>
          <a:p>
            <a:pPr algn="just">
              <a:lnSpc>
                <a:spcPct val="100000"/>
              </a:lnSpc>
              <a:spcBef>
                <a:spcPts val="300"/>
              </a:spcBef>
              <a:spcAft>
                <a:spcPts val="300"/>
              </a:spcAft>
            </a:pPr>
            <a:r>
              <a:rPr lang="es-CR" sz="2200" b="1" kern="100" dirty="0">
                <a:solidFill>
                  <a:srgbClr val="FFFF00"/>
                </a:solidFill>
                <a:latin typeface="Helvetica LT Std" panose="020B0504020202020204" pitchFamily="34" charset="0"/>
                <a:cs typeface="Arial" panose="020B0604020202020204" pitchFamily="34" charset="0"/>
              </a:rPr>
              <a:t>La segunda amenaza </a:t>
            </a:r>
            <a:r>
              <a:rPr lang="es-CR" sz="2200" kern="100" dirty="0">
                <a:latin typeface="Helvetica LT Std" panose="020B0504020202020204" pitchFamily="34" charset="0"/>
                <a:cs typeface="Arial" panose="020B0604020202020204" pitchFamily="34" charset="0"/>
              </a:rPr>
              <a:t>es la ingeniería social por la cual engañan usuarios y funcionarios para poder </a:t>
            </a:r>
            <a:r>
              <a:rPr lang="es-CR" sz="2200" kern="100" dirty="0" err="1">
                <a:latin typeface="Helvetica LT Std" panose="020B0504020202020204" pitchFamily="34" charset="0"/>
                <a:cs typeface="Arial" panose="020B0604020202020204" pitchFamily="34" charset="0"/>
              </a:rPr>
              <a:t>accesar</a:t>
            </a:r>
            <a:r>
              <a:rPr lang="es-CR" sz="2200" kern="100" dirty="0">
                <a:latin typeface="Helvetica LT Std" panose="020B0504020202020204" pitchFamily="34" charset="0"/>
                <a:cs typeface="Arial" panose="020B0604020202020204" pitchFamily="34" charset="0"/>
              </a:rPr>
              <a:t> a los sistemas. </a:t>
            </a:r>
            <a:r>
              <a:rPr lang="es-CR" sz="2200" b="1" kern="100" dirty="0">
                <a:solidFill>
                  <a:srgbClr val="FFFF00"/>
                </a:solidFill>
                <a:latin typeface="Helvetica LT Std" panose="020B0504020202020204" pitchFamily="34" charset="0"/>
                <a:cs typeface="Arial" panose="020B0604020202020204" pitchFamily="34" charset="0"/>
              </a:rPr>
              <a:t>La tercera amenaza </a:t>
            </a:r>
            <a:r>
              <a:rPr lang="es-CR" sz="2200" kern="100" dirty="0">
                <a:latin typeface="Helvetica LT Std" panose="020B0504020202020204" pitchFamily="34" charset="0"/>
                <a:cs typeface="Arial" panose="020B0604020202020204" pitchFamily="34" charset="0"/>
              </a:rPr>
              <a:t>es la actividad maliciosa interna, empleados resentidos, exempleados etc.</a:t>
            </a:r>
          </a:p>
          <a:p>
            <a:pPr algn="just">
              <a:lnSpc>
                <a:spcPct val="100000"/>
              </a:lnSpc>
              <a:spcBef>
                <a:spcPts val="300"/>
              </a:spcBef>
              <a:spcAft>
                <a:spcPts val="300"/>
              </a:spcAft>
            </a:pPr>
            <a:r>
              <a:rPr lang="es-CR" sz="2000" b="1" kern="100" dirty="0">
                <a:solidFill>
                  <a:srgbClr val="FFFF00"/>
                </a:solidFill>
                <a:highlight>
                  <a:srgbClr val="000080"/>
                </a:highlight>
                <a:latin typeface="Helvetica LT Std" panose="020B0504020202020204" pitchFamily="34" charset="0"/>
                <a:cs typeface="Arial" panose="020B0604020202020204" pitchFamily="34" charset="0"/>
              </a:rPr>
              <a:t>Hoy en día los Hackers se contratan en la Red profunda, tienen sus softwares que normalmente compran a otros que han adquirido o desarrollado versiones más potentes. Las demandas de Hackers han crecido y el desarrollo de Software para Hackeo también, utilizando AI, Mega Bases de Datos, Encriptación y </a:t>
            </a:r>
            <a:r>
              <a:rPr lang="es-CR" sz="2000" b="1" kern="100" dirty="0" err="1">
                <a:solidFill>
                  <a:srgbClr val="FFFF00"/>
                </a:solidFill>
                <a:highlight>
                  <a:srgbClr val="000080"/>
                </a:highlight>
                <a:latin typeface="Helvetica LT Std" panose="020B0504020202020204" pitchFamily="34" charset="0"/>
                <a:cs typeface="Arial" panose="020B0604020202020204" pitchFamily="34" charset="0"/>
              </a:rPr>
              <a:t>Blockchain</a:t>
            </a:r>
            <a:r>
              <a:rPr lang="es-CR" sz="2000" b="1" kern="100" dirty="0">
                <a:solidFill>
                  <a:srgbClr val="FFFF00"/>
                </a:solidFill>
                <a:highlight>
                  <a:srgbClr val="000080"/>
                </a:highlight>
                <a:latin typeface="Helvetica LT Std" panose="020B0504020202020204" pitchFamily="34" charset="0"/>
                <a:cs typeface="Arial" panose="020B0604020202020204" pitchFamily="34" charset="0"/>
              </a:rPr>
              <a:t>. </a:t>
            </a:r>
          </a:p>
          <a:p>
            <a:pPr algn="just">
              <a:lnSpc>
                <a:spcPct val="100000"/>
              </a:lnSpc>
              <a:spcBef>
                <a:spcPts val="300"/>
              </a:spcBef>
              <a:spcAft>
                <a:spcPts val="300"/>
              </a:spcAft>
            </a:pPr>
            <a:endParaRPr lang="es-CR" sz="2200" kern="100" dirty="0">
              <a:latin typeface="Helvetica LT Std" panose="020B0504020202020204" pitchFamily="34" charset="0"/>
              <a:cs typeface="Arial" panose="020B0604020202020204" pitchFamily="34" charset="0"/>
            </a:endParaRPr>
          </a:p>
        </p:txBody>
      </p:sp>
    </p:spTree>
    <p:extLst>
      <p:ext uri="{BB962C8B-B14F-4D97-AF65-F5344CB8AC3E}">
        <p14:creationId xmlns:p14="http://schemas.microsoft.com/office/powerpoint/2010/main" val="27706430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3CA69-DBEC-F841-EF5E-B520431E9671}"/>
              </a:ext>
            </a:extLst>
          </p:cNvPr>
          <p:cNvSpPr>
            <a:spLocks noGrp="1"/>
          </p:cNvSpPr>
          <p:nvPr>
            <p:ph type="title"/>
          </p:nvPr>
        </p:nvSpPr>
        <p:spPr>
          <a:xfrm>
            <a:off x="1" y="365126"/>
            <a:ext cx="12192000" cy="652514"/>
          </a:xfrm>
          <a:noFill/>
          <a:ln>
            <a:noFill/>
          </a:ln>
        </p:spPr>
        <p:txBody>
          <a:bodyPr vert="horz" lIns="91440" tIns="45720" rIns="91440" bIns="45720" rtlCol="0" anchor="ctr">
            <a:noAutofit/>
          </a:bodyPr>
          <a:lstStyle/>
          <a:p>
            <a:br>
              <a:rPr lang="es-CR" dirty="0"/>
            </a:br>
            <a:r>
              <a:rPr lang="es-CR" dirty="0"/>
              <a:t>LA POTENCIALIDAD DE LA INTELIGENCIA ARTIFICIAL</a:t>
            </a:r>
            <a:br>
              <a:rPr lang="es-CR" dirty="0"/>
            </a:br>
            <a:endParaRPr lang="es-CR" dirty="0"/>
          </a:p>
        </p:txBody>
      </p:sp>
      <p:sp>
        <p:nvSpPr>
          <p:cNvPr id="3" name="Marcador de contenido 2">
            <a:extLst>
              <a:ext uri="{FF2B5EF4-FFF2-40B4-BE49-F238E27FC236}">
                <a16:creationId xmlns:a16="http://schemas.microsoft.com/office/drawing/2014/main" id="{E0F739E5-C932-63A1-3DD0-E45C76DBB6D4}"/>
              </a:ext>
            </a:extLst>
          </p:cNvPr>
          <p:cNvSpPr>
            <a:spLocks noGrp="1"/>
          </p:cNvSpPr>
          <p:nvPr>
            <p:ph idx="1"/>
          </p:nvPr>
        </p:nvSpPr>
        <p:spPr>
          <a:xfrm>
            <a:off x="423620" y="1017640"/>
            <a:ext cx="11344760" cy="6108374"/>
          </a:xfrm>
        </p:spPr>
        <p:txBody>
          <a:bodyPr vert="horz" lIns="91440" tIns="45720" rIns="91440" bIns="45720" rtlCol="0">
            <a:noAutofit/>
          </a:bodyPr>
          <a:lstStyle/>
          <a:p>
            <a:pPr algn="just">
              <a:lnSpc>
                <a:spcPct val="100000"/>
              </a:lnSpc>
              <a:spcBef>
                <a:spcPts val="300"/>
              </a:spcBef>
              <a:spcAft>
                <a:spcPts val="300"/>
              </a:spcAft>
            </a:pPr>
            <a:r>
              <a:rPr lang="es-CR" sz="2200" b="1" kern="100" dirty="0">
                <a:latin typeface="Helvetica LT Std" panose="020B0504020202020204" pitchFamily="34" charset="0"/>
                <a:cs typeface="Arial" panose="020B0604020202020204" pitchFamily="34" charset="0"/>
              </a:rPr>
              <a:t>La IA es habilidad de los ordenadores para hacer actividades que normalmente requieren inteligencia humana, según la definición de </a:t>
            </a:r>
            <a:r>
              <a:rPr lang="es-CR" sz="2200" b="1" kern="100" dirty="0" err="1">
                <a:latin typeface="Helvetica LT Std" panose="020B0504020202020204" pitchFamily="34" charset="0"/>
                <a:cs typeface="Arial" panose="020B0604020202020204" pitchFamily="34" charset="0"/>
              </a:rPr>
              <a:t>Lasse</a:t>
            </a:r>
            <a:r>
              <a:rPr lang="es-CR" sz="2200" b="1" kern="100" dirty="0">
                <a:latin typeface="Helvetica LT Std" panose="020B0504020202020204" pitchFamily="34" charset="0"/>
                <a:cs typeface="Arial" panose="020B0604020202020204" pitchFamily="34" charset="0"/>
              </a:rPr>
              <a:t> P. </a:t>
            </a:r>
            <a:r>
              <a:rPr lang="es-CR" sz="2200" b="1" kern="100" dirty="0" err="1">
                <a:latin typeface="Helvetica LT Std" panose="020B0504020202020204" pitchFamily="34" charset="0"/>
                <a:cs typeface="Arial" panose="020B0604020202020204" pitchFamily="34" charset="0"/>
              </a:rPr>
              <a:t>Rouhiainen</a:t>
            </a:r>
            <a:r>
              <a:rPr lang="es-CR" sz="2200" b="1" kern="100" dirty="0">
                <a:latin typeface="Helvetica LT Std" panose="020B0504020202020204" pitchFamily="34" charset="0"/>
                <a:cs typeface="Arial" panose="020B0604020202020204" pitchFamily="34" charset="0"/>
              </a:rPr>
              <a:t>, experto en IA y </a:t>
            </a:r>
            <a:r>
              <a:rPr lang="es-CR" sz="2200" b="1" kern="100" dirty="0" err="1">
                <a:latin typeface="Helvetica LT Std" panose="020B0504020202020204" pitchFamily="34" charset="0"/>
                <a:cs typeface="Arial" panose="020B0604020202020204" pitchFamily="34" charset="0"/>
              </a:rPr>
              <a:t>Blockchain</a:t>
            </a:r>
            <a:r>
              <a:rPr lang="es-CR" sz="2200" b="1" kern="100" dirty="0">
                <a:latin typeface="Helvetica LT Std" panose="020B0504020202020204" pitchFamily="34" charset="0"/>
                <a:cs typeface="Arial" panose="020B0604020202020204" pitchFamily="34" charset="0"/>
              </a:rPr>
              <a:t>.</a:t>
            </a:r>
          </a:p>
          <a:p>
            <a:pPr algn="just">
              <a:lnSpc>
                <a:spcPct val="100000"/>
              </a:lnSpc>
              <a:spcBef>
                <a:spcPts val="300"/>
              </a:spcBef>
              <a:spcAft>
                <a:spcPts val="300"/>
              </a:spcAft>
            </a:pPr>
            <a:r>
              <a:rPr lang="es-CR" sz="2200" b="1" kern="100" dirty="0">
                <a:latin typeface="Helvetica LT Std" panose="020B0504020202020204" pitchFamily="34" charset="0"/>
                <a:cs typeface="Arial" panose="020B0604020202020204" pitchFamily="34" charset="0"/>
              </a:rPr>
              <a:t>El Libro “The Age </a:t>
            </a:r>
            <a:r>
              <a:rPr lang="es-CR" sz="2200" b="1" kern="100" dirty="0" err="1">
                <a:latin typeface="Helvetica LT Std" panose="020B0504020202020204" pitchFamily="34" charset="0"/>
                <a:cs typeface="Arial" panose="020B0604020202020204" pitchFamily="34" charset="0"/>
              </a:rPr>
              <a:t>of</a:t>
            </a:r>
            <a:r>
              <a:rPr lang="es-CR" sz="2200" b="1" kern="100" dirty="0">
                <a:latin typeface="Helvetica LT Std" panose="020B0504020202020204" pitchFamily="34" charset="0"/>
                <a:cs typeface="Arial" panose="020B0604020202020204" pitchFamily="34" charset="0"/>
              </a:rPr>
              <a:t> AI and </a:t>
            </a:r>
            <a:r>
              <a:rPr lang="es-CR" sz="2200" b="1" kern="100" dirty="0" err="1">
                <a:latin typeface="Helvetica LT Std" panose="020B0504020202020204" pitchFamily="34" charset="0"/>
                <a:cs typeface="Arial" panose="020B0604020202020204" pitchFamily="34" charset="0"/>
              </a:rPr>
              <a:t>our</a:t>
            </a:r>
            <a:r>
              <a:rPr lang="es-CR" sz="2200" b="1" kern="100" dirty="0">
                <a:latin typeface="Helvetica LT Std" panose="020B0504020202020204" pitchFamily="34" charset="0"/>
                <a:cs typeface="Arial" panose="020B0604020202020204" pitchFamily="34" charset="0"/>
              </a:rPr>
              <a:t> Human Future”, de Kissinger, Erick Schmidt (ex Director de Google) y Daniel </a:t>
            </a:r>
            <a:r>
              <a:rPr lang="es-CR" sz="2200" b="1" kern="100" dirty="0" err="1">
                <a:latin typeface="Helvetica LT Std" panose="020B0504020202020204" pitchFamily="34" charset="0"/>
                <a:cs typeface="Arial" panose="020B0604020202020204" pitchFamily="34" charset="0"/>
              </a:rPr>
              <a:t>Huttenlocker</a:t>
            </a:r>
            <a:r>
              <a:rPr lang="es-CR" sz="2200" b="1" kern="100" dirty="0">
                <a:latin typeface="Helvetica LT Std" panose="020B0504020202020204" pitchFamily="34" charset="0"/>
                <a:cs typeface="Arial" panose="020B0604020202020204" pitchFamily="34" charset="0"/>
              </a:rPr>
              <a:t>, Decano de MIT, presenta una atractiva visión de los usos de la AI.</a:t>
            </a:r>
          </a:p>
          <a:p>
            <a:pPr algn="just">
              <a:lnSpc>
                <a:spcPct val="100000"/>
              </a:lnSpc>
              <a:spcBef>
                <a:spcPts val="300"/>
              </a:spcBef>
              <a:spcAft>
                <a:spcPts val="300"/>
              </a:spcAft>
            </a:pPr>
            <a:r>
              <a:rPr lang="es-CR" sz="2200" b="1" kern="100" dirty="0">
                <a:solidFill>
                  <a:srgbClr val="FFFF00"/>
                </a:solidFill>
                <a:latin typeface="Helvetica LT Std" panose="020B0504020202020204" pitchFamily="34" charset="0"/>
                <a:cs typeface="Arial" panose="020B0604020202020204" pitchFamily="34" charset="0"/>
              </a:rPr>
              <a:t>Los algoritmos clásicos se escriben para que los programas produzcan resultados específicos. Los Algoritmos usados para para el aprendizaje automático contienen instrucciones para mejorar resultados imprecisos. Son programas para aprender por medio de la experiencia. La máquina GTP3, de Open AI es una de las más generativas actualmente. </a:t>
            </a:r>
          </a:p>
          <a:p>
            <a:pPr algn="just">
              <a:lnSpc>
                <a:spcPct val="100000"/>
              </a:lnSpc>
              <a:spcBef>
                <a:spcPts val="300"/>
              </a:spcBef>
              <a:spcAft>
                <a:spcPts val="300"/>
              </a:spcAft>
            </a:pPr>
            <a:r>
              <a:rPr lang="es-CR" sz="2200" b="1" kern="100" dirty="0">
                <a:latin typeface="Helvetica LT Std" panose="020B0504020202020204" pitchFamily="34" charset="0"/>
                <a:cs typeface="Arial" panose="020B0604020202020204" pitchFamily="34" charset="0"/>
              </a:rPr>
              <a:t>La AI tiene muchos usos, en salud (interpretar una mamografía), creación de nuevos medicamentos ya que los procesos son más rápidos; traducir idiomas; detectar enfermedades; crear modelos de cambio climático son ejemplos de su campo de acción, nos dice Joseph Nye, Ex Secretario Adjunto en los Estados Unidos de América.</a:t>
            </a:r>
          </a:p>
          <a:p>
            <a:pPr algn="just">
              <a:lnSpc>
                <a:spcPct val="100000"/>
              </a:lnSpc>
              <a:spcBef>
                <a:spcPts val="300"/>
              </a:spcBef>
              <a:spcAft>
                <a:spcPts val="300"/>
              </a:spcAft>
            </a:pPr>
            <a:endParaRPr lang="es-CR" sz="2200" kern="100" dirty="0">
              <a:latin typeface="Helvetica LT Std" panose="020B0504020202020204" pitchFamily="34" charset="0"/>
              <a:cs typeface="Arial" panose="020B0604020202020204" pitchFamily="34" charset="0"/>
            </a:endParaRPr>
          </a:p>
        </p:txBody>
      </p:sp>
    </p:spTree>
    <p:extLst>
      <p:ext uri="{BB962C8B-B14F-4D97-AF65-F5344CB8AC3E}">
        <p14:creationId xmlns:p14="http://schemas.microsoft.com/office/powerpoint/2010/main" val="20172354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8852F6-ADE5-D12F-7724-EBD08CE2485A}"/>
              </a:ext>
            </a:extLst>
          </p:cNvPr>
          <p:cNvSpPr>
            <a:spLocks noGrp="1"/>
          </p:cNvSpPr>
          <p:nvPr>
            <p:ph type="title"/>
          </p:nvPr>
        </p:nvSpPr>
        <p:spPr>
          <a:xfrm>
            <a:off x="838200" y="365126"/>
            <a:ext cx="10515600" cy="741004"/>
          </a:xfrm>
          <a:noFill/>
          <a:ln>
            <a:noFill/>
          </a:ln>
        </p:spPr>
        <p:txBody>
          <a:bodyPr vert="horz" lIns="91440" tIns="45720" rIns="91440" bIns="45720" rtlCol="0" anchor="ctr">
            <a:noAutofit/>
          </a:bodyPr>
          <a:lstStyle/>
          <a:p>
            <a:r>
              <a:rPr lang="es-CR" dirty="0"/>
              <a:t>ALGUNOS USOS DE LA AI. </a:t>
            </a:r>
          </a:p>
        </p:txBody>
      </p:sp>
      <p:sp>
        <p:nvSpPr>
          <p:cNvPr id="3" name="Marcador de contenido 2">
            <a:extLst>
              <a:ext uri="{FF2B5EF4-FFF2-40B4-BE49-F238E27FC236}">
                <a16:creationId xmlns:a16="http://schemas.microsoft.com/office/drawing/2014/main" id="{F6BF59BC-D11D-7291-3652-82F9E3F67747}"/>
              </a:ext>
            </a:extLst>
          </p:cNvPr>
          <p:cNvSpPr>
            <a:spLocks noGrp="1"/>
          </p:cNvSpPr>
          <p:nvPr>
            <p:ph idx="1"/>
          </p:nvPr>
        </p:nvSpPr>
        <p:spPr>
          <a:xfrm>
            <a:off x="278969" y="1268361"/>
            <a:ext cx="11406753" cy="4908602"/>
          </a:xfrm>
        </p:spPr>
        <p:txBody>
          <a:bodyPr vert="horz" lIns="91440" tIns="45720" rIns="91440" bIns="45720" rtlCol="0">
            <a:noAutofit/>
          </a:bodyPr>
          <a:lstStyle/>
          <a:p>
            <a:pPr algn="just">
              <a:lnSpc>
                <a:spcPct val="100000"/>
              </a:lnSpc>
              <a:spcBef>
                <a:spcPts val="300"/>
              </a:spcBef>
              <a:spcAft>
                <a:spcPts val="300"/>
              </a:spcAft>
            </a:pPr>
            <a:r>
              <a:rPr lang="es-CR" sz="2000" b="1" kern="100" dirty="0">
                <a:latin typeface="Helvetica LT Std" panose="020B0504020202020204" pitchFamily="34" charset="0"/>
                <a:cs typeface="Arial" panose="020B0604020202020204" pitchFamily="34" charset="0"/>
              </a:rPr>
              <a:t>La AI se usa en las denominadas Ciudades Inteligentes, con muchos usos: reconocimiento facial en cámaras de seguridad (aeropuertos, centros comerciales); en las ciudades semáforos inteligentes para regular el tránsito. </a:t>
            </a:r>
          </a:p>
          <a:p>
            <a:pPr algn="just">
              <a:lnSpc>
                <a:spcPct val="100000"/>
              </a:lnSpc>
              <a:spcBef>
                <a:spcPts val="300"/>
              </a:spcBef>
              <a:spcAft>
                <a:spcPts val="300"/>
              </a:spcAft>
            </a:pPr>
            <a:r>
              <a:rPr lang="es-CR" sz="2000" b="1" kern="100" dirty="0">
                <a:latin typeface="Helvetica LT Std" panose="020B0504020202020204" pitchFamily="34" charset="0"/>
                <a:cs typeface="Arial" panose="020B0604020202020204" pitchFamily="34" charset="0"/>
              </a:rPr>
              <a:t>Cámaras provistas de AI son capaces de identificar peligros y solicitar identificación humana en tiempo real. </a:t>
            </a:r>
          </a:p>
          <a:p>
            <a:pPr algn="just">
              <a:lnSpc>
                <a:spcPct val="100000"/>
              </a:lnSpc>
              <a:spcBef>
                <a:spcPts val="300"/>
              </a:spcBef>
              <a:spcAft>
                <a:spcPts val="300"/>
              </a:spcAft>
            </a:pPr>
            <a:r>
              <a:rPr lang="es-CR" sz="2000" b="1" kern="100" dirty="0">
                <a:solidFill>
                  <a:schemeClr val="accent4">
                    <a:lumMod val="40000"/>
                    <a:lumOff val="60000"/>
                  </a:schemeClr>
                </a:solidFill>
                <a:latin typeface="Helvetica LT Std" panose="020B0504020202020204" pitchFamily="34" charset="0"/>
                <a:cs typeface="Arial" panose="020B0604020202020204" pitchFamily="34" charset="0"/>
              </a:rPr>
              <a:t>En noviembre 2022- en que se está realizando el Campeonato Mundial de Futbol, en Qatar, la Inteligencia Artificial está siendo ampliamente utilizada, tanto en el “Video </a:t>
            </a:r>
            <a:r>
              <a:rPr lang="es-CR" sz="2000" b="1" kern="100" dirty="0" err="1">
                <a:solidFill>
                  <a:schemeClr val="accent4">
                    <a:lumMod val="40000"/>
                    <a:lumOff val="60000"/>
                  </a:schemeClr>
                </a:solidFill>
                <a:latin typeface="Helvetica LT Std" panose="020B0504020202020204" pitchFamily="34" charset="0"/>
                <a:cs typeface="Arial" panose="020B0604020202020204" pitchFamily="34" charset="0"/>
              </a:rPr>
              <a:t>Assistant</a:t>
            </a:r>
            <a:r>
              <a:rPr lang="es-CR" sz="2000" b="1" kern="100" dirty="0">
                <a:solidFill>
                  <a:schemeClr val="accent4">
                    <a:lumMod val="40000"/>
                    <a:lumOff val="60000"/>
                  </a:schemeClr>
                </a:solidFill>
                <a:latin typeface="Helvetica LT Std" panose="020B0504020202020204" pitchFamily="34" charset="0"/>
                <a:cs typeface="Arial" panose="020B0604020202020204" pitchFamily="34" charset="0"/>
              </a:rPr>
              <a:t> </a:t>
            </a:r>
            <a:r>
              <a:rPr lang="es-CR" sz="2000" b="1" kern="100" dirty="0" err="1">
                <a:solidFill>
                  <a:schemeClr val="accent4">
                    <a:lumMod val="40000"/>
                    <a:lumOff val="60000"/>
                  </a:schemeClr>
                </a:solidFill>
                <a:latin typeface="Helvetica LT Std" panose="020B0504020202020204" pitchFamily="34" charset="0"/>
                <a:cs typeface="Arial" panose="020B0604020202020204" pitchFamily="34" charset="0"/>
              </a:rPr>
              <a:t>referee</a:t>
            </a:r>
            <a:r>
              <a:rPr lang="es-CR" sz="2000" b="1" kern="100" dirty="0">
                <a:solidFill>
                  <a:schemeClr val="accent4">
                    <a:lumMod val="40000"/>
                    <a:lumOff val="60000"/>
                  </a:schemeClr>
                </a:solidFill>
                <a:latin typeface="Helvetica LT Std" panose="020B0504020202020204" pitchFamily="34" charset="0"/>
                <a:cs typeface="Arial" panose="020B0604020202020204" pitchFamily="34" charset="0"/>
              </a:rPr>
              <a:t> (VAR) para detectar errores que pudieren cometer los árbitros, como en el posicionamiento de cada jugador, sus movimientos, así como para controlar el movimiento de la pelota o balón de futbol. </a:t>
            </a:r>
          </a:p>
          <a:p>
            <a:pPr algn="just">
              <a:lnSpc>
                <a:spcPct val="100000"/>
              </a:lnSpc>
              <a:spcBef>
                <a:spcPts val="300"/>
              </a:spcBef>
              <a:spcAft>
                <a:spcPts val="300"/>
              </a:spcAft>
            </a:pPr>
            <a:r>
              <a:rPr lang="es-CR" sz="2000" b="1" kern="100" dirty="0">
                <a:latin typeface="Helvetica LT Std" panose="020B0504020202020204" pitchFamily="34" charset="0"/>
                <a:cs typeface="Arial" panose="020B0604020202020204" pitchFamily="34" charset="0"/>
              </a:rPr>
              <a:t>El sistema funciona con 12 cámaras que reciben permanentemente imágenes captadas por las cámaras, captan 29 variables de cada jugador, 50 veces por segundo. El balón oficial usado en Qatar se llama Al-</a:t>
            </a:r>
            <a:r>
              <a:rPr lang="es-CR" sz="2000" b="1" kern="100" dirty="0" err="1">
                <a:latin typeface="Helvetica LT Std" panose="020B0504020202020204" pitchFamily="34" charset="0"/>
                <a:cs typeface="Arial" panose="020B0604020202020204" pitchFamily="34" charset="0"/>
              </a:rPr>
              <a:t>Rihla</a:t>
            </a:r>
            <a:r>
              <a:rPr lang="es-CR" sz="2000" b="1" kern="100" dirty="0">
                <a:latin typeface="Helvetica LT Std" panose="020B0504020202020204" pitchFamily="34" charset="0"/>
                <a:cs typeface="Arial" panose="020B0604020202020204" pitchFamily="34" charset="0"/>
              </a:rPr>
              <a:t> y tiene en su interior una unidad de medición inercial (IMU en inglés), es un balón con sensores que envía datos con una frecuencia de 500 veces por segundo, enviándolos a los computadores del VAR</a:t>
            </a:r>
            <a:r>
              <a:rPr lang="es-CR" sz="2000" kern="100" dirty="0">
                <a:latin typeface="Helvetica LT Std" panose="020B0504020202020204" pitchFamily="34" charset="0"/>
                <a:cs typeface="Arial" panose="020B0604020202020204" pitchFamily="34" charset="0"/>
              </a:rPr>
              <a:t>. </a:t>
            </a:r>
            <a:r>
              <a:rPr lang="es-CR" sz="2000" b="1" kern="100" dirty="0">
                <a:solidFill>
                  <a:schemeClr val="accent4">
                    <a:lumMod val="40000"/>
                    <a:lumOff val="60000"/>
                  </a:schemeClr>
                </a:solidFill>
                <a:latin typeface="Helvetica LT Std" panose="020B0504020202020204" pitchFamily="34" charset="0"/>
                <a:cs typeface="Arial" panose="020B0604020202020204" pitchFamily="34" charset="0"/>
              </a:rPr>
              <a:t>Así se controlan jugador y balón en forma instantánea</a:t>
            </a:r>
            <a:r>
              <a:rPr lang="es-CR" sz="2000" kern="100" dirty="0">
                <a:latin typeface="Helvetica LT Std" panose="020B0504020202020204" pitchFamily="34" charset="0"/>
                <a:cs typeface="Arial" panose="020B0604020202020204" pitchFamily="34" charset="0"/>
              </a:rPr>
              <a:t>. </a:t>
            </a:r>
          </a:p>
          <a:p>
            <a:pPr algn="just">
              <a:lnSpc>
                <a:spcPct val="100000"/>
              </a:lnSpc>
              <a:spcBef>
                <a:spcPts val="300"/>
              </a:spcBef>
              <a:spcAft>
                <a:spcPts val="300"/>
              </a:spcAft>
            </a:pPr>
            <a:endParaRPr lang="es-CR" sz="2000" kern="100" dirty="0">
              <a:latin typeface="Helvetica LT Std" panose="020B0504020202020204" pitchFamily="34" charset="0"/>
              <a:cs typeface="Arial" panose="020B0604020202020204" pitchFamily="34" charset="0"/>
            </a:endParaRPr>
          </a:p>
        </p:txBody>
      </p:sp>
    </p:spTree>
    <p:extLst>
      <p:ext uri="{BB962C8B-B14F-4D97-AF65-F5344CB8AC3E}">
        <p14:creationId xmlns:p14="http://schemas.microsoft.com/office/powerpoint/2010/main" val="31065257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233E9D-25B2-8768-BF2D-D0D3CC65D354}"/>
              </a:ext>
            </a:extLst>
          </p:cNvPr>
          <p:cNvSpPr>
            <a:spLocks noGrp="1"/>
          </p:cNvSpPr>
          <p:nvPr>
            <p:ph type="title"/>
          </p:nvPr>
        </p:nvSpPr>
        <p:spPr>
          <a:xfrm>
            <a:off x="559230" y="681038"/>
            <a:ext cx="10515600" cy="741004"/>
          </a:xfrm>
          <a:noFill/>
          <a:ln>
            <a:noFill/>
          </a:ln>
        </p:spPr>
        <p:txBody>
          <a:bodyPr vert="horz" lIns="91440" tIns="45720" rIns="91440" bIns="45720" rtlCol="0" anchor="ctr">
            <a:noAutofit/>
          </a:bodyPr>
          <a:lstStyle/>
          <a:p>
            <a:r>
              <a:rPr lang="es-CR" dirty="0"/>
              <a:t>EDUCACIÓN Y AI</a:t>
            </a:r>
          </a:p>
        </p:txBody>
      </p:sp>
      <p:sp>
        <p:nvSpPr>
          <p:cNvPr id="3" name="Marcador de contenido 2">
            <a:extLst>
              <a:ext uri="{FF2B5EF4-FFF2-40B4-BE49-F238E27FC236}">
                <a16:creationId xmlns:a16="http://schemas.microsoft.com/office/drawing/2014/main" id="{441D1C27-4F30-170D-62A9-34888BE743CE}"/>
              </a:ext>
            </a:extLst>
          </p:cNvPr>
          <p:cNvSpPr>
            <a:spLocks noGrp="1"/>
          </p:cNvSpPr>
          <p:nvPr>
            <p:ph idx="1"/>
          </p:nvPr>
        </p:nvSpPr>
        <p:spPr>
          <a:xfrm>
            <a:off x="340963" y="1422043"/>
            <a:ext cx="11012837" cy="4754920"/>
          </a:xfrm>
        </p:spPr>
        <p:txBody>
          <a:bodyPr vert="horz" lIns="91440" tIns="45720" rIns="91440" bIns="45720" rtlCol="0">
            <a:noAutofit/>
          </a:bodyPr>
          <a:lstStyle/>
          <a:p>
            <a:pPr algn="just">
              <a:lnSpc>
                <a:spcPct val="100000"/>
              </a:lnSpc>
              <a:spcBef>
                <a:spcPts val="300"/>
              </a:spcBef>
              <a:spcAft>
                <a:spcPts val="300"/>
              </a:spcAft>
            </a:pPr>
            <a:r>
              <a:rPr lang="es-CR" sz="2400" b="1" kern="100" dirty="0">
                <a:latin typeface="Helvetica LT Std" panose="020B0504020202020204" pitchFamily="34" charset="0"/>
                <a:cs typeface="Arial" panose="020B0604020202020204" pitchFamily="34" charset="0"/>
              </a:rPr>
              <a:t>En China la AI se usa en reconocimiento facial para estudiantes, profesores, administrativos, tanto para control de asistencia como en exámenes y procesos diversos de enseñanza aprendizaje.</a:t>
            </a:r>
          </a:p>
          <a:p>
            <a:pPr algn="just">
              <a:lnSpc>
                <a:spcPct val="100000"/>
              </a:lnSpc>
              <a:spcBef>
                <a:spcPts val="300"/>
              </a:spcBef>
              <a:spcAft>
                <a:spcPts val="300"/>
              </a:spcAft>
            </a:pPr>
            <a:r>
              <a:rPr lang="es-CR" sz="2400" b="1" kern="100" dirty="0">
                <a:solidFill>
                  <a:schemeClr val="accent4">
                    <a:lumMod val="40000"/>
                    <a:lumOff val="60000"/>
                  </a:schemeClr>
                </a:solidFill>
                <a:latin typeface="Helvetica LT Std" panose="020B0504020202020204" pitchFamily="34" charset="0"/>
                <a:cs typeface="Arial" panose="020B0604020202020204" pitchFamily="34" charset="0"/>
              </a:rPr>
              <a:t>Los algoritmos de AI pueden ayudar a los profesores al recopilar, analizar y correlacionar cada interacción que tiene lugar en las aulas físicas y virtuales, y así personalizar la experiencia de aprendizaje. Ya no existirían clases de talla única, diseñadas limitando la diversidad en la enseñanza y el aprendizaje.</a:t>
            </a:r>
            <a:r>
              <a:rPr lang="es-CR" sz="2400" kern="100" dirty="0">
                <a:latin typeface="Helvetica LT Std" panose="020B0504020202020204" pitchFamily="34" charset="0"/>
                <a:cs typeface="Arial" panose="020B0604020202020204" pitchFamily="34" charset="0"/>
              </a:rPr>
              <a:t> </a:t>
            </a:r>
          </a:p>
          <a:p>
            <a:pPr algn="just">
              <a:lnSpc>
                <a:spcPct val="100000"/>
              </a:lnSpc>
              <a:spcBef>
                <a:spcPts val="300"/>
              </a:spcBef>
              <a:spcAft>
                <a:spcPts val="300"/>
              </a:spcAft>
            </a:pPr>
            <a:r>
              <a:rPr lang="es-CR" sz="2400" b="1" kern="100" dirty="0">
                <a:latin typeface="Helvetica LT Std" panose="020B0504020202020204" pitchFamily="34" charset="0"/>
                <a:cs typeface="Arial" panose="020B0604020202020204" pitchFamily="34" charset="0"/>
              </a:rPr>
              <a:t>En el año 2019, la </a:t>
            </a:r>
            <a:r>
              <a:rPr lang="es-CR" sz="2400" b="1" kern="100" dirty="0">
                <a:solidFill>
                  <a:srgbClr val="FFFF00"/>
                </a:solidFill>
                <a:latin typeface="Helvetica LT Std" panose="020B0504020202020204" pitchFamily="34" charset="0"/>
                <a:cs typeface="Arial" panose="020B0604020202020204" pitchFamily="34" charset="0"/>
              </a:rPr>
              <a:t>UNESCO</a:t>
            </a:r>
            <a:r>
              <a:rPr lang="es-CR" sz="2400" b="1" kern="100" dirty="0">
                <a:latin typeface="Helvetica LT Std" panose="020B0504020202020204" pitchFamily="34" charset="0"/>
                <a:cs typeface="Arial" panose="020B0604020202020204" pitchFamily="34" charset="0"/>
              </a:rPr>
              <a:t> publicó el </a:t>
            </a:r>
            <a:r>
              <a:rPr lang="es-CR" sz="2400" b="1" kern="100" dirty="0">
                <a:solidFill>
                  <a:srgbClr val="FFFF00"/>
                </a:solidFill>
                <a:latin typeface="Helvetica LT Std" panose="020B05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Consenso de Beijing</a:t>
            </a:r>
            <a:r>
              <a:rPr lang="es-CR" sz="2400" b="1" kern="100" dirty="0">
                <a:solidFill>
                  <a:srgbClr val="FFFF00"/>
                </a:solidFill>
                <a:latin typeface="Helvetica LT Std" panose="020B0504020202020204" pitchFamily="34" charset="0"/>
                <a:cs typeface="Arial" panose="020B0604020202020204" pitchFamily="34" charset="0"/>
              </a:rPr>
              <a:t> </a:t>
            </a:r>
            <a:r>
              <a:rPr lang="es-CR" sz="2400" b="1" kern="100" dirty="0">
                <a:latin typeface="Helvetica LT Std" panose="020B0504020202020204" pitchFamily="34" charset="0"/>
                <a:cs typeface="Arial" panose="020B0604020202020204" pitchFamily="34" charset="0"/>
              </a:rPr>
              <a:t>sobre la inteligencia artificial y la educación. Este es el primer documento histórico que propone consejos y recomendaciones sobre cómo sacar mayor provecho de las tecnologías de IA respecto a la Agenda 2030 de Educación. </a:t>
            </a:r>
          </a:p>
        </p:txBody>
      </p:sp>
    </p:spTree>
    <p:extLst>
      <p:ext uri="{BB962C8B-B14F-4D97-AF65-F5344CB8AC3E}">
        <p14:creationId xmlns:p14="http://schemas.microsoft.com/office/powerpoint/2010/main" val="16065092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A4A952-DBDA-312D-B1F6-AC966E591601}"/>
              </a:ext>
            </a:extLst>
          </p:cNvPr>
          <p:cNvSpPr>
            <a:spLocks noGrp="1"/>
          </p:cNvSpPr>
          <p:nvPr>
            <p:ph type="title"/>
          </p:nvPr>
        </p:nvSpPr>
        <p:spPr>
          <a:xfrm>
            <a:off x="342254" y="39662"/>
            <a:ext cx="10515600" cy="755752"/>
          </a:xfrm>
          <a:noFill/>
          <a:ln>
            <a:noFill/>
          </a:ln>
        </p:spPr>
        <p:txBody>
          <a:bodyPr vert="horz" lIns="91440" tIns="45720" rIns="91440" bIns="45720" rtlCol="0" anchor="ctr">
            <a:noAutofit/>
          </a:bodyPr>
          <a:lstStyle/>
          <a:p>
            <a:r>
              <a:rPr lang="es-CR" dirty="0"/>
              <a:t>EDUCACIÓN Y AI. </a:t>
            </a:r>
          </a:p>
        </p:txBody>
      </p:sp>
      <p:sp>
        <p:nvSpPr>
          <p:cNvPr id="3" name="Marcador de contenido 2">
            <a:extLst>
              <a:ext uri="{FF2B5EF4-FFF2-40B4-BE49-F238E27FC236}">
                <a16:creationId xmlns:a16="http://schemas.microsoft.com/office/drawing/2014/main" id="{FEB9124C-C126-1E3B-6B8B-2B47492BFEA8}"/>
              </a:ext>
            </a:extLst>
          </p:cNvPr>
          <p:cNvSpPr>
            <a:spLocks noGrp="1"/>
          </p:cNvSpPr>
          <p:nvPr>
            <p:ph idx="1"/>
          </p:nvPr>
        </p:nvSpPr>
        <p:spPr>
          <a:xfrm>
            <a:off x="216975" y="681925"/>
            <a:ext cx="11639227" cy="5810949"/>
          </a:xfrm>
        </p:spPr>
        <p:txBody>
          <a:bodyPr vert="horz" lIns="91440" tIns="45720" rIns="91440" bIns="45720" rtlCol="0">
            <a:noAutofit/>
          </a:bodyPr>
          <a:lstStyle/>
          <a:p>
            <a:pPr marL="0" indent="0" algn="just">
              <a:lnSpc>
                <a:spcPct val="100000"/>
              </a:lnSpc>
              <a:spcBef>
                <a:spcPts val="300"/>
              </a:spcBef>
              <a:spcAft>
                <a:spcPts val="300"/>
              </a:spcAft>
              <a:buNone/>
            </a:pPr>
            <a:r>
              <a:rPr lang="es-CR" sz="2000" b="1" kern="100" dirty="0">
                <a:latin typeface="Helvetica LT Std" panose="020B0504020202020204" pitchFamily="34" charset="0"/>
                <a:cs typeface="Arial" panose="020B0604020202020204" pitchFamily="34" charset="0"/>
              </a:rPr>
              <a:t>La inteligencia artificial ya realiza actividades directamente relacionadas con el </a:t>
            </a:r>
            <a:r>
              <a:rPr lang="es-CR" sz="2000" b="1" kern="100" dirty="0">
                <a:solidFill>
                  <a:srgbClr val="FFFF00"/>
                </a:solidFill>
                <a:latin typeface="Helvetica LT Std" panose="020B05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proceso de enseñanza-aprendizaje</a:t>
            </a:r>
            <a:r>
              <a:rPr lang="es-CR" sz="2000" b="1" kern="100" dirty="0">
                <a:solidFill>
                  <a:srgbClr val="FFFF00"/>
                </a:solidFill>
                <a:latin typeface="Helvetica LT Std" panose="020B0504020202020204" pitchFamily="34" charset="0"/>
                <a:cs typeface="Arial" panose="020B0604020202020204" pitchFamily="34" charset="0"/>
              </a:rPr>
              <a:t> </a:t>
            </a:r>
            <a:r>
              <a:rPr lang="es-CR" sz="2000" b="1" kern="100" dirty="0">
                <a:latin typeface="Helvetica LT Std" panose="020B0504020202020204" pitchFamily="34" charset="0"/>
                <a:cs typeface="Arial" panose="020B0604020202020204" pitchFamily="34" charset="0"/>
              </a:rPr>
              <a:t>cómo las siguientes:</a:t>
            </a:r>
          </a:p>
          <a:p>
            <a:pPr algn="just">
              <a:lnSpc>
                <a:spcPct val="100000"/>
              </a:lnSpc>
              <a:spcBef>
                <a:spcPts val="300"/>
              </a:spcBef>
              <a:spcAft>
                <a:spcPts val="300"/>
              </a:spcAft>
            </a:pPr>
            <a:r>
              <a:rPr lang="es-CR" sz="2000" kern="100" dirty="0">
                <a:latin typeface="Helvetica LT Std" panose="020B0504020202020204" pitchFamily="34" charset="0"/>
                <a:cs typeface="Arial" panose="020B0604020202020204" pitchFamily="34" charset="0"/>
              </a:rPr>
              <a:t>Programar </a:t>
            </a:r>
            <a:r>
              <a:rPr lang="es-CR" sz="2000" kern="100" dirty="0" err="1">
                <a:latin typeface="Helvetica LT Std" panose="020B0504020202020204" pitchFamily="34" charset="0"/>
                <a:cs typeface="Arial" panose="020B0604020202020204" pitchFamily="34" charset="0"/>
              </a:rPr>
              <a:t>chatbots</a:t>
            </a:r>
            <a:r>
              <a:rPr lang="es-CR" sz="2000" kern="100" dirty="0">
                <a:latin typeface="Helvetica LT Std" panose="020B0504020202020204" pitchFamily="34" charset="0"/>
                <a:cs typeface="Arial" panose="020B0604020202020204" pitchFamily="34" charset="0"/>
              </a:rPr>
              <a:t> de gestión y atención a los alumnos.</a:t>
            </a:r>
          </a:p>
          <a:p>
            <a:pPr algn="just">
              <a:lnSpc>
                <a:spcPct val="100000"/>
              </a:lnSpc>
              <a:spcBef>
                <a:spcPts val="300"/>
              </a:spcBef>
              <a:spcAft>
                <a:spcPts val="300"/>
              </a:spcAft>
            </a:pPr>
            <a:r>
              <a:rPr lang="es-CR" sz="2000" kern="100" dirty="0">
                <a:latin typeface="Helvetica LT Std" panose="020B0504020202020204" pitchFamily="34" charset="0"/>
                <a:cs typeface="Arial" panose="020B0604020202020204" pitchFamily="34" charset="0"/>
              </a:rPr>
              <a:t>Optimizar las búsquedas de contenidos académicos para el diseño de clases.</a:t>
            </a:r>
          </a:p>
          <a:p>
            <a:pPr algn="just">
              <a:lnSpc>
                <a:spcPct val="100000"/>
              </a:lnSpc>
              <a:spcBef>
                <a:spcPts val="300"/>
              </a:spcBef>
              <a:spcAft>
                <a:spcPts val="300"/>
              </a:spcAft>
            </a:pPr>
            <a:r>
              <a:rPr lang="es-CR" sz="2000" b="1" kern="100" dirty="0">
                <a:solidFill>
                  <a:schemeClr val="accent4">
                    <a:lumMod val="40000"/>
                    <a:lumOff val="60000"/>
                  </a:schemeClr>
                </a:solidFill>
                <a:latin typeface="Helvetica LT Std" panose="020B0504020202020204" pitchFamily="34" charset="0"/>
                <a:cs typeface="Arial" panose="020B0604020202020204" pitchFamily="34" charset="0"/>
              </a:rPr>
              <a:t>Revisar, calificar y evaluar grandes cantidades de exámenes y otras pruebas no numéricas como ensayos.</a:t>
            </a:r>
          </a:p>
          <a:p>
            <a:pPr algn="just">
              <a:lnSpc>
                <a:spcPct val="100000"/>
              </a:lnSpc>
              <a:spcBef>
                <a:spcPts val="300"/>
              </a:spcBef>
              <a:spcAft>
                <a:spcPts val="300"/>
              </a:spcAft>
            </a:pPr>
            <a:r>
              <a:rPr lang="es-CR" sz="2000" b="1" kern="100" dirty="0">
                <a:latin typeface="Helvetica LT Std" panose="020B0504020202020204" pitchFamily="34" charset="0"/>
                <a:cs typeface="Arial" panose="020B0604020202020204" pitchFamily="34" charset="0"/>
              </a:rPr>
              <a:t>Gestionar perfiles personalizados por alumno para llevar un diagnóstico y control puntual de su aprovechamiento y de la individualización.</a:t>
            </a:r>
          </a:p>
          <a:p>
            <a:pPr algn="just">
              <a:lnSpc>
                <a:spcPct val="100000"/>
              </a:lnSpc>
              <a:spcBef>
                <a:spcPts val="300"/>
              </a:spcBef>
              <a:spcAft>
                <a:spcPts val="300"/>
              </a:spcAft>
            </a:pPr>
            <a:r>
              <a:rPr lang="es-CR" sz="2000" b="1" kern="100" dirty="0">
                <a:solidFill>
                  <a:schemeClr val="accent4">
                    <a:lumMod val="40000"/>
                    <a:lumOff val="60000"/>
                  </a:schemeClr>
                </a:solidFill>
                <a:latin typeface="Helvetica LT Std" panose="020B0504020202020204" pitchFamily="34" charset="0"/>
                <a:cs typeface="Arial" panose="020B0604020202020204" pitchFamily="34" charset="0"/>
              </a:rPr>
              <a:t>Asesoría virtual personalizada sin intervención humana (herramienta </a:t>
            </a:r>
            <a:r>
              <a:rPr lang="es-CR" sz="2000" b="1" kern="100" dirty="0" err="1">
                <a:solidFill>
                  <a:schemeClr val="accent4">
                    <a:lumMod val="40000"/>
                    <a:lumOff val="60000"/>
                  </a:schemeClr>
                </a:solidFill>
                <a:latin typeface="Helvetica LT Std" panose="020B0504020202020204" pitchFamily="34" charset="0"/>
                <a:cs typeface="Arial" panose="020B0604020202020204" pitchFamily="34" charset="0"/>
              </a:rPr>
              <a:t>Chatbot</a:t>
            </a:r>
            <a:r>
              <a:rPr lang="es-CR" sz="2000" kern="100" dirty="0">
                <a:latin typeface="Helvetica LT Std" panose="020B0504020202020204" pitchFamily="34" charset="0"/>
                <a:cs typeface="Arial" panose="020B0604020202020204" pitchFamily="34" charset="0"/>
              </a:rPr>
              <a:t>).</a:t>
            </a:r>
          </a:p>
          <a:p>
            <a:pPr algn="just">
              <a:lnSpc>
                <a:spcPct val="100000"/>
              </a:lnSpc>
              <a:spcBef>
                <a:spcPts val="300"/>
              </a:spcBef>
              <a:spcAft>
                <a:spcPts val="300"/>
              </a:spcAft>
            </a:pPr>
            <a:r>
              <a:rPr lang="es-CR" sz="2000" b="1" kern="100" dirty="0">
                <a:latin typeface="Helvetica LT Std" panose="020B0504020202020204" pitchFamily="34" charset="0"/>
                <a:cs typeface="Arial" panose="020B0604020202020204" pitchFamily="34" charset="0"/>
              </a:rPr>
              <a:t>Gestores de evaluación para diseñar exámenes con IA (ejemplo plataformas digitales como </a:t>
            </a:r>
            <a:r>
              <a:rPr lang="es-CR" sz="2000" b="1" kern="100" dirty="0" err="1">
                <a:latin typeface="Helvetica LT Std" panose="020B0504020202020204" pitchFamily="34" charset="0"/>
                <a:cs typeface="Arial" panose="020B0604020202020204" pitchFamily="34" charset="0"/>
              </a:rPr>
              <a:t>TestBench</a:t>
            </a:r>
            <a:r>
              <a:rPr lang="es-CR" sz="2000" b="1" kern="100" dirty="0">
                <a:latin typeface="Helvetica LT Std" panose="020B0504020202020204" pitchFamily="34" charset="0"/>
                <a:cs typeface="Arial" panose="020B0604020202020204" pitchFamily="34" charset="0"/>
              </a:rPr>
              <a:t>, un gestor de evaluación basado en inteligencia artificial que nos permite generar bancos de preguntas cambiando de forma aleatoria los reactivos dentro del examen, ajustándose a las asignaturas y contenidos de cada institución).</a:t>
            </a:r>
          </a:p>
          <a:p>
            <a:pPr algn="just">
              <a:lnSpc>
                <a:spcPct val="100000"/>
              </a:lnSpc>
              <a:spcBef>
                <a:spcPts val="300"/>
              </a:spcBef>
              <a:spcAft>
                <a:spcPts val="300"/>
              </a:spcAft>
            </a:pPr>
            <a:r>
              <a:rPr lang="es-CR" sz="2000" b="1" kern="100" dirty="0">
                <a:solidFill>
                  <a:srgbClr val="FFFF00"/>
                </a:solidFill>
                <a:latin typeface="Helvetica LT Std" panose="020B0504020202020204" pitchFamily="34" charset="0"/>
                <a:cs typeface="Arial" panose="020B0604020202020204" pitchFamily="34" charset="0"/>
              </a:rPr>
              <a:t>Registro y evaluación personalizada del aprovechamiento académico.</a:t>
            </a:r>
          </a:p>
          <a:p>
            <a:pPr algn="just">
              <a:lnSpc>
                <a:spcPct val="100000"/>
              </a:lnSpc>
              <a:spcBef>
                <a:spcPts val="300"/>
              </a:spcBef>
              <a:spcAft>
                <a:spcPts val="300"/>
              </a:spcAft>
            </a:pPr>
            <a:r>
              <a:rPr lang="es-CR" sz="2000" b="1" kern="100" dirty="0">
                <a:solidFill>
                  <a:schemeClr val="accent4">
                    <a:lumMod val="60000"/>
                    <a:lumOff val="40000"/>
                  </a:schemeClr>
                </a:solidFill>
                <a:latin typeface="Helvetica LT Std" panose="020B0504020202020204" pitchFamily="34" charset="0"/>
                <a:cs typeface="Arial" panose="020B0604020202020204" pitchFamily="34" charset="0"/>
              </a:rPr>
              <a:t>Fortalecer la educación personalizada a través del crowdsourcing (un ejemplo es </a:t>
            </a:r>
            <a:r>
              <a:rPr lang="es-CR" sz="2000" b="1" kern="100" dirty="0" err="1">
                <a:solidFill>
                  <a:schemeClr val="accent4">
                    <a:lumMod val="60000"/>
                    <a:lumOff val="40000"/>
                  </a:schemeClr>
                </a:solidFill>
                <a:latin typeface="Helvetica LT Std" panose="020B0504020202020204" pitchFamily="34" charset="0"/>
                <a:cs typeface="Arial" panose="020B0604020202020204" pitchFamily="34" charset="0"/>
              </a:rPr>
              <a:t>Brainly</a:t>
            </a:r>
            <a:r>
              <a:rPr lang="es-CR" sz="2000" b="1" kern="100" dirty="0">
                <a:solidFill>
                  <a:schemeClr val="accent4">
                    <a:lumMod val="60000"/>
                    <a:lumOff val="40000"/>
                  </a:schemeClr>
                </a:solidFill>
                <a:latin typeface="Helvetica LT Std" panose="020B0504020202020204" pitchFamily="34" charset="0"/>
                <a:cs typeface="Arial" panose="020B0604020202020204" pitchFamily="34" charset="0"/>
              </a:rPr>
              <a:t>, sus desarrolladores se han enfocado en crear un sistema que gradualmente determina el nivel de los usuarios y les permite acceder a preguntas de mayor complejidad, motivando en ellos el interés por elevar el aprendizaje autodidacta.</a:t>
            </a:r>
          </a:p>
          <a:p>
            <a:pPr algn="just">
              <a:lnSpc>
                <a:spcPct val="100000"/>
              </a:lnSpc>
              <a:spcBef>
                <a:spcPts val="300"/>
              </a:spcBef>
              <a:spcAft>
                <a:spcPts val="300"/>
              </a:spcAft>
            </a:pPr>
            <a:endParaRPr lang="es-CR" sz="2000" kern="100" dirty="0">
              <a:latin typeface="Helvetica LT Std" panose="020B0504020202020204" pitchFamily="34" charset="0"/>
              <a:cs typeface="Arial" panose="020B0604020202020204" pitchFamily="34" charset="0"/>
            </a:endParaRPr>
          </a:p>
        </p:txBody>
      </p:sp>
    </p:spTree>
    <p:extLst>
      <p:ext uri="{BB962C8B-B14F-4D97-AF65-F5344CB8AC3E}">
        <p14:creationId xmlns:p14="http://schemas.microsoft.com/office/powerpoint/2010/main" val="12855280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512D56-245F-DC43-DD09-99A5790D529B}"/>
              </a:ext>
            </a:extLst>
          </p:cNvPr>
          <p:cNvSpPr>
            <a:spLocks noGrp="1"/>
          </p:cNvSpPr>
          <p:nvPr>
            <p:ph type="title"/>
          </p:nvPr>
        </p:nvSpPr>
        <p:spPr>
          <a:xfrm>
            <a:off x="466241" y="24162"/>
            <a:ext cx="10515600" cy="1325563"/>
          </a:xfrm>
          <a:noFill/>
          <a:ln>
            <a:noFill/>
          </a:ln>
        </p:spPr>
        <p:txBody>
          <a:bodyPr vert="horz" lIns="91440" tIns="45720" rIns="91440" bIns="45720" rtlCol="0" anchor="ctr">
            <a:noAutofit/>
          </a:bodyPr>
          <a:lstStyle/>
          <a:p>
            <a:r>
              <a:rPr lang="es-CR" dirty="0"/>
              <a:t>LA PERSONALIZACIÓN DE LOS PROCESOS EDUCATIVOS CON AI.</a:t>
            </a:r>
          </a:p>
        </p:txBody>
      </p:sp>
      <p:sp>
        <p:nvSpPr>
          <p:cNvPr id="3" name="Marcador de contenido 2">
            <a:extLst>
              <a:ext uri="{FF2B5EF4-FFF2-40B4-BE49-F238E27FC236}">
                <a16:creationId xmlns:a16="http://schemas.microsoft.com/office/drawing/2014/main" id="{4A969061-1DED-2869-EA12-F706A00652DE}"/>
              </a:ext>
            </a:extLst>
          </p:cNvPr>
          <p:cNvSpPr>
            <a:spLocks noGrp="1"/>
          </p:cNvSpPr>
          <p:nvPr>
            <p:ph idx="1"/>
          </p:nvPr>
        </p:nvSpPr>
        <p:spPr>
          <a:xfrm>
            <a:off x="276386" y="1349725"/>
            <a:ext cx="11639227" cy="4667250"/>
          </a:xfrm>
        </p:spPr>
        <p:txBody>
          <a:bodyPr>
            <a:noAutofit/>
          </a:bodyPr>
          <a:lstStyle/>
          <a:p>
            <a:pPr marL="0" indent="0" algn="just">
              <a:spcBef>
                <a:spcPts val="600"/>
              </a:spcBef>
              <a:spcAft>
                <a:spcPts val="600"/>
              </a:spcAft>
              <a:buNone/>
            </a:pPr>
            <a:r>
              <a:rPr lang="es-CR" sz="2000" b="1" kern="100" dirty="0">
                <a:solidFill>
                  <a:srgbClr val="FFFF00"/>
                </a:solidFill>
                <a:effectLst/>
                <a:latin typeface="Helvetica LT Std" panose="020B0504020202020204" pitchFamily="34" charset="0"/>
                <a:ea typeface="Calibri" panose="020F0502020204030204" pitchFamily="34" charset="0"/>
                <a:cs typeface="Arial" panose="020B0604020202020204" pitchFamily="34" charset="0"/>
              </a:rPr>
              <a:t>Inteligencia Artificial/Personalización</a:t>
            </a:r>
            <a:endParaRPr lang="es-CR" sz="2000" kern="100" dirty="0">
              <a:solidFill>
                <a:srgbClr val="FFFF00"/>
              </a:solidFill>
              <a:effectLst/>
              <a:latin typeface="Helvetica LT Std" panose="020B0504020202020204" pitchFamily="34" charset="0"/>
              <a:ea typeface="Calibri" panose="020F0502020204030204" pitchFamily="34" charset="0"/>
              <a:cs typeface="Arial" panose="020B0604020202020204" pitchFamily="34" charset="0"/>
            </a:endParaRPr>
          </a:p>
          <a:p>
            <a:pPr algn="just">
              <a:spcBef>
                <a:spcPts val="600"/>
              </a:spcBef>
              <a:spcAft>
                <a:spcPts val="600"/>
              </a:spcAft>
            </a:pPr>
            <a:r>
              <a:rPr lang="es-CR" sz="2000" kern="100" dirty="0">
                <a:effectLst/>
                <a:latin typeface="Helvetica LT Std" panose="020B0504020202020204" pitchFamily="34" charset="0"/>
                <a:ea typeface="Calibri" panose="020F0502020204030204" pitchFamily="34" charset="0"/>
                <a:cs typeface="Arial" panose="020B0604020202020204" pitchFamily="34" charset="0"/>
              </a:rPr>
              <a:t>El autor de este documento- Lorenzo Guadamuz, ha estudiado- desde hace décadas- casi desde su nacimiento- la disciplina de la Inteligencia Artificial. Desde siempre ha intentado proponer diversas aplicaciones de la AI en la educación, en los procesos académicos y en los administrativos, en entornos de creatividad, innovación, curiosidad, construcción de nuevas soluciones. </a:t>
            </a:r>
          </a:p>
          <a:p>
            <a:pPr marL="449263" indent="-263525" algn="just">
              <a:spcBef>
                <a:spcPts val="300"/>
              </a:spcBef>
              <a:spcAft>
                <a:spcPts val="300"/>
              </a:spcAft>
              <a:buFont typeface="Wingdings" panose="05000000000000000000" pitchFamily="2" charset="2"/>
              <a:buChar char="ü"/>
            </a:pPr>
            <a:r>
              <a:rPr lang="es-CR" sz="2000" kern="1200" dirty="0">
                <a:effectLst/>
                <a:latin typeface="Helvetica LT Std" panose="020B0504020202020204" pitchFamily="34" charset="0"/>
                <a:ea typeface="Times New Roman" panose="02020603050405020304" pitchFamily="18" charset="0"/>
                <a:cs typeface="Arial Nova" panose="020B0504020202020204" pitchFamily="34" charset="0"/>
              </a:rPr>
              <a:t>Guadamuz </a:t>
            </a:r>
            <a:r>
              <a:rPr lang="es-ES" sz="2000" kern="1200" dirty="0">
                <a:effectLst/>
                <a:latin typeface="Helvetica LT Std" panose="020B0504020202020204" pitchFamily="34" charset="0"/>
                <a:ea typeface="Times New Roman" panose="02020603050405020304" pitchFamily="18" charset="0"/>
                <a:cs typeface="Arial Nova" panose="020B0504020202020204" pitchFamily="34" charset="0"/>
              </a:rPr>
              <a:t>visualiza el futuro de la individualización de la oferta educativa utilizando la potencialidad de la inteligencia artificial, a partir de las ricas bases de datos de cada estudiante, tanto los datos comunes que históricamente se han recopilado, además de los datos recogidos minuto a minuto en su accionar con su móvil o su Tablet o su portátil, sobre su actividad académica (</a:t>
            </a:r>
            <a:r>
              <a:rPr lang="es-ES" sz="2000" b="1" kern="1200" dirty="0">
                <a:effectLst/>
                <a:latin typeface="Helvetica LT Std" panose="020B0504020202020204" pitchFamily="34" charset="0"/>
                <a:ea typeface="Times New Roman" panose="02020603050405020304" pitchFamily="18" charset="0"/>
                <a:cs typeface="Arial Nova" panose="020B0504020202020204" pitchFamily="34" charset="0"/>
              </a:rPr>
              <a:t>cómo lo hace, qué hace</a:t>
            </a:r>
            <a:r>
              <a:rPr lang="es-ES" sz="2000" kern="1200" dirty="0">
                <a:effectLst/>
                <a:latin typeface="Helvetica LT Std" panose="020B0504020202020204" pitchFamily="34" charset="0"/>
                <a:ea typeface="Times New Roman" panose="02020603050405020304" pitchFamily="18" charset="0"/>
                <a:cs typeface="Arial Nova" panose="020B0504020202020204" pitchFamily="34" charset="0"/>
              </a:rPr>
              <a:t>), como en el acceso internet en la búsqueda de informaciones (</a:t>
            </a:r>
            <a:r>
              <a:rPr lang="es-ES" sz="2000" b="1" kern="1200" dirty="0">
                <a:effectLst/>
                <a:latin typeface="Helvetica LT Std" panose="020B0504020202020204" pitchFamily="34" charset="0"/>
                <a:ea typeface="Times New Roman" panose="02020603050405020304" pitchFamily="18" charset="0"/>
                <a:cs typeface="Arial Nova" panose="020B0504020202020204" pitchFamily="34" charset="0"/>
              </a:rPr>
              <a:t>qué busca, cómo lo busca, cómo evalúa la calidad de la información recopilada, cómo la utiliza</a:t>
            </a:r>
            <a:r>
              <a:rPr lang="es-ES" sz="2000" kern="1200" dirty="0">
                <a:effectLst/>
                <a:latin typeface="Helvetica LT Std" panose="020B0504020202020204" pitchFamily="34" charset="0"/>
                <a:ea typeface="Times New Roman" panose="02020603050405020304" pitchFamily="18" charset="0"/>
                <a:cs typeface="Arial Nova" panose="020B0504020202020204" pitchFamily="34" charset="0"/>
              </a:rPr>
              <a:t>).</a:t>
            </a:r>
            <a:endParaRPr lang="es-CR" sz="2000" kern="1200" dirty="0">
              <a:effectLst/>
              <a:latin typeface="Helvetica LT Std" panose="020B0504020202020204" pitchFamily="34" charset="0"/>
              <a:ea typeface="Times New Roman" panose="02020603050405020304" pitchFamily="18" charset="0"/>
              <a:cs typeface="Arial Nova" panose="020B0504020202020204" pitchFamily="34" charset="0"/>
            </a:endParaRPr>
          </a:p>
          <a:p>
            <a:pPr marL="449263" indent="-263525" algn="just">
              <a:spcBef>
                <a:spcPts val="300"/>
              </a:spcBef>
              <a:spcAft>
                <a:spcPts val="300"/>
              </a:spcAft>
              <a:buFont typeface="Wingdings" panose="05000000000000000000" pitchFamily="2" charset="2"/>
              <a:buChar char="ü"/>
            </a:pPr>
            <a:r>
              <a:rPr lang="es-ES" sz="2000" kern="1200" dirty="0">
                <a:effectLst/>
                <a:latin typeface="Helvetica LT Std" panose="020B0504020202020204" pitchFamily="34" charset="0"/>
                <a:ea typeface="Times New Roman" panose="02020603050405020304" pitchFamily="18" charset="0"/>
                <a:cs typeface="Arial Nova" panose="020B0504020202020204" pitchFamily="34" charset="0"/>
              </a:rPr>
              <a:t>Veremos a los profesores contar con </a:t>
            </a:r>
            <a:r>
              <a:rPr lang="es-ES" sz="2000" b="1" kern="1200" dirty="0">
                <a:effectLst/>
                <a:latin typeface="Helvetica LT Std" panose="020B0504020202020204" pitchFamily="34" charset="0"/>
                <a:ea typeface="Times New Roman" panose="02020603050405020304" pitchFamily="18" charset="0"/>
                <a:cs typeface="Arial Nova" panose="020B0504020202020204" pitchFamily="34" charset="0"/>
              </a:rPr>
              <a:t>asistentes robots, así como </a:t>
            </a:r>
            <a:r>
              <a:rPr lang="es-ES" sz="2000" kern="1200" dirty="0">
                <a:effectLst/>
                <a:latin typeface="Helvetica LT Std" panose="020B0504020202020204" pitchFamily="34" charset="0"/>
                <a:ea typeface="Times New Roman" panose="02020603050405020304" pitchFamily="18" charset="0"/>
                <a:cs typeface="Arial Nova" panose="020B0504020202020204" pitchFamily="34" charset="0"/>
              </a:rPr>
              <a:t>profesores </a:t>
            </a:r>
            <a:r>
              <a:rPr lang="es-ES" sz="2000" b="1" kern="1200" dirty="0">
                <a:effectLst/>
                <a:latin typeface="Helvetica LT Std" panose="020B0504020202020204" pitchFamily="34" charset="0"/>
                <a:ea typeface="Times New Roman" panose="02020603050405020304" pitchFamily="18" charset="0"/>
                <a:cs typeface="Arial Nova" panose="020B0504020202020204" pitchFamily="34" charset="0"/>
              </a:rPr>
              <a:t>en forma de hologramas </a:t>
            </a:r>
            <a:r>
              <a:rPr lang="es-ES" sz="2000" kern="1200" dirty="0">
                <a:effectLst/>
                <a:latin typeface="Helvetica LT Std" panose="020B0504020202020204" pitchFamily="34" charset="0"/>
                <a:ea typeface="Times New Roman" panose="02020603050405020304" pitchFamily="18" charset="0"/>
                <a:cs typeface="Arial Nova" panose="020B0504020202020204" pitchFamily="34" charset="0"/>
              </a:rPr>
              <a:t>y </a:t>
            </a:r>
            <a:r>
              <a:rPr lang="es-ES" sz="2000" b="1" kern="1200" dirty="0">
                <a:effectLst/>
                <a:latin typeface="Helvetica LT Std" panose="020B0504020202020204" pitchFamily="34" charset="0"/>
                <a:ea typeface="Times New Roman" panose="02020603050405020304" pitchFamily="18" charset="0"/>
                <a:cs typeface="Arial Nova" panose="020B0504020202020204" pitchFamily="34" charset="0"/>
              </a:rPr>
              <a:t>figuras y modelos educativos en al menos 7D, para apoyar en lo “informativo</a:t>
            </a:r>
            <a:r>
              <a:rPr lang="es-ES" sz="2000" kern="1200" dirty="0">
                <a:effectLst/>
                <a:latin typeface="Helvetica LT Std" panose="020B0504020202020204" pitchFamily="34" charset="0"/>
                <a:ea typeface="Times New Roman" panose="02020603050405020304" pitchFamily="18" charset="0"/>
                <a:cs typeface="Arial Nova" panose="020B0504020202020204" pitchFamily="34" charset="0"/>
              </a:rPr>
              <a:t>”, mientras los </a:t>
            </a:r>
            <a:r>
              <a:rPr lang="es-ES" sz="2000" b="1" kern="1200" dirty="0">
                <a:solidFill>
                  <a:schemeClr val="accent4">
                    <a:lumMod val="60000"/>
                    <a:lumOff val="40000"/>
                  </a:schemeClr>
                </a:solidFill>
                <a:effectLst/>
                <a:latin typeface="Helvetica LT Std" panose="020B0504020202020204" pitchFamily="34" charset="0"/>
                <a:ea typeface="Times New Roman" panose="02020603050405020304" pitchFamily="18" charset="0"/>
                <a:cs typeface="Arial Nova" panose="020B0504020202020204" pitchFamily="34" charset="0"/>
              </a:rPr>
              <a:t>profesores humanos atenderán lo formativo</a:t>
            </a:r>
            <a:r>
              <a:rPr lang="es-ES" sz="2000" kern="1200" dirty="0">
                <a:effectLst/>
                <a:latin typeface="Helvetica LT Std" panose="020B0504020202020204" pitchFamily="34" charset="0"/>
                <a:ea typeface="Times New Roman" panose="02020603050405020304" pitchFamily="18" charset="0"/>
                <a:cs typeface="Arial Nova" panose="020B0504020202020204" pitchFamily="34" charset="0"/>
              </a:rPr>
              <a:t>. </a:t>
            </a:r>
            <a:endParaRPr lang="es-CR" sz="2000" kern="1200" dirty="0">
              <a:effectLst/>
              <a:latin typeface="Helvetica LT Std" panose="020B0504020202020204" pitchFamily="34" charset="0"/>
              <a:ea typeface="Times New Roman" panose="02020603050405020304" pitchFamily="18" charset="0"/>
              <a:cs typeface="Arial Nova" panose="020B0504020202020204" pitchFamily="34" charset="0"/>
            </a:endParaRPr>
          </a:p>
          <a:p>
            <a:pPr marL="449263" indent="-263525" algn="just">
              <a:spcBef>
                <a:spcPts val="300"/>
              </a:spcBef>
              <a:spcAft>
                <a:spcPts val="300"/>
              </a:spcAft>
              <a:buFont typeface="Wingdings" panose="05000000000000000000" pitchFamily="2" charset="2"/>
              <a:buChar char="ü"/>
            </a:pPr>
            <a:r>
              <a:rPr lang="es-ES" sz="2000" kern="1200" dirty="0">
                <a:effectLst/>
                <a:latin typeface="Helvetica LT Std" panose="020B0504020202020204" pitchFamily="34" charset="0"/>
                <a:ea typeface="Times New Roman" panose="02020603050405020304" pitchFamily="18" charset="0"/>
                <a:cs typeface="Arial Nova" panose="020B0504020202020204" pitchFamily="34" charset="0"/>
              </a:rPr>
              <a:t>Esperamos con la ayuda de la AI una Escuela Pública de Calidad, con Equidad, sin distingos entre público y privado, entre rural y urbano.</a:t>
            </a:r>
            <a:endParaRPr lang="es-CR" sz="2000" kern="100" dirty="0">
              <a:effectLst/>
              <a:latin typeface="Helvetica LT Std" panose="020B0504020202020204" pitchFamily="34" charset="0"/>
              <a:ea typeface="Calibri" panose="020F0502020204030204" pitchFamily="34" charset="0"/>
              <a:cs typeface="Arial" panose="020B0604020202020204" pitchFamily="34" charset="0"/>
            </a:endParaRPr>
          </a:p>
          <a:p>
            <a:endParaRPr lang="es-CR" sz="2000" dirty="0">
              <a:latin typeface="Helvetica LT Std" panose="020B0504020202020204" pitchFamily="34" charset="0"/>
            </a:endParaRPr>
          </a:p>
        </p:txBody>
      </p:sp>
    </p:spTree>
    <p:extLst>
      <p:ext uri="{BB962C8B-B14F-4D97-AF65-F5344CB8AC3E}">
        <p14:creationId xmlns:p14="http://schemas.microsoft.com/office/powerpoint/2010/main" val="1776979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E0A2395D-A10D-2B86-0515-3D6D0E346B25}"/>
              </a:ext>
            </a:extLst>
          </p:cNvPr>
          <p:cNvSpPr>
            <a:spLocks noGrp="1"/>
          </p:cNvSpPr>
          <p:nvPr>
            <p:ph type="ctrTitle"/>
          </p:nvPr>
        </p:nvSpPr>
        <p:spPr>
          <a:xfrm>
            <a:off x="400373" y="2953903"/>
            <a:ext cx="11391254" cy="2282125"/>
          </a:xfrm>
        </p:spPr>
        <p:txBody>
          <a:bodyPr/>
          <a:lstStyle/>
          <a:p>
            <a:pPr>
              <a:spcBef>
                <a:spcPts val="1000"/>
              </a:spcBef>
              <a:spcAft>
                <a:spcPts val="1000"/>
              </a:spcAft>
            </a:pPr>
            <a:r>
              <a:rPr lang="es-CR" sz="5400" b="1" kern="1200" cap="small" dirty="0">
                <a:solidFill>
                  <a:srgbClr val="FFFF00"/>
                </a:solidFill>
                <a:effectLst>
                  <a:outerShdw blurRad="38100" dist="38100" dir="2700000" algn="tl">
                    <a:srgbClr val="000000">
                      <a:alpha val="43137"/>
                    </a:srgbClr>
                  </a:outerShdw>
                </a:effectLst>
                <a:ea typeface="Times New Roman" panose="02020603050405020304" pitchFamily="18" charset="0"/>
                <a:cs typeface="Arial Nova" panose="020B0504020202020204" pitchFamily="34" charset="0"/>
              </a:rPr>
              <a:t>capítulo primero: </a:t>
            </a:r>
            <a:br>
              <a:rPr lang="es-CR" sz="5400" b="1" kern="1200" cap="small" dirty="0">
                <a:solidFill>
                  <a:srgbClr val="FFFF00"/>
                </a:solidFill>
                <a:effectLst>
                  <a:outerShdw blurRad="38100" dist="38100" dir="2700000" algn="tl">
                    <a:srgbClr val="000000">
                      <a:alpha val="43137"/>
                    </a:srgbClr>
                  </a:outerShdw>
                </a:effectLst>
                <a:ea typeface="Times New Roman" panose="02020603050405020304" pitchFamily="18" charset="0"/>
                <a:cs typeface="Arial Nova" panose="020B0504020202020204" pitchFamily="34" charset="0"/>
              </a:rPr>
            </a:br>
            <a:r>
              <a:rPr lang="es-CR" sz="5400" b="1" kern="1200" cap="small" dirty="0">
                <a:solidFill>
                  <a:schemeClr val="bg1"/>
                </a:solidFill>
                <a:effectLst>
                  <a:outerShdw blurRad="38100" dist="38100" dir="2700000" algn="tl">
                    <a:srgbClr val="000000">
                      <a:alpha val="43137"/>
                    </a:srgbClr>
                  </a:outerShdw>
                </a:effectLst>
                <a:ea typeface="Times New Roman" panose="02020603050405020304" pitchFamily="18" charset="0"/>
                <a:cs typeface="Arial Nova" panose="020B0504020202020204" pitchFamily="34" charset="0"/>
              </a:rPr>
              <a:t>HORIZONTES EN PERSPECTIVA</a:t>
            </a:r>
            <a:r>
              <a:rPr lang="es-CR" sz="5400" b="1" kern="1200" cap="small" dirty="0">
                <a:solidFill>
                  <a:srgbClr val="FFFF00"/>
                </a:solidFill>
                <a:effectLst>
                  <a:outerShdw blurRad="38100" dist="38100" dir="2700000" algn="tl">
                    <a:srgbClr val="000000">
                      <a:alpha val="43137"/>
                    </a:srgbClr>
                  </a:outerShdw>
                </a:effectLst>
                <a:ea typeface="Times New Roman" panose="02020603050405020304" pitchFamily="18" charset="0"/>
                <a:cs typeface="Arial Nova" panose="020B0504020202020204" pitchFamily="34" charset="0"/>
              </a:rPr>
              <a:t>, </a:t>
            </a:r>
            <a:br>
              <a:rPr lang="es-CR" sz="5400" b="1" kern="1200" cap="small" dirty="0">
                <a:solidFill>
                  <a:srgbClr val="FFFF00"/>
                </a:solidFill>
                <a:effectLst>
                  <a:outerShdw blurRad="38100" dist="38100" dir="2700000" algn="tl">
                    <a:srgbClr val="000000">
                      <a:alpha val="43137"/>
                    </a:srgbClr>
                  </a:outerShdw>
                </a:effectLst>
                <a:ea typeface="Times New Roman" panose="02020603050405020304" pitchFamily="18" charset="0"/>
                <a:cs typeface="Arial Nova" panose="020B0504020202020204" pitchFamily="34" charset="0"/>
              </a:rPr>
            </a:br>
            <a:r>
              <a:rPr lang="es-CR" sz="5400" b="1" kern="1200" cap="small" dirty="0">
                <a:solidFill>
                  <a:srgbClr val="FFFF00"/>
                </a:solidFill>
                <a:effectLst>
                  <a:outerShdw blurRad="38100" dist="38100" dir="2700000" algn="tl">
                    <a:srgbClr val="000000">
                      <a:alpha val="43137"/>
                    </a:srgbClr>
                  </a:outerShdw>
                </a:effectLst>
                <a:ea typeface="Times New Roman" panose="02020603050405020304" pitchFamily="18" charset="0"/>
                <a:cs typeface="Arial Nova" panose="020B0504020202020204" pitchFamily="34" charset="0"/>
              </a:rPr>
              <a:t>EDUCACIÓN EN PROSPECTIVA. </a:t>
            </a:r>
            <a:endParaRPr lang="es-ES" sz="540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60537330"/>
      </p:ext>
    </p:extLst>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spd="slow">
        <p:split dir="in"/>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78FCF68F-B7DC-A25D-E822-284BC1696220}"/>
              </a:ext>
            </a:extLst>
          </p:cNvPr>
          <p:cNvSpPr>
            <a:spLocks noGrp="1"/>
          </p:cNvSpPr>
          <p:nvPr>
            <p:ph type="ctrTitle"/>
          </p:nvPr>
        </p:nvSpPr>
        <p:spPr>
          <a:xfrm>
            <a:off x="728420" y="3146448"/>
            <a:ext cx="11065789" cy="2387600"/>
          </a:xfrm>
        </p:spPr>
        <p:txBody>
          <a:bodyPr/>
          <a:lstStyle/>
          <a:p>
            <a:r>
              <a:rPr lang="es-CR" sz="4000" b="1" dirty="0">
                <a:solidFill>
                  <a:srgbClr val="FFFF00"/>
                </a:solidFill>
                <a:effectLst>
                  <a:outerShdw blurRad="38100" dist="38100" dir="2700000" algn="tl">
                    <a:srgbClr val="000000">
                      <a:alpha val="43137"/>
                    </a:srgbClr>
                  </a:outerShdw>
                </a:effectLst>
                <a:ea typeface="Times New Roman" panose="02020603050405020304" pitchFamily="18" charset="0"/>
              </a:rPr>
              <a:t>CAPÍTULO TERCERO: </a:t>
            </a:r>
            <a:br>
              <a:rPr lang="es-CR" sz="4000" b="1" dirty="0">
                <a:solidFill>
                  <a:srgbClr val="FFFF00"/>
                </a:solidFill>
                <a:effectLst>
                  <a:outerShdw blurRad="38100" dist="38100" dir="2700000" algn="tl">
                    <a:srgbClr val="000000">
                      <a:alpha val="43137"/>
                    </a:srgbClr>
                  </a:outerShdw>
                </a:effectLst>
                <a:ea typeface="Times New Roman" panose="02020603050405020304" pitchFamily="18" charset="0"/>
              </a:rPr>
            </a:br>
            <a:r>
              <a:rPr lang="es-CR" sz="5400" b="1" dirty="0">
                <a:solidFill>
                  <a:srgbClr val="FFFF00"/>
                </a:solidFill>
                <a:effectLst>
                  <a:outerShdw blurRad="38100" dist="38100" dir="2700000" algn="tl">
                    <a:srgbClr val="000000">
                      <a:alpha val="43137"/>
                    </a:srgbClr>
                  </a:outerShdw>
                </a:effectLst>
                <a:ea typeface="Times New Roman" panose="02020603050405020304" pitchFamily="18" charset="0"/>
              </a:rPr>
              <a:t>PERSPECTIVAS Y RETOS DE LA EDUCACIÓN SUPERIOR</a:t>
            </a:r>
            <a:endParaRPr lang="es-ES" sz="540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4426130"/>
      </p:ext>
    </p:extLst>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spd="slow">
        <p:split dir="in"/>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265173-7C2E-303B-6001-5A917A985670}"/>
              </a:ext>
            </a:extLst>
          </p:cNvPr>
          <p:cNvSpPr>
            <a:spLocks noGrp="1"/>
          </p:cNvSpPr>
          <p:nvPr>
            <p:ph type="title"/>
          </p:nvPr>
        </p:nvSpPr>
        <p:spPr>
          <a:xfrm>
            <a:off x="838200" y="227939"/>
            <a:ext cx="10515600" cy="610050"/>
          </a:xfrm>
          <a:solidFill>
            <a:srgbClr val="002060"/>
          </a:solidFill>
        </p:spPr>
        <p:txBody>
          <a:bodyPr>
            <a:noAutofit/>
          </a:bodyPr>
          <a:lstStyle/>
          <a:p>
            <a:r>
              <a:rPr lang="es-CR" sz="3200" b="1" dirty="0">
                <a:solidFill>
                  <a:schemeClr val="bg1"/>
                </a:solidFill>
              </a:rPr>
              <a:t>HACIA NUEVAS FUNCIONES DE LA EDUCACIÓN SUPERIOR</a:t>
            </a:r>
          </a:p>
        </p:txBody>
      </p:sp>
      <p:sp>
        <p:nvSpPr>
          <p:cNvPr id="4" name="Rectángulo 3">
            <a:extLst>
              <a:ext uri="{FF2B5EF4-FFF2-40B4-BE49-F238E27FC236}">
                <a16:creationId xmlns:a16="http://schemas.microsoft.com/office/drawing/2014/main" id="{A906AA1F-4982-EDE7-C021-6997C33E7B03}"/>
              </a:ext>
            </a:extLst>
          </p:cNvPr>
          <p:cNvSpPr/>
          <p:nvPr/>
        </p:nvSpPr>
        <p:spPr>
          <a:xfrm>
            <a:off x="1605117" y="2361956"/>
            <a:ext cx="3052916" cy="9144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2000" b="1" dirty="0"/>
              <a:t>DOCENCIA</a:t>
            </a:r>
          </a:p>
        </p:txBody>
      </p:sp>
      <p:sp>
        <p:nvSpPr>
          <p:cNvPr id="5" name="Rectángulo 4">
            <a:extLst>
              <a:ext uri="{FF2B5EF4-FFF2-40B4-BE49-F238E27FC236}">
                <a16:creationId xmlns:a16="http://schemas.microsoft.com/office/drawing/2014/main" id="{6CE7664E-B717-652B-EF9F-D050B711F0E0}"/>
              </a:ext>
            </a:extLst>
          </p:cNvPr>
          <p:cNvSpPr/>
          <p:nvPr/>
        </p:nvSpPr>
        <p:spPr>
          <a:xfrm>
            <a:off x="1605117" y="4026296"/>
            <a:ext cx="3052916" cy="9144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2000" b="1" dirty="0">
                <a:solidFill>
                  <a:srgbClr val="002060"/>
                </a:solidFill>
              </a:rPr>
              <a:t>INVESTIGACIÓN</a:t>
            </a:r>
          </a:p>
        </p:txBody>
      </p:sp>
      <p:sp>
        <p:nvSpPr>
          <p:cNvPr id="6" name="Rectángulo 5">
            <a:extLst>
              <a:ext uri="{FF2B5EF4-FFF2-40B4-BE49-F238E27FC236}">
                <a16:creationId xmlns:a16="http://schemas.microsoft.com/office/drawing/2014/main" id="{48B2D0EC-08F2-F995-6D4E-C323B56735EE}"/>
              </a:ext>
            </a:extLst>
          </p:cNvPr>
          <p:cNvSpPr/>
          <p:nvPr/>
        </p:nvSpPr>
        <p:spPr>
          <a:xfrm>
            <a:off x="1605117" y="5791186"/>
            <a:ext cx="3052916" cy="914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2000" b="1" dirty="0">
                <a:solidFill>
                  <a:schemeClr val="bg1"/>
                </a:solidFill>
              </a:rPr>
              <a:t>EXTENSIÓN</a:t>
            </a:r>
          </a:p>
          <a:p>
            <a:pPr algn="ctr"/>
            <a:r>
              <a:rPr lang="es-CR" sz="2000" b="1" dirty="0">
                <a:solidFill>
                  <a:schemeClr val="bg1"/>
                </a:solidFill>
              </a:rPr>
              <a:t>RESP. SOCIAL  </a:t>
            </a:r>
          </a:p>
        </p:txBody>
      </p:sp>
      <p:sp>
        <p:nvSpPr>
          <p:cNvPr id="7" name="Rectángulo 6">
            <a:extLst>
              <a:ext uri="{FF2B5EF4-FFF2-40B4-BE49-F238E27FC236}">
                <a16:creationId xmlns:a16="http://schemas.microsoft.com/office/drawing/2014/main" id="{62DB490D-F146-602D-A35A-2025A28CB0CF}"/>
              </a:ext>
            </a:extLst>
          </p:cNvPr>
          <p:cNvSpPr/>
          <p:nvPr/>
        </p:nvSpPr>
        <p:spPr>
          <a:xfrm>
            <a:off x="7723239" y="2361956"/>
            <a:ext cx="3052916" cy="91440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2000" b="1" dirty="0">
                <a:solidFill>
                  <a:srgbClr val="002060"/>
                </a:solidFill>
              </a:rPr>
              <a:t>INTERNACIONALIZACIÓN</a:t>
            </a:r>
          </a:p>
        </p:txBody>
      </p:sp>
      <p:sp>
        <p:nvSpPr>
          <p:cNvPr id="8" name="Rectángulo 7">
            <a:extLst>
              <a:ext uri="{FF2B5EF4-FFF2-40B4-BE49-F238E27FC236}">
                <a16:creationId xmlns:a16="http://schemas.microsoft.com/office/drawing/2014/main" id="{EFB18A66-89EA-A63C-D37D-05B1D3B42BA9}"/>
              </a:ext>
            </a:extLst>
          </p:cNvPr>
          <p:cNvSpPr/>
          <p:nvPr/>
        </p:nvSpPr>
        <p:spPr>
          <a:xfrm>
            <a:off x="7723239" y="5768786"/>
            <a:ext cx="3052916" cy="91440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2000" b="1" dirty="0">
                <a:solidFill>
                  <a:srgbClr val="FFFF00"/>
                </a:solidFill>
              </a:rPr>
              <a:t>TECNOLOGIZACIÓN </a:t>
            </a:r>
          </a:p>
        </p:txBody>
      </p:sp>
      <p:sp>
        <p:nvSpPr>
          <p:cNvPr id="9" name="Rectángulo 8">
            <a:extLst>
              <a:ext uri="{FF2B5EF4-FFF2-40B4-BE49-F238E27FC236}">
                <a16:creationId xmlns:a16="http://schemas.microsoft.com/office/drawing/2014/main" id="{FC0E7C52-E5A8-0512-CBD1-81809BFA286B}"/>
              </a:ext>
            </a:extLst>
          </p:cNvPr>
          <p:cNvSpPr/>
          <p:nvPr/>
        </p:nvSpPr>
        <p:spPr>
          <a:xfrm>
            <a:off x="7710949" y="4108526"/>
            <a:ext cx="305291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2000" b="1" dirty="0"/>
              <a:t>INNOVACIÓN </a:t>
            </a:r>
          </a:p>
        </p:txBody>
      </p:sp>
      <p:sp>
        <p:nvSpPr>
          <p:cNvPr id="10" name="Rectángulo 9">
            <a:extLst>
              <a:ext uri="{FF2B5EF4-FFF2-40B4-BE49-F238E27FC236}">
                <a16:creationId xmlns:a16="http://schemas.microsoft.com/office/drawing/2014/main" id="{8F6F4E2E-CB86-A9B1-A92F-199BA103C4B0}"/>
              </a:ext>
            </a:extLst>
          </p:cNvPr>
          <p:cNvSpPr/>
          <p:nvPr/>
        </p:nvSpPr>
        <p:spPr>
          <a:xfrm>
            <a:off x="4658033" y="3212446"/>
            <a:ext cx="305291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2000" b="1" dirty="0"/>
              <a:t>PROTEGER NUESTRO PLANETA </a:t>
            </a:r>
          </a:p>
        </p:txBody>
      </p:sp>
      <p:sp>
        <p:nvSpPr>
          <p:cNvPr id="11" name="Rectángulo 10">
            <a:extLst>
              <a:ext uri="{FF2B5EF4-FFF2-40B4-BE49-F238E27FC236}">
                <a16:creationId xmlns:a16="http://schemas.microsoft.com/office/drawing/2014/main" id="{364416E1-B7F6-1C6F-5360-C153FC5B1B13}"/>
              </a:ext>
            </a:extLst>
          </p:cNvPr>
          <p:cNvSpPr/>
          <p:nvPr/>
        </p:nvSpPr>
        <p:spPr>
          <a:xfrm>
            <a:off x="4670323" y="4940696"/>
            <a:ext cx="3052916" cy="9144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2000" b="1" dirty="0"/>
              <a:t>APOYAR  CREACIÓN VIDA EXTRATERRESTRE </a:t>
            </a:r>
          </a:p>
        </p:txBody>
      </p:sp>
      <p:sp>
        <p:nvSpPr>
          <p:cNvPr id="12" name="Rectángulo 11">
            <a:extLst>
              <a:ext uri="{FF2B5EF4-FFF2-40B4-BE49-F238E27FC236}">
                <a16:creationId xmlns:a16="http://schemas.microsoft.com/office/drawing/2014/main" id="{8E0A98D0-91D1-4C9C-1514-2BB833B16882}"/>
              </a:ext>
            </a:extLst>
          </p:cNvPr>
          <p:cNvSpPr/>
          <p:nvPr/>
        </p:nvSpPr>
        <p:spPr>
          <a:xfrm>
            <a:off x="1605117" y="1189243"/>
            <a:ext cx="3052916" cy="914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2400" b="1" dirty="0">
                <a:solidFill>
                  <a:srgbClr val="FFFF00"/>
                </a:solidFill>
              </a:rPr>
              <a:t>1- FUNCIONES CONVENCIONALES </a:t>
            </a:r>
          </a:p>
        </p:txBody>
      </p:sp>
      <p:sp>
        <p:nvSpPr>
          <p:cNvPr id="13" name="Rectángulo 12">
            <a:extLst>
              <a:ext uri="{FF2B5EF4-FFF2-40B4-BE49-F238E27FC236}">
                <a16:creationId xmlns:a16="http://schemas.microsoft.com/office/drawing/2014/main" id="{EC8FE617-DAA0-46D6-2515-8CE2108C916C}"/>
              </a:ext>
            </a:extLst>
          </p:cNvPr>
          <p:cNvSpPr/>
          <p:nvPr/>
        </p:nvSpPr>
        <p:spPr>
          <a:xfrm>
            <a:off x="7723239" y="1189243"/>
            <a:ext cx="3052916" cy="914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2400" b="1" dirty="0">
                <a:solidFill>
                  <a:srgbClr val="FFFF00"/>
                </a:solidFill>
              </a:rPr>
              <a:t>2- FUNCIONES NUEVAS </a:t>
            </a:r>
          </a:p>
        </p:txBody>
      </p:sp>
      <p:sp>
        <p:nvSpPr>
          <p:cNvPr id="14" name="Rectángulo 13">
            <a:extLst>
              <a:ext uri="{FF2B5EF4-FFF2-40B4-BE49-F238E27FC236}">
                <a16:creationId xmlns:a16="http://schemas.microsoft.com/office/drawing/2014/main" id="{0397A833-51DF-322E-AB21-0AA6DC536CF4}"/>
              </a:ext>
            </a:extLst>
          </p:cNvPr>
          <p:cNvSpPr/>
          <p:nvPr/>
        </p:nvSpPr>
        <p:spPr>
          <a:xfrm>
            <a:off x="4658033" y="1781616"/>
            <a:ext cx="3052916" cy="914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2400" b="1" dirty="0">
                <a:solidFill>
                  <a:schemeClr val="accent4">
                    <a:lumMod val="60000"/>
                    <a:lumOff val="40000"/>
                  </a:schemeClr>
                </a:solidFill>
              </a:rPr>
              <a:t>3- FUNCIONES EN PROSPECTIVA  </a:t>
            </a:r>
          </a:p>
        </p:txBody>
      </p:sp>
    </p:spTree>
    <p:extLst>
      <p:ext uri="{BB962C8B-B14F-4D97-AF65-F5344CB8AC3E}">
        <p14:creationId xmlns:p14="http://schemas.microsoft.com/office/powerpoint/2010/main" val="35952258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AD8B3887-A7D9-9BCF-B3FE-A2A100F3DAD0}"/>
              </a:ext>
            </a:extLst>
          </p:cNvPr>
          <p:cNvSpPr/>
          <p:nvPr/>
        </p:nvSpPr>
        <p:spPr>
          <a:xfrm>
            <a:off x="2148345" y="879996"/>
            <a:ext cx="2964426" cy="712838"/>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b="1" dirty="0"/>
              <a:t>EGRESADOS DE EDUCACIÓN MEDIA </a:t>
            </a:r>
          </a:p>
        </p:txBody>
      </p:sp>
      <p:sp>
        <p:nvSpPr>
          <p:cNvPr id="3" name="Rectángulo 2">
            <a:extLst>
              <a:ext uri="{FF2B5EF4-FFF2-40B4-BE49-F238E27FC236}">
                <a16:creationId xmlns:a16="http://schemas.microsoft.com/office/drawing/2014/main" id="{979ED146-640A-B405-54F7-17E8278A5867}"/>
              </a:ext>
            </a:extLst>
          </p:cNvPr>
          <p:cNvSpPr/>
          <p:nvPr/>
        </p:nvSpPr>
        <p:spPr>
          <a:xfrm>
            <a:off x="2123767" y="2523207"/>
            <a:ext cx="2964426" cy="712839"/>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b="1" dirty="0"/>
              <a:t>REINGRESOS DE DESERTORES </a:t>
            </a:r>
          </a:p>
        </p:txBody>
      </p:sp>
      <p:sp>
        <p:nvSpPr>
          <p:cNvPr id="5" name="Rectángulo 4">
            <a:extLst>
              <a:ext uri="{FF2B5EF4-FFF2-40B4-BE49-F238E27FC236}">
                <a16:creationId xmlns:a16="http://schemas.microsoft.com/office/drawing/2014/main" id="{BFF9CE63-1C23-5E57-AF8F-9F5CA99B1AFA}"/>
              </a:ext>
            </a:extLst>
          </p:cNvPr>
          <p:cNvSpPr/>
          <p:nvPr/>
        </p:nvSpPr>
        <p:spPr>
          <a:xfrm>
            <a:off x="2148345" y="5969441"/>
            <a:ext cx="2964426" cy="523568"/>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b="1" dirty="0"/>
              <a:t>DEMANDA POR MIGRACIONES </a:t>
            </a:r>
          </a:p>
        </p:txBody>
      </p:sp>
      <p:sp>
        <p:nvSpPr>
          <p:cNvPr id="7" name="Rectángulo 6">
            <a:extLst>
              <a:ext uri="{FF2B5EF4-FFF2-40B4-BE49-F238E27FC236}">
                <a16:creationId xmlns:a16="http://schemas.microsoft.com/office/drawing/2014/main" id="{3890CBD6-C3E5-255F-BC08-2A128D9CA09B}"/>
              </a:ext>
            </a:extLst>
          </p:cNvPr>
          <p:cNvSpPr/>
          <p:nvPr/>
        </p:nvSpPr>
        <p:spPr>
          <a:xfrm>
            <a:off x="2123767" y="3342976"/>
            <a:ext cx="2964426" cy="712838"/>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b="1" dirty="0"/>
              <a:t>TRASLADOS DE OTRAS UNIVERSIDADES </a:t>
            </a:r>
          </a:p>
        </p:txBody>
      </p:sp>
      <p:sp>
        <p:nvSpPr>
          <p:cNvPr id="8" name="Rectángulo 7">
            <a:extLst>
              <a:ext uri="{FF2B5EF4-FFF2-40B4-BE49-F238E27FC236}">
                <a16:creationId xmlns:a16="http://schemas.microsoft.com/office/drawing/2014/main" id="{B0D085C4-0C24-BDC5-F70F-F3912B9D3BFC}"/>
              </a:ext>
            </a:extLst>
          </p:cNvPr>
          <p:cNvSpPr/>
          <p:nvPr/>
        </p:nvSpPr>
        <p:spPr>
          <a:xfrm>
            <a:off x="2123767" y="1723112"/>
            <a:ext cx="2964426" cy="64647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b="1" dirty="0"/>
              <a:t>FLUJO DE GRADO A </a:t>
            </a:r>
            <a:r>
              <a:rPr lang="es-CR" sz="1800" b="1" dirty="0"/>
              <a:t>POSGRADOS</a:t>
            </a:r>
            <a:endParaRPr lang="es-CR" b="1" dirty="0"/>
          </a:p>
        </p:txBody>
      </p:sp>
      <p:sp>
        <p:nvSpPr>
          <p:cNvPr id="9" name="Rectángulo 8">
            <a:extLst>
              <a:ext uri="{FF2B5EF4-FFF2-40B4-BE49-F238E27FC236}">
                <a16:creationId xmlns:a16="http://schemas.microsoft.com/office/drawing/2014/main" id="{42CBF7C0-B5EB-3C84-689A-8F6F57253452}"/>
              </a:ext>
            </a:extLst>
          </p:cNvPr>
          <p:cNvSpPr/>
          <p:nvPr/>
        </p:nvSpPr>
        <p:spPr>
          <a:xfrm>
            <a:off x="7403673" y="5023066"/>
            <a:ext cx="2964426" cy="138879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b="1" dirty="0"/>
              <a:t>DE </a:t>
            </a:r>
            <a:r>
              <a:rPr lang="es-CR" sz="1600" b="1" dirty="0"/>
              <a:t>DESEMPLEADOS QUE  NECESITAN TITULARSE PARA TRABAJAR. </a:t>
            </a:r>
          </a:p>
          <a:p>
            <a:pPr algn="ctr"/>
            <a:r>
              <a:rPr lang="es-CR" sz="1600" b="1" dirty="0"/>
              <a:t> MICRO CREDENCIALES Y O  MICROCERTIFICACIONES </a:t>
            </a:r>
            <a:endParaRPr lang="es-CR" b="1" dirty="0"/>
          </a:p>
        </p:txBody>
      </p:sp>
      <p:sp>
        <p:nvSpPr>
          <p:cNvPr id="11" name="Rectángulo 10">
            <a:extLst>
              <a:ext uri="{FF2B5EF4-FFF2-40B4-BE49-F238E27FC236}">
                <a16:creationId xmlns:a16="http://schemas.microsoft.com/office/drawing/2014/main" id="{92980BE2-0A1E-FE9A-1681-1E94AFF5722E}"/>
              </a:ext>
            </a:extLst>
          </p:cNvPr>
          <p:cNvSpPr/>
          <p:nvPr/>
        </p:nvSpPr>
        <p:spPr>
          <a:xfrm>
            <a:off x="7423342" y="153946"/>
            <a:ext cx="2964426" cy="85480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b="1" dirty="0"/>
              <a:t>NUEVAS DEMANDAS </a:t>
            </a:r>
          </a:p>
        </p:txBody>
      </p:sp>
      <p:sp>
        <p:nvSpPr>
          <p:cNvPr id="12" name="Rectángulo 11">
            <a:extLst>
              <a:ext uri="{FF2B5EF4-FFF2-40B4-BE49-F238E27FC236}">
                <a16:creationId xmlns:a16="http://schemas.microsoft.com/office/drawing/2014/main" id="{F8C81749-C57F-06AF-2CEA-58518B90C315}"/>
              </a:ext>
            </a:extLst>
          </p:cNvPr>
          <p:cNvSpPr/>
          <p:nvPr/>
        </p:nvSpPr>
        <p:spPr>
          <a:xfrm>
            <a:off x="7398755" y="4097601"/>
            <a:ext cx="2964426" cy="71283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1600" b="1" dirty="0">
                <a:solidFill>
                  <a:schemeClr val="bg1"/>
                </a:solidFill>
              </a:rPr>
              <a:t>POR APERTURA NUEVAS CARRERAS 4.0 Y 5.0  NUEVAS TITULACIONES </a:t>
            </a:r>
          </a:p>
        </p:txBody>
      </p:sp>
      <p:sp>
        <p:nvSpPr>
          <p:cNvPr id="13" name="Rectángulo 12">
            <a:extLst>
              <a:ext uri="{FF2B5EF4-FFF2-40B4-BE49-F238E27FC236}">
                <a16:creationId xmlns:a16="http://schemas.microsoft.com/office/drawing/2014/main" id="{F3E6C707-7A84-9CE4-F314-DDC9F2CFE28B}"/>
              </a:ext>
            </a:extLst>
          </p:cNvPr>
          <p:cNvSpPr/>
          <p:nvPr/>
        </p:nvSpPr>
        <p:spPr>
          <a:xfrm>
            <a:off x="7423342" y="1236415"/>
            <a:ext cx="2964426" cy="71283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b="1" dirty="0"/>
              <a:t>DE EMPRESASCARRERAS STEM.</a:t>
            </a:r>
          </a:p>
          <a:p>
            <a:pPr algn="ctr"/>
            <a:r>
              <a:rPr lang="es-CR" b="1" dirty="0"/>
              <a:t>CIENTÍFICAS/TECNOLÓGICAS  </a:t>
            </a:r>
          </a:p>
          <a:p>
            <a:pPr algn="ctr"/>
            <a:r>
              <a:rPr lang="es-CR" sz="2000" b="1" dirty="0"/>
              <a:t> </a:t>
            </a:r>
            <a:endParaRPr lang="es-CR" b="1" dirty="0"/>
          </a:p>
        </p:txBody>
      </p:sp>
      <p:sp>
        <p:nvSpPr>
          <p:cNvPr id="14" name="Rectángulo 13">
            <a:extLst>
              <a:ext uri="{FF2B5EF4-FFF2-40B4-BE49-F238E27FC236}">
                <a16:creationId xmlns:a16="http://schemas.microsoft.com/office/drawing/2014/main" id="{712D57A5-0C1B-F4E5-D037-30DEECDDF365}"/>
              </a:ext>
            </a:extLst>
          </p:cNvPr>
          <p:cNvSpPr/>
          <p:nvPr/>
        </p:nvSpPr>
        <p:spPr>
          <a:xfrm>
            <a:off x="7423342" y="2046347"/>
            <a:ext cx="2964426" cy="102868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1600" b="1" dirty="0"/>
              <a:t>DE ACTUALIZACIÓN COGNITIVA Y HABILIDADES DE EGRESADOS . RE- TITULAR .Re-</a:t>
            </a:r>
            <a:r>
              <a:rPr lang="es-CR" sz="1600" b="1" dirty="0" err="1"/>
              <a:t>Skilling</a:t>
            </a:r>
            <a:r>
              <a:rPr lang="es-CR" sz="1600" b="1" dirty="0"/>
              <a:t>-Up </a:t>
            </a:r>
            <a:r>
              <a:rPr lang="es-CR" sz="1600" b="1" dirty="0" err="1"/>
              <a:t>Skilling</a:t>
            </a:r>
            <a:r>
              <a:rPr lang="es-CR" sz="1600" b="1" dirty="0"/>
              <a:t> </a:t>
            </a:r>
          </a:p>
        </p:txBody>
      </p:sp>
      <p:sp>
        <p:nvSpPr>
          <p:cNvPr id="15" name="Rectángulo 14">
            <a:extLst>
              <a:ext uri="{FF2B5EF4-FFF2-40B4-BE49-F238E27FC236}">
                <a16:creationId xmlns:a16="http://schemas.microsoft.com/office/drawing/2014/main" id="{A6474C1D-8FA3-6EEC-F725-12E6E815FF60}"/>
              </a:ext>
            </a:extLst>
          </p:cNvPr>
          <p:cNvSpPr/>
          <p:nvPr/>
        </p:nvSpPr>
        <p:spPr>
          <a:xfrm>
            <a:off x="7398755" y="3259388"/>
            <a:ext cx="2964426" cy="71283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1600" b="1" dirty="0"/>
              <a:t>DE DOMINICANOS EN EL EXTRANJERO </a:t>
            </a:r>
          </a:p>
        </p:txBody>
      </p:sp>
      <p:sp>
        <p:nvSpPr>
          <p:cNvPr id="16" name="Rectángulo 15">
            <a:extLst>
              <a:ext uri="{FF2B5EF4-FFF2-40B4-BE49-F238E27FC236}">
                <a16:creationId xmlns:a16="http://schemas.microsoft.com/office/drawing/2014/main" id="{30C3C73D-FA64-DE8E-F5F2-FD3B6A69B3ED}"/>
              </a:ext>
            </a:extLst>
          </p:cNvPr>
          <p:cNvSpPr/>
          <p:nvPr/>
        </p:nvSpPr>
        <p:spPr>
          <a:xfrm>
            <a:off x="2123767" y="4162744"/>
            <a:ext cx="2964426" cy="860322"/>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b="1" dirty="0"/>
              <a:t>INTERCAMBIO ESTUDIANTES CON UNIVERSIDADES EXTRANJERAS </a:t>
            </a:r>
          </a:p>
        </p:txBody>
      </p:sp>
      <p:sp>
        <p:nvSpPr>
          <p:cNvPr id="17" name="Rectángulo 16">
            <a:extLst>
              <a:ext uri="{FF2B5EF4-FFF2-40B4-BE49-F238E27FC236}">
                <a16:creationId xmlns:a16="http://schemas.microsoft.com/office/drawing/2014/main" id="{A1035880-AD51-F818-E964-4D49799DCFE7}"/>
              </a:ext>
            </a:extLst>
          </p:cNvPr>
          <p:cNvSpPr/>
          <p:nvPr/>
        </p:nvSpPr>
        <p:spPr>
          <a:xfrm>
            <a:off x="2148345" y="5139834"/>
            <a:ext cx="2964426" cy="712839"/>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1600" b="1" dirty="0"/>
              <a:t>CURSOS DE ACTUALIZACIÓN  Y PERFECCIONAMIENTO</a:t>
            </a:r>
          </a:p>
          <a:p>
            <a:pPr algn="ctr"/>
            <a:r>
              <a:rPr lang="es-CR" sz="1600" b="1" dirty="0"/>
              <a:t>EDUCACIÓN PERMANENTE  </a:t>
            </a:r>
          </a:p>
        </p:txBody>
      </p:sp>
      <p:sp>
        <p:nvSpPr>
          <p:cNvPr id="4" name="Rectángulo 3">
            <a:extLst>
              <a:ext uri="{FF2B5EF4-FFF2-40B4-BE49-F238E27FC236}">
                <a16:creationId xmlns:a16="http://schemas.microsoft.com/office/drawing/2014/main" id="{840232C7-C1CB-8A9C-D21E-7AF8798D4D72}"/>
              </a:ext>
            </a:extLst>
          </p:cNvPr>
          <p:cNvSpPr/>
          <p:nvPr/>
        </p:nvSpPr>
        <p:spPr>
          <a:xfrm>
            <a:off x="2123767" y="105704"/>
            <a:ext cx="2964426" cy="64401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b="1" dirty="0"/>
              <a:t>DEMANDA CONVENCIONAL</a:t>
            </a:r>
          </a:p>
        </p:txBody>
      </p:sp>
      <p:sp>
        <p:nvSpPr>
          <p:cNvPr id="6" name="Rectángulo 5">
            <a:extLst>
              <a:ext uri="{FF2B5EF4-FFF2-40B4-BE49-F238E27FC236}">
                <a16:creationId xmlns:a16="http://schemas.microsoft.com/office/drawing/2014/main" id="{314333D7-B001-D0E9-27E2-B8B71F0548CF}"/>
              </a:ext>
            </a:extLst>
          </p:cNvPr>
          <p:cNvSpPr/>
          <p:nvPr/>
        </p:nvSpPr>
        <p:spPr>
          <a:xfrm>
            <a:off x="5619135" y="105703"/>
            <a:ext cx="1484674" cy="638730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b="1" dirty="0">
                <a:solidFill>
                  <a:srgbClr val="002060"/>
                </a:solidFill>
              </a:rPr>
              <a:t>OFERTA:</a:t>
            </a:r>
          </a:p>
          <a:p>
            <a:pPr algn="ctr"/>
            <a:r>
              <a:rPr lang="es-CR" b="1" dirty="0">
                <a:solidFill>
                  <a:srgbClr val="002060"/>
                </a:solidFill>
              </a:rPr>
              <a:t>EDUCACIÓN PRESENCIAL, EDUCACIÓN VIRTUAL,</a:t>
            </a:r>
          </a:p>
          <a:p>
            <a:pPr algn="ctr"/>
            <a:r>
              <a:rPr lang="es-CR" b="1" dirty="0">
                <a:solidFill>
                  <a:srgbClr val="002060"/>
                </a:solidFill>
              </a:rPr>
              <a:t>EDUCACIÓN </a:t>
            </a:r>
          </a:p>
          <a:p>
            <a:pPr algn="ctr"/>
            <a:r>
              <a:rPr lang="es-CR" b="1" dirty="0">
                <a:solidFill>
                  <a:srgbClr val="002060"/>
                </a:solidFill>
              </a:rPr>
              <a:t>HÍBIRIDA </a:t>
            </a:r>
          </a:p>
        </p:txBody>
      </p:sp>
      <p:sp>
        <p:nvSpPr>
          <p:cNvPr id="18" name="Rectángulo 17">
            <a:extLst>
              <a:ext uri="{FF2B5EF4-FFF2-40B4-BE49-F238E27FC236}">
                <a16:creationId xmlns:a16="http://schemas.microsoft.com/office/drawing/2014/main" id="{86CB50A6-7F57-F262-BE1D-3111FE7C6347}"/>
              </a:ext>
            </a:extLst>
          </p:cNvPr>
          <p:cNvSpPr/>
          <p:nvPr/>
        </p:nvSpPr>
        <p:spPr>
          <a:xfrm>
            <a:off x="113099" y="153946"/>
            <a:ext cx="1420774" cy="633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b="1" dirty="0"/>
              <a:t>OFERTA DE CARRERAS </a:t>
            </a:r>
          </a:p>
          <a:p>
            <a:pPr algn="ctr"/>
            <a:r>
              <a:rPr lang="es-CR" b="1" dirty="0"/>
              <a:t>CONVENCIONALES/</a:t>
            </a:r>
          </a:p>
          <a:p>
            <a:pPr algn="ctr"/>
            <a:r>
              <a:rPr lang="es-CR" b="1" dirty="0"/>
              <a:t>TRADICIONALES </a:t>
            </a:r>
          </a:p>
        </p:txBody>
      </p:sp>
      <p:sp>
        <p:nvSpPr>
          <p:cNvPr id="19" name="Rectángulo 18">
            <a:extLst>
              <a:ext uri="{FF2B5EF4-FFF2-40B4-BE49-F238E27FC236}">
                <a16:creationId xmlns:a16="http://schemas.microsoft.com/office/drawing/2014/main" id="{71BB8497-9570-FA22-3346-309E6E158214}"/>
              </a:ext>
            </a:extLst>
          </p:cNvPr>
          <p:cNvSpPr/>
          <p:nvPr/>
        </p:nvSpPr>
        <p:spPr>
          <a:xfrm>
            <a:off x="10869561" y="203397"/>
            <a:ext cx="1209340" cy="60652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dirty="0"/>
              <a:t>OFERTA DE CARRERAS NUEVAS, DE FUTURO </a:t>
            </a:r>
          </a:p>
        </p:txBody>
      </p:sp>
      <p:sp>
        <p:nvSpPr>
          <p:cNvPr id="20" name="Abrir llave 19">
            <a:extLst>
              <a:ext uri="{FF2B5EF4-FFF2-40B4-BE49-F238E27FC236}">
                <a16:creationId xmlns:a16="http://schemas.microsoft.com/office/drawing/2014/main" id="{BBA127BF-E5C8-1A03-7623-B628B5CB88F2}"/>
              </a:ext>
            </a:extLst>
          </p:cNvPr>
          <p:cNvSpPr/>
          <p:nvPr/>
        </p:nvSpPr>
        <p:spPr>
          <a:xfrm>
            <a:off x="1641981" y="105703"/>
            <a:ext cx="422834" cy="638730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R"/>
          </a:p>
        </p:txBody>
      </p:sp>
      <p:sp>
        <p:nvSpPr>
          <p:cNvPr id="21" name="Cerrar llave 20">
            <a:extLst>
              <a:ext uri="{FF2B5EF4-FFF2-40B4-BE49-F238E27FC236}">
                <a16:creationId xmlns:a16="http://schemas.microsoft.com/office/drawing/2014/main" id="{2F5CF57E-14D1-9968-06BB-8F18976B08DC}"/>
              </a:ext>
            </a:extLst>
          </p:cNvPr>
          <p:cNvSpPr/>
          <p:nvPr/>
        </p:nvSpPr>
        <p:spPr>
          <a:xfrm>
            <a:off x="10422140" y="-62075"/>
            <a:ext cx="422833" cy="6473935"/>
          </a:xfrm>
          <a:prstGeom prst="rightBrace">
            <a:avLst>
              <a:gd name="adj1" fmla="val 85069"/>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R"/>
          </a:p>
        </p:txBody>
      </p:sp>
    </p:spTree>
    <p:extLst>
      <p:ext uri="{BB962C8B-B14F-4D97-AF65-F5344CB8AC3E}">
        <p14:creationId xmlns:p14="http://schemas.microsoft.com/office/powerpoint/2010/main" val="23342594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9D6EE7-359D-D382-054A-33343737E8FE}"/>
              </a:ext>
            </a:extLst>
          </p:cNvPr>
          <p:cNvSpPr>
            <a:spLocks noGrp="1"/>
          </p:cNvSpPr>
          <p:nvPr>
            <p:ph type="title"/>
          </p:nvPr>
        </p:nvSpPr>
        <p:spPr>
          <a:xfrm>
            <a:off x="0" y="1"/>
            <a:ext cx="12192000" cy="1191986"/>
          </a:xfrm>
        </p:spPr>
        <p:txBody>
          <a:bodyPr/>
          <a:lstStyle/>
          <a:p>
            <a:pPr marL="742950" lvl="1" indent="-285750">
              <a:spcBef>
                <a:spcPts val="2400"/>
              </a:spcBef>
              <a:spcAft>
                <a:spcPts val="2400"/>
              </a:spcAft>
            </a:pPr>
            <a:r>
              <a:rPr lang="es-CR" sz="2800" b="1" kern="1200" dirty="0">
                <a:solidFill>
                  <a:schemeClr val="accent4">
                    <a:lumMod val="60000"/>
                    <a:lumOff val="40000"/>
                  </a:schemeClr>
                </a:solidFill>
                <a:latin typeface="Helvetica LT Std" panose="020B0504020202020204" pitchFamily="34" charset="0"/>
                <a:ea typeface="+mj-ea"/>
                <a:cs typeface="+mj-cs"/>
              </a:rPr>
              <a:t>RETOS EN LOS CAMBIOS METODOLÓGICOS.</a:t>
            </a:r>
            <a:br>
              <a:rPr lang="es-CR" sz="1400" dirty="0">
                <a:solidFill>
                  <a:srgbClr val="FFFF00"/>
                </a:solidFill>
                <a:effectLst/>
                <a:latin typeface="Times New Roman" panose="02020603050405020304" pitchFamily="18" charset="0"/>
                <a:ea typeface="Times New Roman" panose="02020603050405020304" pitchFamily="18" charset="0"/>
              </a:rPr>
            </a:br>
            <a:r>
              <a:rPr lang="es-CR" b="1" kern="1200" dirty="0">
                <a:solidFill>
                  <a:srgbClr val="FFFF00"/>
                </a:solidFill>
                <a:latin typeface="Helvetica LT Std" panose="020B0504020202020204" pitchFamily="34" charset="0"/>
                <a:cs typeface="+mj-cs"/>
              </a:rPr>
              <a:t>En los últimos años los Profesores Universitarios han cambiado sus metodologías. </a:t>
            </a:r>
            <a:br>
              <a:rPr lang="es-CR" b="1" kern="1200" dirty="0">
                <a:solidFill>
                  <a:srgbClr val="FFFF00"/>
                </a:solidFill>
                <a:latin typeface="Helvetica LT Std" panose="020B0504020202020204" pitchFamily="34" charset="0"/>
                <a:cs typeface="+mj-cs"/>
              </a:rPr>
            </a:br>
            <a:r>
              <a:rPr lang="es-CR" b="1" kern="1200" dirty="0">
                <a:solidFill>
                  <a:srgbClr val="FFFF00"/>
                </a:solidFill>
                <a:latin typeface="Helvetica LT Std" panose="020B0504020202020204" pitchFamily="34" charset="0"/>
                <a:cs typeface="+mj-cs"/>
              </a:rPr>
              <a:t>En el siguiente Diagrama sintetizo los métodos más utilizados en el Mundo:</a:t>
            </a:r>
          </a:p>
        </p:txBody>
      </p:sp>
      <p:pic>
        <p:nvPicPr>
          <p:cNvPr id="130" name="Gráfico 129">
            <a:extLst>
              <a:ext uri="{FF2B5EF4-FFF2-40B4-BE49-F238E27FC236}">
                <a16:creationId xmlns:a16="http://schemas.microsoft.com/office/drawing/2014/main" id="{701C149F-6FC2-953E-EED6-4C32F5875AA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75606" y="1355079"/>
            <a:ext cx="10197193" cy="5613281"/>
          </a:xfrm>
          <a:prstGeom prst="rect">
            <a:avLst/>
          </a:prstGeom>
        </p:spPr>
      </p:pic>
    </p:spTree>
    <p:extLst>
      <p:ext uri="{BB962C8B-B14F-4D97-AF65-F5344CB8AC3E}">
        <p14:creationId xmlns:p14="http://schemas.microsoft.com/office/powerpoint/2010/main" val="13165369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0C2FDF8-6629-F943-1C6E-92427BE6F6CA}"/>
              </a:ext>
            </a:extLst>
          </p:cNvPr>
          <p:cNvSpPr>
            <a:spLocks noGrp="1"/>
          </p:cNvSpPr>
          <p:nvPr>
            <p:ph idx="1"/>
          </p:nvPr>
        </p:nvSpPr>
        <p:spPr>
          <a:xfrm>
            <a:off x="476250" y="1825624"/>
            <a:ext cx="11525250" cy="4770439"/>
          </a:xfrm>
          <a:noFill/>
        </p:spPr>
        <p:txBody>
          <a:bodyPr>
            <a:normAutofit fontScale="92500"/>
          </a:bodyPr>
          <a:lstStyle/>
          <a:p>
            <a:pPr algn="just"/>
            <a:r>
              <a:rPr lang="es-ES" b="1" dirty="0">
                <a:solidFill>
                  <a:srgbClr val="FFFF00"/>
                </a:solidFill>
                <a:latin typeface="Helvetica LT Std" panose="020B0504020202020204" pitchFamily="34" charset="0"/>
                <a:ea typeface="Calibri" panose="020F0502020204030204" pitchFamily="34" charset="0"/>
              </a:rPr>
              <a:t>E</a:t>
            </a:r>
            <a:r>
              <a:rPr lang="es-ES" sz="2800" b="1" dirty="0">
                <a:solidFill>
                  <a:srgbClr val="FFFF00"/>
                </a:solidFill>
                <a:latin typeface="Helvetica LT Std" panose="020B0504020202020204" pitchFamily="34" charset="0"/>
                <a:ea typeface="Calibri" panose="020F0502020204030204" pitchFamily="34" charset="0"/>
              </a:rPr>
              <a:t>l aprendizaje por proyectos</a:t>
            </a:r>
            <a:r>
              <a:rPr lang="es-ES" sz="2800" b="1" dirty="0">
                <a:latin typeface="Helvetica LT Std" panose="020B0504020202020204" pitchFamily="34" charset="0"/>
                <a:ea typeface="Calibri" panose="020F0502020204030204" pitchFamily="34" charset="0"/>
              </a:rPr>
              <a:t> </a:t>
            </a:r>
            <a:r>
              <a:rPr lang="es-ES" sz="2800" dirty="0">
                <a:effectLst/>
                <a:latin typeface="Helvetica LT Std" panose="020B0504020202020204" pitchFamily="34" charset="0"/>
                <a:ea typeface="Calibri" panose="020F0502020204030204" pitchFamily="34" charset="0"/>
              </a:rPr>
              <a:t>y da énfasis al desarrollo de la ciencia</a:t>
            </a:r>
            <a:r>
              <a:rPr lang="es-ES" sz="2800" dirty="0">
                <a:latin typeface="Helvetica LT Std" panose="020B0504020202020204" pitchFamily="34" charset="0"/>
                <a:ea typeface="Calibri" panose="020F0502020204030204" pitchFamily="34" charset="0"/>
              </a:rPr>
              <a:t> acuerdos con Empresas </a:t>
            </a:r>
            <a:endParaRPr lang="es-ES" sz="2800" dirty="0">
              <a:effectLst/>
              <a:latin typeface="Helvetica LT Std" panose="020B0504020202020204" pitchFamily="34" charset="0"/>
              <a:ea typeface="Times New Roman" panose="02020603050405020304" pitchFamily="18" charset="0"/>
            </a:endParaRPr>
          </a:p>
          <a:p>
            <a:pPr algn="just"/>
            <a:r>
              <a:rPr lang="es-ES" b="1" dirty="0">
                <a:solidFill>
                  <a:srgbClr val="FFFF00"/>
                </a:solidFill>
                <a:latin typeface="Helvetica LT Std" panose="020B0504020202020204" pitchFamily="34" charset="0"/>
                <a:ea typeface="Calibri" panose="020F0502020204030204" pitchFamily="34" charset="0"/>
                <a:cs typeface="Times New Roman" panose="02020603050405020304" pitchFamily="18" charset="0"/>
              </a:rPr>
              <a:t>B-</a:t>
            </a:r>
            <a:r>
              <a:rPr lang="es-ES" sz="2800" b="1" dirty="0" err="1">
                <a:solidFill>
                  <a:srgbClr val="FFFF00"/>
                </a:solidFill>
                <a:effectLst/>
                <a:latin typeface="Helvetica LT Std" panose="020B0504020202020204" pitchFamily="34" charset="0"/>
                <a:ea typeface="Calibri" panose="020F0502020204030204" pitchFamily="34" charset="0"/>
                <a:cs typeface="Times New Roman" panose="02020603050405020304" pitchFamily="18" charset="0"/>
              </a:rPr>
              <a:t>learning</a:t>
            </a:r>
            <a:r>
              <a:rPr lang="es-ES" sz="2800" dirty="0">
                <a:solidFill>
                  <a:srgbClr val="FFFF00"/>
                </a:solidFill>
                <a:effectLst/>
                <a:latin typeface="Helvetica LT Std" panose="020B0504020202020204" pitchFamily="34" charset="0"/>
                <a:ea typeface="Calibri" panose="020F0502020204030204" pitchFamily="34" charset="0"/>
                <a:cs typeface="Times New Roman" panose="02020603050405020304" pitchFamily="18" charset="0"/>
              </a:rPr>
              <a:t>,</a:t>
            </a:r>
            <a:r>
              <a:rPr lang="es-ES" sz="2800" dirty="0">
                <a:effectLst/>
                <a:latin typeface="Helvetica LT Std" panose="020B0504020202020204" pitchFamily="34" charset="0"/>
                <a:ea typeface="Calibri" panose="020F0502020204030204" pitchFamily="34" charset="0"/>
                <a:cs typeface="Times New Roman" panose="02020603050405020304" pitchFamily="18" charset="0"/>
              </a:rPr>
              <a:t> (Aprendizaje </a:t>
            </a:r>
            <a:r>
              <a:rPr lang="es-ES" sz="2800" dirty="0" err="1">
                <a:effectLst/>
                <a:latin typeface="Helvetica LT Std" panose="020B0504020202020204" pitchFamily="34" charset="0"/>
                <a:ea typeface="Calibri" panose="020F0502020204030204" pitchFamily="34" charset="0"/>
                <a:cs typeface="Times New Roman" panose="02020603050405020304" pitchFamily="18" charset="0"/>
              </a:rPr>
              <a:t>semi-presencial</a:t>
            </a:r>
            <a:r>
              <a:rPr lang="es-ES" sz="2800" dirty="0">
                <a:effectLst/>
                <a:latin typeface="Helvetica LT Std" panose="020B0504020202020204" pitchFamily="34" charset="0"/>
                <a:ea typeface="Calibri" panose="020F0502020204030204" pitchFamily="34" charset="0"/>
                <a:cs typeface="Times New Roman" panose="02020603050405020304" pitchFamily="18" charset="0"/>
              </a:rPr>
              <a:t>) entendido como el aprendizaje donde se realiza una combinación del trabajo presencial y actividades en línea</a:t>
            </a:r>
          </a:p>
          <a:p>
            <a:pPr algn="just"/>
            <a:r>
              <a:rPr lang="es-ES" b="1" dirty="0">
                <a:solidFill>
                  <a:srgbClr val="FFFF00"/>
                </a:solidFill>
                <a:latin typeface="Helvetica LT Std" panose="020B0504020202020204" pitchFamily="34" charset="0"/>
                <a:ea typeface="Calibri" panose="020F0502020204030204" pitchFamily="34" charset="0"/>
                <a:cs typeface="Times New Roman" panose="02020603050405020304" pitchFamily="18" charset="0"/>
              </a:rPr>
              <a:t>E</a:t>
            </a:r>
            <a:r>
              <a:rPr lang="es-ES" sz="2800" b="1" dirty="0">
                <a:solidFill>
                  <a:srgbClr val="FFFF00"/>
                </a:solidFill>
                <a:effectLst/>
                <a:latin typeface="Helvetica LT Std" panose="020B0504020202020204" pitchFamily="34" charset="0"/>
                <a:ea typeface="Calibri" panose="020F0502020204030204" pitchFamily="34" charset="0"/>
                <a:cs typeface="Times New Roman" panose="02020603050405020304" pitchFamily="18" charset="0"/>
              </a:rPr>
              <a:t>l aprendizaje basado en retos</a:t>
            </a:r>
            <a:r>
              <a:rPr lang="es-ES" sz="2800" dirty="0">
                <a:solidFill>
                  <a:srgbClr val="FFFF00"/>
                </a:solidFill>
                <a:effectLst/>
                <a:latin typeface="Helvetica LT Std" panose="020B0504020202020204" pitchFamily="34" charset="0"/>
                <a:ea typeface="Calibri" panose="020F0502020204030204" pitchFamily="34" charset="0"/>
                <a:cs typeface="Times New Roman" panose="02020603050405020304" pitchFamily="18" charset="0"/>
              </a:rPr>
              <a:t>,</a:t>
            </a:r>
            <a:r>
              <a:rPr lang="es-ES" sz="2800" dirty="0">
                <a:effectLst/>
                <a:latin typeface="Helvetica LT Std" panose="020B0504020202020204" pitchFamily="34" charset="0"/>
                <a:ea typeface="Calibri" panose="020F0502020204030204" pitchFamily="34" charset="0"/>
                <a:cs typeface="Times New Roman" panose="02020603050405020304" pitchFamily="18" charset="0"/>
              </a:rPr>
              <a:t> aprendizaje por proyectos, análisis de casos, , </a:t>
            </a:r>
            <a:r>
              <a:rPr lang="es-CR" b="1" i="1" u="sng" dirty="0" err="1">
                <a:solidFill>
                  <a:srgbClr val="FFFF00"/>
                </a:solidFill>
                <a:effectLst/>
                <a:latin typeface="Helvetica LT Std" panose="020B0504020202020204" pitchFamily="34" charset="0"/>
                <a:hlinkClick r:id="rId2">
                  <a:extLst>
                    <a:ext uri="{A12FA001-AC4F-418D-AE19-62706E023703}">
                      <ahyp:hlinkClr xmlns:ahyp="http://schemas.microsoft.com/office/drawing/2018/hyperlinkcolor" val="tx"/>
                    </a:ext>
                  </a:extLst>
                </a:hlinkClick>
              </a:rPr>
              <a:t>design</a:t>
            </a:r>
            <a:r>
              <a:rPr lang="es-CR" b="1" i="1" u="sng" dirty="0">
                <a:solidFill>
                  <a:srgbClr val="FFFF00"/>
                </a:solidFill>
                <a:latin typeface="Helvetica LT Std" panose="020B0504020202020204" pitchFamily="34" charset="0"/>
                <a:hlinkClick r:id="rId2">
                  <a:extLst>
                    <a:ext uri="{A12FA001-AC4F-418D-AE19-62706E023703}">
                      <ahyp:hlinkClr xmlns:ahyp="http://schemas.microsoft.com/office/drawing/2018/hyperlinkcolor" val="tx"/>
                    </a:ext>
                  </a:extLst>
                </a:hlinkClick>
              </a:rPr>
              <a:t> </a:t>
            </a:r>
            <a:r>
              <a:rPr lang="es-CR" b="1" i="1" u="sng" dirty="0" err="1">
                <a:solidFill>
                  <a:srgbClr val="FFFF00"/>
                </a:solidFill>
                <a:latin typeface="Helvetica LT Std" panose="020B0504020202020204" pitchFamily="34" charset="0"/>
                <a:hlinkClick r:id="rId2">
                  <a:extLst>
                    <a:ext uri="{A12FA001-AC4F-418D-AE19-62706E023703}">
                      <ahyp:hlinkClr xmlns:ahyp="http://schemas.microsoft.com/office/drawing/2018/hyperlinkcolor" val="tx"/>
                    </a:ext>
                  </a:extLst>
                </a:hlinkClick>
              </a:rPr>
              <a:t>thinking</a:t>
            </a:r>
            <a:r>
              <a:rPr lang="es-CR" b="1" i="1" u="sng" dirty="0">
                <a:latin typeface="Helvetica LT Std" panose="020B0504020202020204" pitchFamily="34" charset="0"/>
              </a:rPr>
              <a:t>,</a:t>
            </a:r>
            <a:r>
              <a:rPr lang="es-ES" sz="2800" dirty="0">
                <a:effectLst/>
                <a:latin typeface="Helvetica LT Std" panose="020B0504020202020204" pitchFamily="34" charset="0"/>
                <a:ea typeface="Calibri" panose="020F0502020204030204" pitchFamily="34" charset="0"/>
                <a:cs typeface="Times New Roman" panose="02020603050405020304" pitchFamily="18" charset="0"/>
              </a:rPr>
              <a:t> Gamificación y, sobre todo, el </a:t>
            </a:r>
            <a:r>
              <a:rPr lang="es-ES" sz="2800" b="1" dirty="0">
                <a:solidFill>
                  <a:srgbClr val="FFFF00"/>
                </a:solidFill>
                <a:effectLst/>
                <a:latin typeface="Helvetica LT Std" panose="020B0504020202020204" pitchFamily="34" charset="0"/>
                <a:ea typeface="Calibri" panose="020F0502020204030204" pitchFamily="34" charset="0"/>
                <a:cs typeface="Times New Roman" panose="02020603050405020304" pitchFamily="18" charset="0"/>
              </a:rPr>
              <a:t>aprendizaje servicio</a:t>
            </a:r>
            <a:r>
              <a:rPr lang="es-ES" sz="2800" dirty="0">
                <a:solidFill>
                  <a:srgbClr val="FFFF00"/>
                </a:solidFill>
                <a:effectLst/>
                <a:latin typeface="Helvetica LT Std" panose="020B0504020202020204" pitchFamily="34" charset="0"/>
                <a:ea typeface="Calibri" panose="020F0502020204030204" pitchFamily="34" charset="0"/>
                <a:cs typeface="Times New Roman" panose="02020603050405020304" pitchFamily="18" charset="0"/>
              </a:rPr>
              <a:t>.</a:t>
            </a:r>
          </a:p>
          <a:p>
            <a:pPr algn="just"/>
            <a:r>
              <a:rPr lang="es-ES" sz="2800" dirty="0">
                <a:effectLst/>
                <a:latin typeface="Helvetica LT Std" panose="020B0504020202020204" pitchFamily="34" charset="0"/>
                <a:ea typeface="Times New Roman" panose="02020603050405020304" pitchFamily="18" charset="0"/>
              </a:rPr>
              <a:t>Las escuelas de Medicina, Negocios, Educación y Leyes de Harvard utilizan el </a:t>
            </a:r>
            <a:r>
              <a:rPr lang="es-ES" sz="2800" b="1" dirty="0">
                <a:solidFill>
                  <a:srgbClr val="FFFF00"/>
                </a:solidFill>
                <a:effectLst/>
                <a:latin typeface="Helvetica LT Std" panose="020B0504020202020204" pitchFamily="34" charset="0"/>
                <a:ea typeface="Times New Roman" panose="02020603050405020304" pitchFamily="18" charset="0"/>
              </a:rPr>
              <a:t>método de casos</a:t>
            </a:r>
            <a:r>
              <a:rPr lang="es-ES" sz="2800" dirty="0">
                <a:solidFill>
                  <a:srgbClr val="FFFF00"/>
                </a:solidFill>
                <a:effectLst/>
                <a:latin typeface="Helvetica LT Std" panose="020B0504020202020204" pitchFamily="34" charset="0"/>
                <a:ea typeface="Times New Roman" panose="02020603050405020304" pitchFamily="18" charset="0"/>
              </a:rPr>
              <a:t>,</a:t>
            </a:r>
            <a:r>
              <a:rPr lang="es-ES" sz="2800" dirty="0">
                <a:effectLst/>
                <a:latin typeface="Helvetica LT Std" panose="020B0504020202020204" pitchFamily="34" charset="0"/>
                <a:ea typeface="Times New Roman" panose="02020603050405020304" pitchFamily="18" charset="0"/>
              </a:rPr>
              <a:t> en el cual los estudiantes son confrontados con problemas reales del mundo o escenarios que involucren múltiples partes interesadas y prioridades que compiten entre sí</a:t>
            </a:r>
            <a:endParaRPr lang="es-CR" dirty="0">
              <a:latin typeface="Helvetica LT Std" panose="020B0504020202020204" pitchFamily="34" charset="0"/>
            </a:endParaRPr>
          </a:p>
          <a:p>
            <a:pPr algn="just"/>
            <a:endParaRPr lang="es-CR" sz="2800" dirty="0">
              <a:effectLst/>
              <a:latin typeface="Helvetica LT Std" panose="020B0504020202020204" pitchFamily="34" charset="0"/>
              <a:ea typeface="Times New Roman" panose="02020603050405020304" pitchFamily="18" charset="0"/>
            </a:endParaRPr>
          </a:p>
          <a:p>
            <a:pPr algn="just"/>
            <a:endParaRPr lang="es-CR" dirty="0">
              <a:latin typeface="Helvetica LT Std" panose="020B0504020202020204" pitchFamily="34" charset="0"/>
            </a:endParaRPr>
          </a:p>
        </p:txBody>
      </p:sp>
      <p:sp>
        <p:nvSpPr>
          <p:cNvPr id="5" name="CuadroTexto 4">
            <a:extLst>
              <a:ext uri="{FF2B5EF4-FFF2-40B4-BE49-F238E27FC236}">
                <a16:creationId xmlns:a16="http://schemas.microsoft.com/office/drawing/2014/main" id="{FD9477DC-1D56-1A99-103E-A78CC0CCCB02}"/>
              </a:ext>
            </a:extLst>
          </p:cNvPr>
          <p:cNvSpPr txBox="1"/>
          <p:nvPr/>
        </p:nvSpPr>
        <p:spPr>
          <a:xfrm>
            <a:off x="476250" y="261936"/>
            <a:ext cx="11239500" cy="1200329"/>
          </a:xfrm>
          <a:prstGeom prst="rect">
            <a:avLst/>
          </a:prstGeom>
          <a:noFill/>
        </p:spPr>
        <p:txBody>
          <a:bodyPr wrap="square">
            <a:spAutoFit/>
          </a:bodyPr>
          <a:lstStyle/>
          <a:p>
            <a:pPr algn="ctr"/>
            <a:r>
              <a:rPr lang="es-CR" sz="3600" b="1" cap="small" dirty="0">
                <a:solidFill>
                  <a:schemeClr val="accent4">
                    <a:lumMod val="60000"/>
                    <a:lumOff val="40000"/>
                  </a:schemeClr>
                </a:solidFill>
              </a:rPr>
              <a:t>MÉTODOS DE ENSEÑANZA MÁS UTILIZADOS LOS ÚLTIMOS AÑOS EN LA EDUCACIÓN SUPERIOR. </a:t>
            </a:r>
            <a:endParaRPr lang="es-ES" sz="3600" cap="small" dirty="0">
              <a:solidFill>
                <a:schemeClr val="accent4">
                  <a:lumMod val="60000"/>
                  <a:lumOff val="40000"/>
                </a:schemeClr>
              </a:solidFill>
            </a:endParaRPr>
          </a:p>
        </p:txBody>
      </p:sp>
    </p:spTree>
    <p:extLst>
      <p:ext uri="{BB962C8B-B14F-4D97-AF65-F5344CB8AC3E}">
        <p14:creationId xmlns:p14="http://schemas.microsoft.com/office/powerpoint/2010/main" val="16158261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0C2FDF8-6629-F943-1C6E-92427BE6F6CA}"/>
              </a:ext>
            </a:extLst>
          </p:cNvPr>
          <p:cNvSpPr>
            <a:spLocks noGrp="1"/>
          </p:cNvSpPr>
          <p:nvPr>
            <p:ph idx="1"/>
          </p:nvPr>
        </p:nvSpPr>
        <p:spPr>
          <a:xfrm>
            <a:off x="476250" y="2171699"/>
            <a:ext cx="10877550" cy="3467101"/>
          </a:xfrm>
          <a:noFill/>
        </p:spPr>
        <p:txBody>
          <a:bodyPr>
            <a:normAutofit/>
          </a:bodyPr>
          <a:lstStyle/>
          <a:p>
            <a:pPr algn="just"/>
            <a:r>
              <a:rPr lang="es-ES" sz="2800" dirty="0">
                <a:effectLst/>
                <a:latin typeface="Helvetica LT Std" panose="020B0504020202020204" pitchFamily="34" charset="0"/>
                <a:ea typeface="Calibri" panose="020F0502020204030204" pitchFamily="34" charset="0"/>
                <a:cs typeface="Times New Roman" panose="02020603050405020304" pitchFamily="18" charset="0"/>
              </a:rPr>
              <a:t>Modelo Educativo Crítico con enfoque en competencias</a:t>
            </a:r>
            <a:endParaRPr lang="es-ES" sz="2800" dirty="0">
              <a:latin typeface="Helvetica LT Std" panose="020B0504020202020204" pitchFamily="34" charset="0"/>
              <a:ea typeface="Calibri" panose="020F0502020204030204" pitchFamily="34" charset="0"/>
              <a:cs typeface="Times New Roman" panose="02020603050405020304" pitchFamily="18" charset="0"/>
            </a:endParaRPr>
          </a:p>
          <a:p>
            <a:pPr algn="just"/>
            <a:r>
              <a:rPr lang="es-ES" dirty="0">
                <a:latin typeface="Helvetica LT Std" panose="020B0504020202020204" pitchFamily="34" charset="0"/>
                <a:ea typeface="Calibri" panose="020F0502020204030204" pitchFamily="34" charset="0"/>
                <a:cs typeface="Times New Roman" panose="02020603050405020304" pitchFamily="18" charset="0"/>
              </a:rPr>
              <a:t>T</a:t>
            </a:r>
            <a:r>
              <a:rPr lang="es-ES" sz="2800" dirty="0">
                <a:effectLst/>
                <a:latin typeface="Helvetica LT Std" panose="020B0504020202020204" pitchFamily="34" charset="0"/>
                <a:ea typeface="Calibri" panose="020F0502020204030204" pitchFamily="34" charset="0"/>
                <a:cs typeface="Times New Roman" panose="02020603050405020304" pitchFamily="18" charset="0"/>
              </a:rPr>
              <a:t>res tipos de competencias: </a:t>
            </a:r>
            <a:r>
              <a:rPr lang="es-ES" sz="2800" b="1" dirty="0">
                <a:solidFill>
                  <a:srgbClr val="FFFF00"/>
                </a:solidFill>
                <a:effectLst/>
                <a:latin typeface="Helvetica LT Std" panose="020B0504020202020204" pitchFamily="34" charset="0"/>
                <a:ea typeface="Calibri" panose="020F0502020204030204" pitchFamily="34" charset="0"/>
                <a:cs typeface="Times New Roman" panose="02020603050405020304" pitchFamily="18" charset="0"/>
              </a:rPr>
              <a:t>competencias genéricas</a:t>
            </a:r>
            <a:r>
              <a:rPr lang="es-ES" sz="2800" dirty="0">
                <a:solidFill>
                  <a:srgbClr val="FFFF00"/>
                </a:solidFill>
                <a:effectLst/>
                <a:latin typeface="Helvetica LT Std" panose="020B0504020202020204" pitchFamily="34" charset="0"/>
                <a:ea typeface="Calibri" panose="020F0502020204030204" pitchFamily="34" charset="0"/>
                <a:cs typeface="Times New Roman" panose="02020603050405020304" pitchFamily="18" charset="0"/>
              </a:rPr>
              <a:t>, </a:t>
            </a:r>
            <a:r>
              <a:rPr lang="es-ES" sz="2800" dirty="0">
                <a:effectLst/>
                <a:latin typeface="Helvetica LT Std" panose="020B0504020202020204" pitchFamily="34" charset="0"/>
                <a:ea typeface="Calibri" panose="020F0502020204030204" pitchFamily="34" charset="0"/>
                <a:cs typeface="Times New Roman" panose="02020603050405020304" pitchFamily="18" charset="0"/>
              </a:rPr>
              <a:t>las que todo estudiante de educación superior debe desarrollar; </a:t>
            </a:r>
            <a:r>
              <a:rPr lang="es-ES" sz="2800" b="1" dirty="0">
                <a:solidFill>
                  <a:srgbClr val="FFFF00"/>
                </a:solidFill>
                <a:effectLst/>
                <a:latin typeface="Helvetica LT Std" panose="020B0504020202020204" pitchFamily="34" charset="0"/>
                <a:ea typeface="Calibri" panose="020F0502020204030204" pitchFamily="34" charset="0"/>
                <a:cs typeface="Times New Roman" panose="02020603050405020304" pitchFamily="18" charset="0"/>
              </a:rPr>
              <a:t>competencias disciplinarias,</a:t>
            </a:r>
            <a:r>
              <a:rPr lang="es-ES" sz="2800" dirty="0">
                <a:solidFill>
                  <a:srgbClr val="FFFF00"/>
                </a:solidFill>
                <a:effectLst/>
                <a:latin typeface="Helvetica LT Std" panose="020B0504020202020204" pitchFamily="34" charset="0"/>
                <a:ea typeface="Calibri" panose="020F0502020204030204" pitchFamily="34" charset="0"/>
                <a:cs typeface="Times New Roman" panose="02020603050405020304" pitchFamily="18" charset="0"/>
              </a:rPr>
              <a:t> </a:t>
            </a:r>
            <a:r>
              <a:rPr lang="es-ES" sz="2800" dirty="0">
                <a:effectLst/>
                <a:latin typeface="Helvetica LT Std" panose="020B0504020202020204" pitchFamily="34" charset="0"/>
                <a:ea typeface="Calibri" panose="020F0502020204030204" pitchFamily="34" charset="0"/>
                <a:cs typeface="Times New Roman" panose="02020603050405020304" pitchFamily="18" charset="0"/>
              </a:rPr>
              <a:t>las que desarrollan todos los estudiantes que comparten la misma disciplina que fundamenta la profesión que estudian, y </a:t>
            </a:r>
            <a:r>
              <a:rPr lang="es-ES" sz="2800" b="1" dirty="0">
                <a:solidFill>
                  <a:srgbClr val="FFFF00"/>
                </a:solidFill>
                <a:effectLst/>
                <a:latin typeface="Helvetica LT Std" panose="020B0504020202020204" pitchFamily="34" charset="0"/>
                <a:ea typeface="Calibri" panose="020F0502020204030204" pitchFamily="34" charset="0"/>
                <a:cs typeface="Times New Roman" panose="02020603050405020304" pitchFamily="18" charset="0"/>
              </a:rPr>
              <a:t>competencias específicas o profesionales</a:t>
            </a:r>
            <a:r>
              <a:rPr lang="es-ES" sz="2800" dirty="0">
                <a:solidFill>
                  <a:srgbClr val="FFFF00"/>
                </a:solidFill>
                <a:effectLst/>
                <a:latin typeface="Helvetica LT Std" panose="020B0504020202020204" pitchFamily="34" charset="0"/>
                <a:ea typeface="Calibri" panose="020F0502020204030204" pitchFamily="34" charset="0"/>
                <a:cs typeface="Times New Roman" panose="02020603050405020304" pitchFamily="18" charset="0"/>
              </a:rPr>
              <a:t>, </a:t>
            </a:r>
            <a:r>
              <a:rPr lang="es-ES" sz="2800" dirty="0">
                <a:effectLst/>
                <a:latin typeface="Helvetica LT Std" panose="020B0504020202020204" pitchFamily="34" charset="0"/>
                <a:ea typeface="Calibri" panose="020F0502020204030204" pitchFamily="34" charset="0"/>
                <a:cs typeface="Times New Roman" panose="02020603050405020304" pitchFamily="18" charset="0"/>
              </a:rPr>
              <a:t>aquellas propias y exclusivas de cada profesión. </a:t>
            </a:r>
            <a:r>
              <a:rPr lang="es-ES" sz="2800" b="1" dirty="0">
                <a:solidFill>
                  <a:schemeClr val="accent4">
                    <a:lumMod val="60000"/>
                    <a:lumOff val="40000"/>
                  </a:schemeClr>
                </a:solidFill>
                <a:effectLst/>
                <a:latin typeface="Helvetica LT Std" panose="020B0504020202020204" pitchFamily="34" charset="0"/>
                <a:ea typeface="Calibri" panose="020F0502020204030204" pitchFamily="34" charset="0"/>
                <a:cs typeface="Times New Roman" panose="02020603050405020304" pitchFamily="18" charset="0"/>
              </a:rPr>
              <a:t>En la competencia el hacer es saber</a:t>
            </a:r>
            <a:r>
              <a:rPr lang="es-CR" dirty="0">
                <a:latin typeface="Helvetica LT Std" panose="020B0504020202020204" pitchFamily="34" charset="0"/>
                <a:ea typeface="Calibri" panose="020F0502020204030204" pitchFamily="34" charset="0"/>
                <a:cs typeface="Times New Roman" panose="02020603050405020304" pitchFamily="18" charset="0"/>
              </a:rPr>
              <a:t>.</a:t>
            </a:r>
            <a:endParaRPr lang="es-ES" sz="2800" dirty="0">
              <a:effectLst/>
              <a:latin typeface="Helvetica LT Std" panose="020B0504020202020204" pitchFamily="34" charset="0"/>
              <a:ea typeface="Calibri" panose="020F0502020204030204" pitchFamily="34" charset="0"/>
              <a:cs typeface="Times New Roman" panose="02020603050405020304" pitchFamily="18" charset="0"/>
            </a:endParaRPr>
          </a:p>
        </p:txBody>
      </p:sp>
      <p:sp>
        <p:nvSpPr>
          <p:cNvPr id="6" name="CuadroTexto 5">
            <a:extLst>
              <a:ext uri="{FF2B5EF4-FFF2-40B4-BE49-F238E27FC236}">
                <a16:creationId xmlns:a16="http://schemas.microsoft.com/office/drawing/2014/main" id="{A7F083D4-C8D3-D8B1-35FC-80947F3F4C4D}"/>
              </a:ext>
            </a:extLst>
          </p:cNvPr>
          <p:cNvSpPr txBox="1"/>
          <p:nvPr/>
        </p:nvSpPr>
        <p:spPr>
          <a:xfrm>
            <a:off x="476250" y="261936"/>
            <a:ext cx="11239500" cy="1077218"/>
          </a:xfrm>
          <a:prstGeom prst="rect">
            <a:avLst/>
          </a:prstGeom>
          <a:noFill/>
        </p:spPr>
        <p:txBody>
          <a:bodyPr wrap="square">
            <a:spAutoFit/>
          </a:bodyPr>
          <a:lstStyle>
            <a:defPPr>
              <a:defRPr lang="es-CR"/>
            </a:defPPr>
            <a:lvl1pPr algn="ctr">
              <a:defRPr sz="3600" b="1" cap="small">
                <a:solidFill>
                  <a:schemeClr val="accent4">
                    <a:lumMod val="60000"/>
                    <a:lumOff val="40000"/>
                  </a:schemeClr>
                </a:solidFill>
              </a:defRPr>
            </a:lvl1pPr>
          </a:lstStyle>
          <a:p>
            <a:r>
              <a:rPr lang="es-CR" dirty="0"/>
              <a:t>MÉTODOS DE ENSEÑANZA MÁS UTILIZADOS LOS ÚLTIMOS AÑOS EN LA EDUCACIÓN SUPERIOR. </a:t>
            </a:r>
            <a:endParaRPr lang="es-ES" dirty="0"/>
          </a:p>
        </p:txBody>
      </p:sp>
    </p:spTree>
    <p:extLst>
      <p:ext uri="{BB962C8B-B14F-4D97-AF65-F5344CB8AC3E}">
        <p14:creationId xmlns:p14="http://schemas.microsoft.com/office/powerpoint/2010/main" val="5688322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0C2FDF8-6629-F943-1C6E-92427BE6F6CA}"/>
              </a:ext>
            </a:extLst>
          </p:cNvPr>
          <p:cNvSpPr>
            <a:spLocks noGrp="1"/>
          </p:cNvSpPr>
          <p:nvPr>
            <p:ph idx="1"/>
          </p:nvPr>
        </p:nvSpPr>
        <p:spPr>
          <a:xfrm>
            <a:off x="476250" y="1825625"/>
            <a:ext cx="11239500" cy="4351338"/>
          </a:xfrm>
          <a:noFill/>
        </p:spPr>
        <p:txBody>
          <a:bodyPr>
            <a:normAutofit fontScale="92500"/>
          </a:bodyPr>
          <a:lstStyle/>
          <a:p>
            <a:pPr algn="just"/>
            <a:r>
              <a:rPr lang="es-ES" sz="2800" b="1" dirty="0">
                <a:solidFill>
                  <a:srgbClr val="FFFF00"/>
                </a:solidFill>
                <a:effectLst/>
                <a:latin typeface="Helvetica LT Std" panose="020B0504020202020204" pitchFamily="34" charset="0"/>
                <a:ea typeface="Calibri" panose="020F0502020204030204" pitchFamily="34" charset="0"/>
                <a:cs typeface="Times New Roman" panose="02020603050405020304" pitchFamily="18" charset="0"/>
              </a:rPr>
              <a:t>Modelo Educativo Crítico con enfoque en competencias.</a:t>
            </a:r>
            <a:endParaRPr lang="es-ES" sz="2800" b="1" dirty="0">
              <a:solidFill>
                <a:srgbClr val="FFFF00"/>
              </a:solidFill>
              <a:latin typeface="Helvetica LT Std" panose="020B0504020202020204" pitchFamily="34" charset="0"/>
              <a:ea typeface="Calibri" panose="020F0502020204030204" pitchFamily="34" charset="0"/>
              <a:cs typeface="Times New Roman" panose="02020603050405020304" pitchFamily="18" charset="0"/>
            </a:endParaRPr>
          </a:p>
          <a:p>
            <a:pPr algn="just"/>
            <a:r>
              <a:rPr lang="es-ES" sz="2800" b="1" dirty="0">
                <a:solidFill>
                  <a:srgbClr val="FFFF00"/>
                </a:solidFill>
                <a:effectLst/>
                <a:latin typeface="Helvetica LT Std" panose="020B0504020202020204" pitchFamily="34" charset="0"/>
                <a:ea typeface="Calibri" panose="020F0502020204030204" pitchFamily="34" charset="0"/>
                <a:cs typeface="Times New Roman" panose="02020603050405020304" pitchFamily="18" charset="0"/>
              </a:rPr>
              <a:t>Tres tipos de competencias: </a:t>
            </a:r>
            <a:r>
              <a:rPr lang="es-ES" sz="2800" dirty="0">
                <a:effectLst/>
                <a:latin typeface="Helvetica LT Std" panose="020B0504020202020204" pitchFamily="34" charset="0"/>
                <a:ea typeface="Calibri" panose="020F0502020204030204" pitchFamily="34" charset="0"/>
                <a:cs typeface="Times New Roman" panose="02020603050405020304" pitchFamily="18" charset="0"/>
              </a:rPr>
              <a:t>competencias genéricas, las que todo estudiante de educación superior debe desarrollar; competencias disciplinarias, las que desarrollan todos los estudiantes que comparten la misma disciplina que fundamenta la profesión que estudian, y competencias específicas o profesionales, aquellas propias y exclusivas de cada profesión. En la competencia el hacer es saber</a:t>
            </a:r>
          </a:p>
          <a:p>
            <a:pPr algn="just"/>
            <a:r>
              <a:rPr lang="es-ES" sz="2800" dirty="0">
                <a:solidFill>
                  <a:srgbClr val="FFFF00"/>
                </a:solidFill>
                <a:effectLst/>
                <a:latin typeface="Helvetica LT Std" panose="020B0504020202020204" pitchFamily="34" charset="0"/>
                <a:ea typeface="Times New Roman" panose="02020603050405020304" pitchFamily="18" charset="0"/>
              </a:rPr>
              <a:t>Las escuelas de Medicina, Negocios, Educación y Leyes de Harvard utilizan </a:t>
            </a:r>
            <a:r>
              <a:rPr lang="es-ES" sz="2800" b="1" dirty="0">
                <a:solidFill>
                  <a:srgbClr val="FFFF00"/>
                </a:solidFill>
                <a:effectLst/>
                <a:latin typeface="Helvetica LT Std" panose="020B0504020202020204" pitchFamily="34" charset="0"/>
                <a:ea typeface="Times New Roman" panose="02020603050405020304" pitchFamily="18" charset="0"/>
              </a:rPr>
              <a:t>el método de casos</a:t>
            </a:r>
            <a:r>
              <a:rPr lang="es-ES" sz="2800" dirty="0">
                <a:solidFill>
                  <a:srgbClr val="FFFF00"/>
                </a:solidFill>
                <a:effectLst/>
                <a:latin typeface="Helvetica LT Std" panose="020B0504020202020204" pitchFamily="34" charset="0"/>
                <a:ea typeface="Times New Roman" panose="02020603050405020304" pitchFamily="18" charset="0"/>
              </a:rPr>
              <a:t>, en el cual los estudiantes son confrontados con problemas reales del mundo o escenarios que involucren múltiples partes interesadas y prioridades que compiten entre sí.</a:t>
            </a:r>
            <a:endParaRPr lang="es-CR" sz="2800" dirty="0">
              <a:solidFill>
                <a:srgbClr val="FFFF00"/>
              </a:solidFill>
              <a:latin typeface="Helvetica LT Std" panose="020B0504020202020204" pitchFamily="34" charset="0"/>
            </a:endParaRPr>
          </a:p>
          <a:p>
            <a:pPr algn="just"/>
            <a:endParaRPr lang="es-CR" dirty="0">
              <a:latin typeface="Helvetica LT Std" panose="020B0504020202020204" pitchFamily="34" charset="0"/>
            </a:endParaRPr>
          </a:p>
        </p:txBody>
      </p:sp>
      <p:sp>
        <p:nvSpPr>
          <p:cNvPr id="6" name="CuadroTexto 5">
            <a:extLst>
              <a:ext uri="{FF2B5EF4-FFF2-40B4-BE49-F238E27FC236}">
                <a16:creationId xmlns:a16="http://schemas.microsoft.com/office/drawing/2014/main" id="{130507B6-826C-F885-14FB-8F7D86B2AED7}"/>
              </a:ext>
            </a:extLst>
          </p:cNvPr>
          <p:cNvSpPr txBox="1"/>
          <p:nvPr/>
        </p:nvSpPr>
        <p:spPr>
          <a:xfrm>
            <a:off x="476250" y="261936"/>
            <a:ext cx="11239500" cy="1323439"/>
          </a:xfrm>
          <a:prstGeom prst="rect">
            <a:avLst/>
          </a:prstGeom>
          <a:noFill/>
        </p:spPr>
        <p:txBody>
          <a:bodyPr wrap="square">
            <a:spAutoFit/>
          </a:bodyPr>
          <a:lstStyle>
            <a:defPPr>
              <a:defRPr lang="es-CR"/>
            </a:defPPr>
            <a:lvl1pPr algn="ctr">
              <a:defRPr sz="3600" b="1" cap="small">
                <a:solidFill>
                  <a:schemeClr val="accent4">
                    <a:lumMod val="60000"/>
                    <a:lumOff val="40000"/>
                  </a:schemeClr>
                </a:solidFill>
              </a:defRPr>
            </a:lvl1pPr>
          </a:lstStyle>
          <a:p>
            <a:r>
              <a:rPr lang="es-CR" dirty="0"/>
              <a:t>MÉTODOS DE ENSEÑANZA MÁS UTILIZADOS LOS ÚLTIMOS AÑOS EN LA EDUCACIÓN SUPERIOR. </a:t>
            </a:r>
            <a:endParaRPr lang="es-ES" dirty="0"/>
          </a:p>
        </p:txBody>
      </p:sp>
    </p:spTree>
    <p:extLst>
      <p:ext uri="{BB962C8B-B14F-4D97-AF65-F5344CB8AC3E}">
        <p14:creationId xmlns:p14="http://schemas.microsoft.com/office/powerpoint/2010/main" val="19413668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0C2FDF8-6629-F943-1C6E-92427BE6F6CA}"/>
              </a:ext>
            </a:extLst>
          </p:cNvPr>
          <p:cNvSpPr>
            <a:spLocks noGrp="1"/>
          </p:cNvSpPr>
          <p:nvPr>
            <p:ph idx="1"/>
          </p:nvPr>
        </p:nvSpPr>
        <p:spPr>
          <a:xfrm>
            <a:off x="205272" y="1231152"/>
            <a:ext cx="11781456" cy="5417619"/>
          </a:xfrm>
          <a:noFill/>
        </p:spPr>
        <p:txBody>
          <a:bodyPr>
            <a:noAutofit/>
          </a:bodyPr>
          <a:lstStyle/>
          <a:p>
            <a:r>
              <a:rPr lang="es-ES" sz="2400" b="1" dirty="0">
                <a:solidFill>
                  <a:srgbClr val="FFFF00"/>
                </a:solidFill>
                <a:effectLst>
                  <a:outerShdw blurRad="38100" dist="38100" dir="2700000" algn="tl">
                    <a:srgbClr val="000000">
                      <a:alpha val="43137"/>
                    </a:srgbClr>
                  </a:outerShdw>
                </a:effectLst>
                <a:latin typeface="Helvetica LT Std" panose="020B0504020202020204" pitchFamily="34" charset="0"/>
                <a:ea typeface="Calibri" panose="020F0502020204030204" pitchFamily="34" charset="0"/>
                <a:cs typeface="Times New Roman" panose="02020603050405020304" pitchFamily="18" charset="0"/>
              </a:rPr>
              <a:t>El aula extendida</a:t>
            </a:r>
            <a:r>
              <a:rPr lang="es-ES" sz="2400" b="1" dirty="0">
                <a:effectLst>
                  <a:outerShdw blurRad="38100" dist="38100" dir="2700000" algn="tl">
                    <a:srgbClr val="000000">
                      <a:alpha val="43137"/>
                    </a:srgbClr>
                  </a:outerShdw>
                </a:effectLst>
                <a:latin typeface="Helvetica LT Std" panose="020B0504020202020204" pitchFamily="34" charset="0"/>
                <a:ea typeface="Calibri" panose="020F0502020204030204" pitchFamily="34" charset="0"/>
                <a:cs typeface="Times New Roman" panose="02020603050405020304" pitchFamily="18" charset="0"/>
              </a:rPr>
              <a:t> </a:t>
            </a:r>
            <a:r>
              <a:rPr lang="es-ES" sz="2400" dirty="0">
                <a:effectLst>
                  <a:outerShdw blurRad="38100" dist="38100" dir="2700000" algn="tl">
                    <a:srgbClr val="000000">
                      <a:alpha val="43137"/>
                    </a:srgbClr>
                  </a:outerShdw>
                </a:effectLst>
                <a:latin typeface="Helvetica LT Std" panose="020B0504020202020204" pitchFamily="34" charset="0"/>
                <a:ea typeface="Calibri" panose="020F0502020204030204" pitchFamily="34" charset="0"/>
                <a:cs typeface="Times New Roman" panose="02020603050405020304" pitchFamily="18" charset="0"/>
              </a:rPr>
              <a:t>es un entorno virtual que complementa al presencial, en el que se orienta y hace seguimiento al trabajo independiente del estudiante, para fortalecimiento de la autogestión del conocimiento en su proceso de aprendizaje. </a:t>
            </a:r>
          </a:p>
          <a:p>
            <a:r>
              <a:rPr lang="es-ES" sz="2400" b="1" dirty="0">
                <a:solidFill>
                  <a:srgbClr val="FFFF00"/>
                </a:solidFill>
                <a:effectLst>
                  <a:outerShdw blurRad="38100" dist="38100" dir="2700000" algn="tl">
                    <a:srgbClr val="000000">
                      <a:alpha val="43137"/>
                    </a:srgbClr>
                  </a:outerShdw>
                </a:effectLst>
                <a:latin typeface="Helvetica LT Std" panose="020B0504020202020204" pitchFamily="34" charset="0"/>
                <a:ea typeface="Calibri" panose="020F0502020204030204" pitchFamily="34" charset="0"/>
                <a:cs typeface="Times New Roman" panose="02020603050405020304" pitchFamily="18" charset="0"/>
              </a:rPr>
              <a:t>El uso del aprendizaje experiencial,</a:t>
            </a:r>
            <a:r>
              <a:rPr lang="es-ES" sz="2400" dirty="0">
                <a:solidFill>
                  <a:srgbClr val="FFFF00"/>
                </a:solidFill>
                <a:effectLst>
                  <a:outerShdw blurRad="38100" dist="38100" dir="2700000" algn="tl">
                    <a:srgbClr val="000000">
                      <a:alpha val="43137"/>
                    </a:srgbClr>
                  </a:outerShdw>
                </a:effectLst>
                <a:latin typeface="Helvetica LT Std" panose="020B0504020202020204" pitchFamily="34" charset="0"/>
                <a:ea typeface="Calibri" panose="020F0502020204030204" pitchFamily="34" charset="0"/>
                <a:cs typeface="Times New Roman" panose="02020603050405020304" pitchFamily="18" charset="0"/>
              </a:rPr>
              <a:t> </a:t>
            </a:r>
            <a:r>
              <a:rPr lang="es-ES" sz="2400" dirty="0">
                <a:effectLst>
                  <a:outerShdw blurRad="38100" dist="38100" dir="2700000" algn="tl">
                    <a:srgbClr val="000000">
                      <a:alpha val="43137"/>
                    </a:srgbClr>
                  </a:outerShdw>
                </a:effectLst>
                <a:latin typeface="Helvetica LT Std" panose="020B0504020202020204" pitchFamily="34" charset="0"/>
                <a:ea typeface="Calibri" panose="020F0502020204030204" pitchFamily="34" charset="0"/>
                <a:cs typeface="Times New Roman" panose="02020603050405020304" pitchFamily="18" charset="0"/>
              </a:rPr>
              <a:t>del aprendizaje basado en proyectos o de otras prácticas innovadoras en el aula que puedan ayudar a los estudiantes a desarrollar conocimientos disciplinares específicos y competencias de alta calidad, incluidas las competencias transversales, es escaso. </a:t>
            </a:r>
          </a:p>
          <a:p>
            <a:r>
              <a:rPr lang="es-ES" sz="2400" dirty="0">
                <a:effectLst>
                  <a:outerShdw blurRad="38100" dist="38100" dir="2700000" algn="tl">
                    <a:srgbClr val="000000">
                      <a:alpha val="43137"/>
                    </a:srgbClr>
                  </a:outerShdw>
                </a:effectLst>
                <a:latin typeface="Helvetica LT Std" panose="020B0504020202020204" pitchFamily="34" charset="0"/>
                <a:ea typeface="Calibri" panose="020F0502020204030204" pitchFamily="34" charset="0"/>
                <a:cs typeface="Times New Roman" panose="02020603050405020304" pitchFamily="18" charset="0"/>
              </a:rPr>
              <a:t>La educación en emprendimiento no está generalizada en la educación superior y, cuando se oferta, no forma parte integral del currículo. </a:t>
            </a:r>
            <a:endParaRPr lang="es-CR" sz="2400" dirty="0">
              <a:effectLst>
                <a:outerShdw blurRad="38100" dist="38100" dir="2700000" algn="tl">
                  <a:srgbClr val="000000">
                    <a:alpha val="43137"/>
                  </a:srgbClr>
                </a:outerShdw>
              </a:effectLst>
              <a:latin typeface="Helvetica LT Std" panose="020B0504020202020204" pitchFamily="34" charset="0"/>
              <a:ea typeface="Calibri" panose="020F0502020204030204" pitchFamily="34" charset="0"/>
              <a:cs typeface="Times New Roman" panose="02020603050405020304" pitchFamily="18" charset="0"/>
            </a:endParaRPr>
          </a:p>
          <a:p>
            <a:endParaRPr lang="es-ES" sz="2400" dirty="0">
              <a:solidFill>
                <a:srgbClr val="FFFF00"/>
              </a:solidFill>
              <a:effectLst>
                <a:outerShdw blurRad="38100" dist="38100" dir="2700000" algn="tl">
                  <a:srgbClr val="000000">
                    <a:alpha val="43137"/>
                  </a:srgbClr>
                </a:outerShdw>
              </a:effectLst>
              <a:latin typeface="Helvetica LT Std" panose="020B0504020202020204" pitchFamily="34" charset="0"/>
              <a:ea typeface="Calibri" panose="020F0502020204030204" pitchFamily="34" charset="0"/>
              <a:cs typeface="Times New Roman" panose="02020603050405020304" pitchFamily="18" charset="0"/>
            </a:endParaRPr>
          </a:p>
          <a:p>
            <a:r>
              <a:rPr lang="es-ES" sz="2400" b="1" spc="-5" dirty="0">
                <a:solidFill>
                  <a:srgbClr val="FFFF00"/>
                </a:solidFill>
                <a:effectLst>
                  <a:outerShdw blurRad="38100" dist="38100" dir="2700000" algn="tl">
                    <a:srgbClr val="000000">
                      <a:alpha val="43137"/>
                    </a:srgbClr>
                  </a:outerShdw>
                </a:effectLst>
                <a:latin typeface="Helvetica LT Std" panose="020B0504020202020204" pitchFamily="34" charset="0"/>
                <a:ea typeface="Calibri" panose="020F0502020204030204" pitchFamily="34" charset="0"/>
                <a:cs typeface="Calibri" panose="020F0502020204030204" pitchFamily="34" charset="0"/>
              </a:rPr>
              <a:t>Metodología de Aprendizaje Activo, denominada enseñanza invertida, desarrollada por el profesor Eric Manzur.</a:t>
            </a:r>
            <a:endParaRPr lang="es-CR" sz="2400" b="1" dirty="0">
              <a:solidFill>
                <a:srgbClr val="FFFF00"/>
              </a:solidFill>
              <a:effectLst>
                <a:outerShdw blurRad="38100" dist="38100" dir="2700000" algn="tl">
                  <a:srgbClr val="000000">
                    <a:alpha val="43137"/>
                  </a:srgbClr>
                </a:outerShdw>
              </a:effectLst>
              <a:latin typeface="Helvetica LT Std" panose="020B0504020202020204" pitchFamily="34" charset="0"/>
            </a:endParaRPr>
          </a:p>
        </p:txBody>
      </p:sp>
      <p:sp>
        <p:nvSpPr>
          <p:cNvPr id="6" name="CuadroTexto 5">
            <a:extLst>
              <a:ext uri="{FF2B5EF4-FFF2-40B4-BE49-F238E27FC236}">
                <a16:creationId xmlns:a16="http://schemas.microsoft.com/office/drawing/2014/main" id="{71993B77-E8E0-4DC2-4610-7393B010075F}"/>
              </a:ext>
            </a:extLst>
          </p:cNvPr>
          <p:cNvSpPr txBox="1"/>
          <p:nvPr/>
        </p:nvSpPr>
        <p:spPr>
          <a:xfrm>
            <a:off x="476250" y="30824"/>
            <a:ext cx="11239500" cy="1200329"/>
          </a:xfrm>
          <a:prstGeom prst="rect">
            <a:avLst/>
          </a:prstGeom>
          <a:noFill/>
        </p:spPr>
        <p:txBody>
          <a:bodyPr wrap="square">
            <a:spAutoFit/>
          </a:bodyPr>
          <a:lstStyle>
            <a:defPPr>
              <a:defRPr lang="es-CR"/>
            </a:defPPr>
            <a:lvl1pPr algn="ctr">
              <a:defRPr sz="3600" b="1" cap="small">
                <a:solidFill>
                  <a:schemeClr val="accent4">
                    <a:lumMod val="60000"/>
                    <a:lumOff val="40000"/>
                  </a:schemeClr>
                </a:solidFill>
              </a:defRPr>
            </a:lvl1pPr>
          </a:lstStyle>
          <a:p>
            <a:r>
              <a:rPr lang="es-CR" dirty="0"/>
              <a:t>MÉTODOS DE ENSEÑANZA MÁS UTILIZADOS LOS ÚLTIMOS AÑOS EN LA EDUCACIÓN SUPERIOR. </a:t>
            </a:r>
            <a:endParaRPr lang="es-ES" dirty="0"/>
          </a:p>
        </p:txBody>
      </p:sp>
    </p:spTree>
    <p:extLst>
      <p:ext uri="{BB962C8B-B14F-4D97-AF65-F5344CB8AC3E}">
        <p14:creationId xmlns:p14="http://schemas.microsoft.com/office/powerpoint/2010/main" val="5275780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7A6336F-4224-94DD-9489-E0A293E7313E}"/>
              </a:ext>
            </a:extLst>
          </p:cNvPr>
          <p:cNvSpPr>
            <a:spLocks noGrp="1"/>
          </p:cNvSpPr>
          <p:nvPr>
            <p:ph idx="1"/>
          </p:nvPr>
        </p:nvSpPr>
        <p:spPr>
          <a:xfrm>
            <a:off x="228600" y="1585375"/>
            <a:ext cx="11734800" cy="5010689"/>
          </a:xfrm>
          <a:noFill/>
        </p:spPr>
        <p:txBody>
          <a:bodyPr>
            <a:noAutofit/>
          </a:bodyPr>
          <a:lstStyle/>
          <a:p>
            <a:pPr marL="266700" indent="-266700" algn="just">
              <a:lnSpc>
                <a:spcPct val="110000"/>
              </a:lnSpc>
            </a:pPr>
            <a:r>
              <a:rPr lang="es-ES" sz="2400" b="1" dirty="0">
                <a:effectLst/>
                <a:latin typeface="Helvetica LT Std" panose="020B0504020202020204" pitchFamily="34" charset="0"/>
                <a:ea typeface="Times New Roman" panose="02020603050405020304" pitchFamily="18" charset="0"/>
              </a:rPr>
              <a:t>En Harvard el método consiste en que sus alumnos asimilen toda la información que proporciona en las aulas y lo apliquen en la vida real, pero a su manera, es decir, ellos son los que a través de dinámicas explican a sus compañeros las teorías. Se trata de enseñar a través de preguntas en vez de afirmaciones.</a:t>
            </a:r>
            <a:endParaRPr lang="es-CR" sz="2400" b="1" dirty="0">
              <a:effectLst/>
              <a:latin typeface="Helvetica LT Std" panose="020B0504020202020204" pitchFamily="34" charset="0"/>
              <a:ea typeface="Times New Roman" panose="02020603050405020304" pitchFamily="18" charset="0"/>
            </a:endParaRPr>
          </a:p>
          <a:p>
            <a:pPr marL="266700" indent="-266700" algn="just">
              <a:lnSpc>
                <a:spcPct val="110000"/>
              </a:lnSpc>
            </a:pPr>
            <a:r>
              <a:rPr lang="es-ES" sz="2400" b="1" dirty="0">
                <a:solidFill>
                  <a:srgbClr val="FFFF00"/>
                </a:solidFill>
                <a:effectLst/>
                <a:latin typeface="Helvetica LT Std" panose="020B0504020202020204" pitchFamily="34" charset="0"/>
                <a:ea typeface="Times New Roman" panose="02020603050405020304" pitchFamily="18" charset="0"/>
              </a:rPr>
              <a:t>En relación con la industria 4.0 la universidad propone que en el proceso de enseñanza aprendizaje se incorpore la cooperación entre profesor y estudiante; la comunicación como vehículo de aprendizaje; se fomente la resolución de problemas reales; se creen e incorporen entornos reales como principal motor de aprendizaje; la evaluación es constante y se utilicen las TIC como herramientas de acceso, difusión, organización y creación de contenidos.</a:t>
            </a:r>
            <a:endParaRPr lang="es-CR" sz="2400" b="1" dirty="0">
              <a:solidFill>
                <a:srgbClr val="FFFF00"/>
              </a:solidFill>
              <a:effectLst/>
              <a:latin typeface="Helvetica LT Std" panose="020B0504020202020204" pitchFamily="34" charset="0"/>
              <a:ea typeface="Times New Roman" panose="02020603050405020304" pitchFamily="18" charset="0"/>
            </a:endParaRPr>
          </a:p>
          <a:p>
            <a:pPr marL="0" indent="0">
              <a:lnSpc>
                <a:spcPct val="110000"/>
              </a:lnSpc>
              <a:buNone/>
            </a:pPr>
            <a:r>
              <a:rPr lang="es-ES" sz="2400" b="1" dirty="0">
                <a:effectLst/>
                <a:latin typeface="Helvetica LT Std" panose="020B0504020202020204" pitchFamily="34" charset="0"/>
                <a:ea typeface="Times New Roman" panose="02020603050405020304" pitchFamily="18" charset="0"/>
              </a:rPr>
              <a:t>.</a:t>
            </a:r>
            <a:endParaRPr lang="es-CR" sz="2400" b="1" dirty="0">
              <a:effectLst/>
              <a:latin typeface="Helvetica LT Std" panose="020B0504020202020204" pitchFamily="34" charset="0"/>
              <a:ea typeface="Times New Roman" panose="02020603050405020304" pitchFamily="18" charset="0"/>
            </a:endParaRPr>
          </a:p>
        </p:txBody>
      </p:sp>
      <p:sp>
        <p:nvSpPr>
          <p:cNvPr id="6" name="CuadroTexto 5">
            <a:extLst>
              <a:ext uri="{FF2B5EF4-FFF2-40B4-BE49-F238E27FC236}">
                <a16:creationId xmlns:a16="http://schemas.microsoft.com/office/drawing/2014/main" id="{451C48F7-338E-7750-2518-28CFFD31ACB9}"/>
              </a:ext>
            </a:extLst>
          </p:cNvPr>
          <p:cNvSpPr txBox="1"/>
          <p:nvPr/>
        </p:nvSpPr>
        <p:spPr>
          <a:xfrm>
            <a:off x="476250" y="261936"/>
            <a:ext cx="11239500" cy="1077218"/>
          </a:xfrm>
          <a:prstGeom prst="rect">
            <a:avLst/>
          </a:prstGeom>
          <a:noFill/>
        </p:spPr>
        <p:txBody>
          <a:bodyPr wrap="square">
            <a:spAutoFit/>
          </a:bodyPr>
          <a:lstStyle>
            <a:defPPr>
              <a:defRPr lang="es-CR"/>
            </a:defPPr>
            <a:lvl1pPr algn="ctr">
              <a:defRPr sz="3600" b="1" cap="small">
                <a:solidFill>
                  <a:schemeClr val="accent4">
                    <a:lumMod val="60000"/>
                    <a:lumOff val="40000"/>
                  </a:schemeClr>
                </a:solidFill>
              </a:defRPr>
            </a:lvl1pPr>
          </a:lstStyle>
          <a:p>
            <a:r>
              <a:rPr lang="es-CR" dirty="0"/>
              <a:t>MÉTODOS DE ENSEÑANZA MÁS UTILIZADOS LOS ÚLTIMOS AÑOS EN LA EDUCACIÓN SUPERIOR. </a:t>
            </a:r>
            <a:endParaRPr lang="es-ES" dirty="0"/>
          </a:p>
        </p:txBody>
      </p:sp>
    </p:spTree>
    <p:extLst>
      <p:ext uri="{BB962C8B-B14F-4D97-AF65-F5344CB8AC3E}">
        <p14:creationId xmlns:p14="http://schemas.microsoft.com/office/powerpoint/2010/main" val="10989504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1DA14DE-E447-7FD3-B429-C5FD9CD4D032}"/>
              </a:ext>
            </a:extLst>
          </p:cNvPr>
          <p:cNvSpPr>
            <a:spLocks noGrp="1"/>
          </p:cNvSpPr>
          <p:nvPr>
            <p:ph idx="1"/>
          </p:nvPr>
        </p:nvSpPr>
        <p:spPr>
          <a:xfrm>
            <a:off x="232475" y="1077218"/>
            <a:ext cx="11702350" cy="5549038"/>
          </a:xfrm>
          <a:noFill/>
        </p:spPr>
        <p:txBody>
          <a:bodyPr>
            <a:noAutofit/>
          </a:bodyPr>
          <a:lstStyle/>
          <a:p>
            <a:pPr marL="0" lvl="0" indent="0" algn="just">
              <a:buNone/>
            </a:pPr>
            <a:r>
              <a:rPr lang="es-ES" b="1" spc="-5" dirty="0">
                <a:solidFill>
                  <a:srgbClr val="FFFF00"/>
                </a:solidFill>
                <a:effectLst>
                  <a:outerShdw blurRad="38100" dist="38100" dir="2700000" algn="tl">
                    <a:srgbClr val="000000">
                      <a:alpha val="43137"/>
                    </a:srgbClr>
                  </a:outerShdw>
                </a:effectLst>
                <a:latin typeface="Helvetica LT Std" panose="020B0504020202020204" pitchFamily="34" charset="0"/>
                <a:ea typeface="Times New Roman" panose="02020603050405020304" pitchFamily="18" charset="0"/>
              </a:rPr>
              <a:t>Universidad de Massachusetts</a:t>
            </a:r>
            <a:endParaRPr lang="es-CR" b="1" dirty="0">
              <a:solidFill>
                <a:srgbClr val="FFFF00"/>
              </a:solidFill>
              <a:effectLst>
                <a:outerShdw blurRad="38100" dist="38100" dir="2700000" algn="tl">
                  <a:srgbClr val="000000">
                    <a:alpha val="43137"/>
                  </a:srgbClr>
                </a:outerShdw>
              </a:effectLst>
              <a:latin typeface="Helvetica LT Std" panose="020B0504020202020204" pitchFamily="34" charset="0"/>
              <a:ea typeface="Times New Roman" panose="02020603050405020304" pitchFamily="18" charset="0"/>
            </a:endParaRPr>
          </a:p>
          <a:p>
            <a:pPr marL="457200" algn="just"/>
            <a:r>
              <a:rPr lang="es-ES" sz="2400" b="1" dirty="0">
                <a:effectLst>
                  <a:outerShdw blurRad="38100" dist="38100" dir="2700000" algn="tl">
                    <a:srgbClr val="000000">
                      <a:alpha val="43137"/>
                    </a:srgbClr>
                  </a:outerShdw>
                </a:effectLst>
                <a:latin typeface="Helvetica LT Std" panose="020B0504020202020204" pitchFamily="34" charset="0"/>
                <a:ea typeface="Times New Roman" panose="02020603050405020304" pitchFamily="18" charset="0"/>
              </a:rPr>
              <a:t>Las herramientas de la comunidad incluyen medios sociales, juegos virtuales, y espacios de diseño colaborativo que animan y fomentan las experiencias de aprendizaje social.</a:t>
            </a:r>
            <a:endParaRPr lang="es-CR" sz="2400" b="1" dirty="0">
              <a:effectLst>
                <a:outerShdw blurRad="38100" dist="38100" dir="2700000" algn="tl">
                  <a:srgbClr val="000000">
                    <a:alpha val="43137"/>
                  </a:srgbClr>
                </a:outerShdw>
              </a:effectLst>
              <a:latin typeface="Helvetica LT Std" panose="020B0504020202020204" pitchFamily="34" charset="0"/>
              <a:ea typeface="Times New Roman" panose="02020603050405020304" pitchFamily="18" charset="0"/>
            </a:endParaRPr>
          </a:p>
          <a:p>
            <a:pPr marL="457200" algn="just"/>
            <a:r>
              <a:rPr lang="es-ES" sz="2400" b="1" dirty="0">
                <a:effectLst>
                  <a:outerShdw blurRad="38100" dist="38100" dir="2700000" algn="tl">
                    <a:srgbClr val="000000">
                      <a:alpha val="43137"/>
                    </a:srgbClr>
                  </a:outerShdw>
                </a:effectLst>
                <a:latin typeface="Helvetica LT Std" panose="020B0504020202020204" pitchFamily="34" charset="0"/>
                <a:ea typeface="Times New Roman" panose="02020603050405020304" pitchFamily="18" charset="0"/>
              </a:rPr>
              <a:t>Las herramientas de conocimiento, contiene líneas de tiempo virtuales, software de mapas mentales y sitios de estudios como cartas y tutoriales para ayudar a los estudiantes a adquirir, construir y organizar información. </a:t>
            </a:r>
            <a:endParaRPr lang="es-CR" sz="2400" b="1" dirty="0">
              <a:effectLst>
                <a:outerShdw blurRad="38100" dist="38100" dir="2700000" algn="tl">
                  <a:srgbClr val="000000">
                    <a:alpha val="43137"/>
                  </a:srgbClr>
                </a:outerShdw>
              </a:effectLst>
              <a:latin typeface="Helvetica LT Std" panose="020B0504020202020204" pitchFamily="34" charset="0"/>
              <a:ea typeface="Times New Roman" panose="02020603050405020304" pitchFamily="18" charset="0"/>
            </a:endParaRPr>
          </a:p>
          <a:p>
            <a:pPr marL="457200" algn="just"/>
            <a:r>
              <a:rPr lang="es-ES" sz="2400" b="1" dirty="0">
                <a:effectLst>
                  <a:outerShdw blurRad="38100" dist="38100" dir="2700000" algn="tl">
                    <a:srgbClr val="000000">
                      <a:alpha val="43137"/>
                    </a:srgbClr>
                  </a:outerShdw>
                </a:effectLst>
                <a:latin typeface="Helvetica LT Std" panose="020B0504020202020204" pitchFamily="34" charset="0"/>
                <a:ea typeface="Times New Roman" panose="02020603050405020304" pitchFamily="18" charset="0"/>
              </a:rPr>
              <a:t>Herramientas centradas en el que aprende, pueden ser utilizadas para personalizar, diferenciar y empoderar el aprendizaje. Algunas de ellas son: Coursera, Khan </a:t>
            </a:r>
            <a:r>
              <a:rPr lang="es-ES" sz="2400" b="1" dirty="0" err="1">
                <a:effectLst>
                  <a:outerShdw blurRad="38100" dist="38100" dir="2700000" algn="tl">
                    <a:srgbClr val="000000">
                      <a:alpha val="43137"/>
                    </a:srgbClr>
                  </a:outerShdw>
                </a:effectLst>
                <a:latin typeface="Helvetica LT Std" panose="020B0504020202020204" pitchFamily="34" charset="0"/>
                <a:ea typeface="Times New Roman" panose="02020603050405020304" pitchFamily="18" charset="0"/>
              </a:rPr>
              <a:t>Academy</a:t>
            </a:r>
            <a:r>
              <a:rPr lang="es-ES" sz="2400" b="1" dirty="0">
                <a:effectLst>
                  <a:outerShdw blurRad="38100" dist="38100" dir="2700000" algn="tl">
                    <a:srgbClr val="000000">
                      <a:alpha val="43137"/>
                    </a:srgbClr>
                  </a:outerShdw>
                </a:effectLst>
                <a:latin typeface="Helvetica LT Std" panose="020B0504020202020204" pitchFamily="34" charset="0"/>
                <a:ea typeface="Times New Roman" panose="02020603050405020304" pitchFamily="18" charset="0"/>
              </a:rPr>
              <a:t>, </a:t>
            </a:r>
            <a:r>
              <a:rPr lang="es-ES" sz="2400" b="1" dirty="0" err="1">
                <a:effectLst>
                  <a:outerShdw blurRad="38100" dist="38100" dir="2700000" algn="tl">
                    <a:srgbClr val="000000">
                      <a:alpha val="43137"/>
                    </a:srgbClr>
                  </a:outerShdw>
                </a:effectLst>
                <a:latin typeface="Helvetica LT Std" panose="020B0504020202020204" pitchFamily="34" charset="0"/>
                <a:ea typeface="Times New Roman" panose="02020603050405020304" pitchFamily="18" charset="0"/>
              </a:rPr>
              <a:t>Tinkercad</a:t>
            </a:r>
            <a:r>
              <a:rPr lang="es-ES" sz="2400" b="1" dirty="0">
                <a:effectLst>
                  <a:outerShdw blurRad="38100" dist="38100" dir="2700000" algn="tl">
                    <a:srgbClr val="000000">
                      <a:alpha val="43137"/>
                    </a:srgbClr>
                  </a:outerShdw>
                </a:effectLst>
                <a:latin typeface="Helvetica LT Std" panose="020B0504020202020204" pitchFamily="34" charset="0"/>
                <a:ea typeface="Times New Roman" panose="02020603050405020304" pitchFamily="18" charset="0"/>
              </a:rPr>
              <a:t> </a:t>
            </a:r>
            <a:r>
              <a:rPr lang="es-ES" sz="2400" b="1" dirty="0" err="1">
                <a:effectLst>
                  <a:outerShdw blurRad="38100" dist="38100" dir="2700000" algn="tl">
                    <a:srgbClr val="000000">
                      <a:alpha val="43137"/>
                    </a:srgbClr>
                  </a:outerShdw>
                </a:effectLst>
                <a:latin typeface="Helvetica LT Std" panose="020B0504020202020204" pitchFamily="34" charset="0"/>
                <a:ea typeface="Times New Roman" panose="02020603050405020304" pitchFamily="18" charset="0"/>
              </a:rPr>
              <a:t>Learning</a:t>
            </a:r>
            <a:r>
              <a:rPr lang="es-ES" sz="2400" b="1" dirty="0">
                <a:effectLst>
                  <a:outerShdw blurRad="38100" dist="38100" dir="2700000" algn="tl">
                    <a:srgbClr val="000000">
                      <a:alpha val="43137"/>
                    </a:srgbClr>
                  </a:outerShdw>
                </a:effectLst>
                <a:latin typeface="Helvetica LT Std" panose="020B0504020202020204" pitchFamily="34" charset="0"/>
                <a:ea typeface="Times New Roman" panose="02020603050405020304" pitchFamily="18" charset="0"/>
              </a:rPr>
              <a:t> Center, otras herramientas para exploración de datos: data basic.io, </a:t>
            </a:r>
            <a:r>
              <a:rPr lang="es-ES" sz="2400" b="1" dirty="0" err="1">
                <a:effectLst>
                  <a:outerShdw blurRad="38100" dist="38100" dir="2700000" algn="tl">
                    <a:srgbClr val="000000">
                      <a:alpha val="43137"/>
                    </a:srgbClr>
                  </a:outerShdw>
                </a:effectLst>
                <a:latin typeface="Helvetica LT Std" panose="020B0504020202020204" pitchFamily="34" charset="0"/>
                <a:ea typeface="Times New Roman" panose="02020603050405020304" pitchFamily="18" charset="0"/>
              </a:rPr>
              <a:t>Wolfram</a:t>
            </a:r>
            <a:r>
              <a:rPr lang="es-ES" sz="2400" b="1" dirty="0">
                <a:effectLst>
                  <a:outerShdw blurRad="38100" dist="38100" dir="2700000" algn="tl">
                    <a:srgbClr val="000000">
                      <a:alpha val="43137"/>
                    </a:srgbClr>
                  </a:outerShdw>
                </a:effectLst>
                <a:latin typeface="Helvetica LT Std" panose="020B0504020202020204" pitchFamily="34" charset="0"/>
                <a:ea typeface="Times New Roman" panose="02020603050405020304" pitchFamily="18" charset="0"/>
              </a:rPr>
              <a:t> Alpha y otras.</a:t>
            </a:r>
            <a:endParaRPr lang="es-CR" sz="2400" b="1" dirty="0">
              <a:effectLst>
                <a:outerShdw blurRad="38100" dist="38100" dir="2700000" algn="tl">
                  <a:srgbClr val="000000">
                    <a:alpha val="43137"/>
                  </a:srgbClr>
                </a:outerShdw>
              </a:effectLst>
              <a:latin typeface="Helvetica LT Std" panose="020B0504020202020204" pitchFamily="34" charset="0"/>
              <a:ea typeface="Times New Roman" panose="02020603050405020304" pitchFamily="18" charset="0"/>
            </a:endParaRPr>
          </a:p>
          <a:p>
            <a:r>
              <a:rPr lang="es-ES" sz="2400" b="1" dirty="0">
                <a:solidFill>
                  <a:srgbClr val="FFFF00"/>
                </a:solidFill>
                <a:effectLst>
                  <a:outerShdw blurRad="38100" dist="38100" dir="2700000" algn="tl">
                    <a:srgbClr val="000000">
                      <a:alpha val="43137"/>
                    </a:srgbClr>
                  </a:outerShdw>
                </a:effectLst>
                <a:latin typeface="Helvetica LT Std" panose="020B0504020202020204" pitchFamily="34" charset="0"/>
                <a:ea typeface="Calibri" panose="020F0502020204030204" pitchFamily="34" charset="0"/>
                <a:cs typeface="Calibri" panose="020F0502020204030204" pitchFamily="34" charset="0"/>
              </a:rPr>
              <a:t>Según el MIT, </a:t>
            </a:r>
            <a:r>
              <a:rPr lang="es-ES" sz="2400" b="1" dirty="0">
                <a:effectLst>
                  <a:outerShdw blurRad="38100" dist="38100" dir="2700000" algn="tl">
                    <a:srgbClr val="000000">
                      <a:alpha val="43137"/>
                    </a:srgbClr>
                  </a:outerShdw>
                </a:effectLst>
                <a:latin typeface="Helvetica LT Std" panose="020B0504020202020204" pitchFamily="34" charset="0"/>
                <a:ea typeface="Calibri" panose="020F0502020204030204" pitchFamily="34" charset="0"/>
                <a:cs typeface="Calibri" panose="020F0502020204030204" pitchFamily="34" charset="0"/>
              </a:rPr>
              <a:t>el éxito del modelo formativo radica en la experimentación, pilar central del plan de estudios y los cursos en línea gratuitos: </a:t>
            </a:r>
            <a:r>
              <a:rPr lang="es-ES" sz="2400" b="1" dirty="0" err="1">
                <a:effectLst>
                  <a:outerShdw blurRad="38100" dist="38100" dir="2700000" algn="tl">
                    <a:srgbClr val="000000">
                      <a:alpha val="43137"/>
                    </a:srgbClr>
                  </a:outerShdw>
                </a:effectLst>
                <a:latin typeface="Helvetica LT Std" panose="020B0504020202020204" pitchFamily="34" charset="0"/>
                <a:ea typeface="Calibri" panose="020F0502020204030204" pitchFamily="34" charset="0"/>
                <a:cs typeface="Calibri" panose="020F0502020204030204" pitchFamily="34" charset="0"/>
              </a:rPr>
              <a:t>OpenCourseWare</a:t>
            </a:r>
            <a:r>
              <a:rPr lang="es-CR" sz="2400" b="1" dirty="0">
                <a:effectLst>
                  <a:outerShdw blurRad="38100" dist="38100" dir="2700000" algn="tl">
                    <a:srgbClr val="000000">
                      <a:alpha val="43137"/>
                    </a:srgbClr>
                  </a:outerShdw>
                </a:effectLst>
                <a:latin typeface="Helvetica LT Std" panose="020B0504020202020204" pitchFamily="34" charset="0"/>
                <a:ea typeface="Calibri" panose="020F0502020204030204" pitchFamily="34" charset="0"/>
                <a:cs typeface="Calibri" panose="020F0502020204030204" pitchFamily="34" charset="0"/>
              </a:rPr>
              <a:t>.</a:t>
            </a:r>
            <a:endParaRPr lang="es-CR" sz="2400" b="1" dirty="0">
              <a:effectLst>
                <a:outerShdw blurRad="38100" dist="38100" dir="2700000" algn="tl">
                  <a:srgbClr val="000000">
                    <a:alpha val="43137"/>
                  </a:srgbClr>
                </a:outerShdw>
              </a:effectLst>
              <a:latin typeface="Helvetica LT Std" panose="020B0504020202020204" pitchFamily="34" charset="0"/>
              <a:ea typeface="Calibri" panose="020F0502020204030204" pitchFamily="34" charset="0"/>
              <a:cs typeface="Times New Roman" panose="02020603050405020304" pitchFamily="18" charset="0"/>
            </a:endParaRPr>
          </a:p>
        </p:txBody>
      </p:sp>
      <p:sp>
        <p:nvSpPr>
          <p:cNvPr id="6" name="CuadroTexto 5">
            <a:extLst>
              <a:ext uri="{FF2B5EF4-FFF2-40B4-BE49-F238E27FC236}">
                <a16:creationId xmlns:a16="http://schemas.microsoft.com/office/drawing/2014/main" id="{CBF073C3-57DE-3884-E48E-B57838D8E3D4}"/>
              </a:ext>
            </a:extLst>
          </p:cNvPr>
          <p:cNvSpPr txBox="1"/>
          <p:nvPr/>
        </p:nvSpPr>
        <p:spPr>
          <a:xfrm>
            <a:off x="485775" y="0"/>
            <a:ext cx="11239500" cy="1077218"/>
          </a:xfrm>
          <a:prstGeom prst="rect">
            <a:avLst/>
          </a:prstGeom>
          <a:noFill/>
        </p:spPr>
        <p:txBody>
          <a:bodyPr wrap="square">
            <a:spAutoFit/>
          </a:bodyPr>
          <a:lstStyle>
            <a:defPPr>
              <a:defRPr lang="es-CR"/>
            </a:defPPr>
            <a:lvl1pPr algn="ctr">
              <a:defRPr sz="3600" b="1" cap="small">
                <a:solidFill>
                  <a:schemeClr val="accent4">
                    <a:lumMod val="60000"/>
                    <a:lumOff val="40000"/>
                  </a:schemeClr>
                </a:solidFill>
              </a:defRPr>
            </a:lvl1pPr>
          </a:lstStyle>
          <a:p>
            <a:r>
              <a:rPr lang="es-CR" dirty="0"/>
              <a:t>MÉTODOS DE ENSEÑANZA MÁS UTILIZADOS LOS ÚLTIMOS AÑOS EN LA EDUCACIÓN SUPERIOR. </a:t>
            </a:r>
            <a:endParaRPr lang="es-ES" dirty="0"/>
          </a:p>
        </p:txBody>
      </p:sp>
    </p:spTree>
    <p:extLst>
      <p:ext uri="{BB962C8B-B14F-4D97-AF65-F5344CB8AC3E}">
        <p14:creationId xmlns:p14="http://schemas.microsoft.com/office/powerpoint/2010/main" val="242656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79DDB5-0D5C-DB41-F1BF-82A822B8E868}"/>
              </a:ext>
            </a:extLst>
          </p:cNvPr>
          <p:cNvSpPr>
            <a:spLocks noGrp="1"/>
          </p:cNvSpPr>
          <p:nvPr>
            <p:ph type="title"/>
          </p:nvPr>
        </p:nvSpPr>
        <p:spPr>
          <a:xfrm>
            <a:off x="838200" y="0"/>
            <a:ext cx="10515600" cy="917985"/>
          </a:xfrm>
          <a:noFill/>
        </p:spPr>
        <p:txBody>
          <a:bodyPr>
            <a:noAutofit/>
          </a:bodyPr>
          <a:lstStyle/>
          <a:p>
            <a:br>
              <a:rPr lang="es-CR" b="1" kern="1200" cap="small" dirty="0">
                <a:solidFill>
                  <a:srgbClr val="FFC000"/>
                </a:solidFill>
                <a:effectLst/>
                <a:latin typeface="Times New Roman" panose="02020603050405020304" pitchFamily="18" charset="0"/>
                <a:ea typeface="Times New Roman" panose="02020603050405020304" pitchFamily="18" charset="0"/>
                <a:cs typeface="Arial Nova" panose="020B0504020202020204" pitchFamily="34" charset="0"/>
              </a:rPr>
            </a:br>
            <a:r>
              <a:rPr lang="es-CR" sz="3600" b="1" kern="1200" cap="small" dirty="0">
                <a:solidFill>
                  <a:srgbClr val="FFC000"/>
                </a:solidFill>
                <a:effectLst/>
                <a:latin typeface="Helvetica LT Std" panose="020B0504020202020204" pitchFamily="34" charset="0"/>
                <a:ea typeface="Times New Roman" panose="02020603050405020304" pitchFamily="18" charset="0"/>
                <a:cs typeface="Arial Nova" panose="020B0504020202020204" pitchFamily="34" charset="0"/>
              </a:rPr>
              <a:t>UN MUNDO CAMBIANTE Y AMENAZADO</a:t>
            </a:r>
            <a:br>
              <a:rPr lang="es-CR" sz="3600" b="1" kern="1200" cap="small" dirty="0">
                <a:solidFill>
                  <a:srgbClr val="FFC000"/>
                </a:solidFill>
                <a:effectLst/>
                <a:latin typeface="Helvetica LT Std" panose="020B0504020202020204" pitchFamily="34" charset="0"/>
                <a:ea typeface="Times New Roman" panose="02020603050405020304" pitchFamily="18" charset="0"/>
                <a:cs typeface="Arial Nova" panose="020B0504020202020204" pitchFamily="34" charset="0"/>
              </a:rPr>
            </a:br>
            <a:endParaRPr lang="es-CR" sz="3600" dirty="0">
              <a:solidFill>
                <a:srgbClr val="FFC000"/>
              </a:solidFill>
              <a:latin typeface="Helvetica LT Std" panose="020B0504020202020204" pitchFamily="34" charset="0"/>
            </a:endParaRPr>
          </a:p>
        </p:txBody>
      </p:sp>
      <p:sp>
        <p:nvSpPr>
          <p:cNvPr id="3" name="Marcador de contenido 2">
            <a:extLst>
              <a:ext uri="{FF2B5EF4-FFF2-40B4-BE49-F238E27FC236}">
                <a16:creationId xmlns:a16="http://schemas.microsoft.com/office/drawing/2014/main" id="{4AAD8E85-00F2-7DAE-49F9-ABFF22AE1170}"/>
              </a:ext>
            </a:extLst>
          </p:cNvPr>
          <p:cNvSpPr>
            <a:spLocks noGrp="1"/>
          </p:cNvSpPr>
          <p:nvPr>
            <p:ph idx="1"/>
          </p:nvPr>
        </p:nvSpPr>
        <p:spPr>
          <a:xfrm>
            <a:off x="232476" y="786039"/>
            <a:ext cx="11353800" cy="5283685"/>
          </a:xfrm>
        </p:spPr>
        <p:txBody>
          <a:bodyPr>
            <a:noAutofit/>
          </a:bodyPr>
          <a:lstStyle/>
          <a:p>
            <a:pPr algn="just">
              <a:lnSpc>
                <a:spcPct val="100000"/>
              </a:lnSpc>
              <a:spcBef>
                <a:spcPts val="300"/>
              </a:spcBef>
              <a:spcAft>
                <a:spcPts val="300"/>
              </a:spcAft>
            </a:pPr>
            <a:r>
              <a:rPr lang="es-CR" sz="2000" kern="100" dirty="0">
                <a:effectLst/>
                <a:latin typeface="Helvetica LT Std" panose="020B0504020202020204" pitchFamily="34" charset="0"/>
                <a:ea typeface="Times New Roman" panose="02020603050405020304" pitchFamily="18" charset="0"/>
                <a:cs typeface="Arial" panose="020B0604020202020204" pitchFamily="34" charset="0"/>
              </a:rPr>
              <a:t>Nuestro futuro está amenazado: guerras en proceso y potenciales conflictos entre Potencias; economía con una inflación muy alta y en perspectiva de una recesión, o lo que en conjunto se llama estanflación. Un medio ambiente en proceso de elevación del calentamiento global; desempleo creciente (se ha pronosticado la pérdida de empleos por la automatización, por la robotización y uso de la Inteligencia Artificial); pobreza extrema en aumento; inseguridad ciudadana mundial y violencia; salud mundial siempre en peligro de nuevas pandemias por el transporte de patógenos de animales a humanos, o de las creaciones de virus en laboratorios que podrían escaparse o ser intencionalmente liberados (Bioterrorismo). </a:t>
            </a:r>
            <a:endParaRPr lang="es-CR" sz="2000" kern="100" dirty="0">
              <a:effectLst/>
              <a:latin typeface="Helvetica LT Std" panose="020B0504020202020204" pitchFamily="34" charset="0"/>
              <a:ea typeface="Calibri" panose="020F0502020204030204" pitchFamily="34" charset="0"/>
              <a:cs typeface="Arial" panose="020B0604020202020204" pitchFamily="34" charset="0"/>
            </a:endParaRPr>
          </a:p>
          <a:p>
            <a:pPr algn="just">
              <a:lnSpc>
                <a:spcPct val="100000"/>
              </a:lnSpc>
              <a:spcBef>
                <a:spcPts val="300"/>
              </a:spcBef>
              <a:spcAft>
                <a:spcPts val="300"/>
              </a:spcAft>
            </a:pPr>
            <a:r>
              <a:rPr lang="es-CR" sz="2000" b="1" kern="100" dirty="0">
                <a:solidFill>
                  <a:srgbClr val="FFFF00"/>
                </a:solidFill>
                <a:effectLst/>
                <a:latin typeface="Helvetica LT Std" panose="020B0504020202020204" pitchFamily="34" charset="0"/>
                <a:ea typeface="Times New Roman" panose="02020603050405020304" pitchFamily="18" charset="0"/>
                <a:cs typeface="Arial" panose="020B0604020202020204" pitchFamily="34" charset="0"/>
              </a:rPr>
              <a:t>Como diría </a:t>
            </a:r>
            <a:r>
              <a:rPr lang="es-CR" sz="2000" b="1" kern="100" dirty="0" err="1">
                <a:solidFill>
                  <a:srgbClr val="FFFF00"/>
                </a:solidFill>
                <a:effectLst/>
                <a:latin typeface="Helvetica LT Std" panose="020B0504020202020204" pitchFamily="34" charset="0"/>
                <a:ea typeface="Times New Roman" panose="02020603050405020304" pitchFamily="18" charset="0"/>
                <a:cs typeface="Arial" panose="020B0604020202020204" pitchFamily="34" charset="0"/>
              </a:rPr>
              <a:t>Nouriel</a:t>
            </a:r>
            <a:r>
              <a:rPr lang="es-CR" sz="2000" b="1" kern="100" dirty="0">
                <a:solidFill>
                  <a:srgbClr val="FFFF00"/>
                </a:solidFill>
                <a:effectLst/>
                <a:latin typeface="Helvetica LT Std" panose="020B0504020202020204" pitchFamily="34" charset="0"/>
                <a:ea typeface="Times New Roman" panose="02020603050405020304" pitchFamily="18" charset="0"/>
                <a:cs typeface="Arial" panose="020B0604020202020204" pitchFamily="34" charset="0"/>
              </a:rPr>
              <a:t> </a:t>
            </a:r>
            <a:r>
              <a:rPr lang="es-CR" sz="2000" b="1" kern="100" dirty="0" err="1">
                <a:solidFill>
                  <a:srgbClr val="FFFF00"/>
                </a:solidFill>
                <a:effectLst/>
                <a:latin typeface="Helvetica LT Std" panose="020B0504020202020204" pitchFamily="34" charset="0"/>
                <a:ea typeface="Times New Roman" panose="02020603050405020304" pitchFamily="18" charset="0"/>
                <a:cs typeface="Arial" panose="020B0604020202020204" pitchFamily="34" charset="0"/>
              </a:rPr>
              <a:t>Roubini</a:t>
            </a:r>
            <a:r>
              <a:rPr lang="es-CR" sz="2000" b="1" kern="100" dirty="0">
                <a:solidFill>
                  <a:srgbClr val="FFFF00"/>
                </a:solidFill>
                <a:effectLst/>
                <a:latin typeface="Helvetica LT Std" panose="020B0504020202020204" pitchFamily="34" charset="0"/>
                <a:ea typeface="Times New Roman" panose="02020603050405020304" pitchFamily="18" charset="0"/>
                <a:cs typeface="Arial" panose="020B0604020202020204" pitchFamily="34" charset="0"/>
              </a:rPr>
              <a:t> (Profesor Emérito de Economía de la Universidad de New York ) estamos llenos de “Mega Amenazas”. Tenemos potencias como Rusia, China, </a:t>
            </a:r>
            <a:r>
              <a:rPr lang="es-CR" sz="2000" b="1" kern="100" dirty="0" err="1">
                <a:solidFill>
                  <a:srgbClr val="FFFF00"/>
                </a:solidFill>
                <a:effectLst/>
                <a:latin typeface="Helvetica LT Std" panose="020B0504020202020204" pitchFamily="34" charset="0"/>
                <a:ea typeface="Times New Roman" panose="02020603050405020304" pitchFamily="18" charset="0"/>
                <a:cs typeface="Arial" panose="020B0604020202020204" pitchFamily="34" charset="0"/>
              </a:rPr>
              <a:t>Korea</a:t>
            </a:r>
            <a:r>
              <a:rPr lang="es-CR" sz="2000" b="1" kern="100" dirty="0">
                <a:solidFill>
                  <a:srgbClr val="FFFF00"/>
                </a:solidFill>
                <a:effectLst/>
                <a:latin typeface="Helvetica LT Std" panose="020B0504020202020204" pitchFamily="34" charset="0"/>
                <a:ea typeface="Times New Roman" panose="02020603050405020304" pitchFamily="18" charset="0"/>
                <a:cs typeface="Arial" panose="020B0604020202020204" pitchFamily="34" charset="0"/>
              </a:rPr>
              <a:t> del Norte e Irán que desafían con sus bombas atómicas el orden geopolítico, económico y de seguridad; hay peligro de una tercera guerra mundial con escaladas hacia el uso de bombas atómicas. </a:t>
            </a:r>
            <a:endParaRPr lang="es-CR" sz="2000" b="1" kern="100" dirty="0">
              <a:solidFill>
                <a:srgbClr val="FFFF00"/>
              </a:solidFill>
              <a:effectLst/>
              <a:latin typeface="Helvetica LT Std" panose="020B0504020202020204" pitchFamily="34" charset="0"/>
              <a:ea typeface="Calibri" panose="020F0502020204030204" pitchFamily="34" charset="0"/>
              <a:cs typeface="Arial" panose="020B0604020202020204" pitchFamily="34" charset="0"/>
            </a:endParaRPr>
          </a:p>
          <a:p>
            <a:pPr algn="just">
              <a:lnSpc>
                <a:spcPct val="100000"/>
              </a:lnSpc>
              <a:spcBef>
                <a:spcPts val="300"/>
              </a:spcBef>
              <a:spcAft>
                <a:spcPts val="300"/>
              </a:spcAft>
            </a:pPr>
            <a:r>
              <a:rPr lang="es-CR" sz="2000" b="1" kern="100" dirty="0">
                <a:effectLst/>
                <a:latin typeface="Helvetica LT Std" panose="020B0504020202020204" pitchFamily="34" charset="0"/>
                <a:ea typeface="Times New Roman" panose="02020603050405020304" pitchFamily="18" charset="0"/>
                <a:cs typeface="Arial" panose="020B0604020202020204" pitchFamily="34" charset="0"/>
              </a:rPr>
              <a:t>La Guerra fría comercial - entre USA y China- representa un peligro latente con implicaciones para las economías mundiales. </a:t>
            </a:r>
            <a:endParaRPr lang="es-CR" sz="2000" b="1" kern="100" dirty="0">
              <a:effectLst/>
              <a:latin typeface="Helvetica LT Std" panose="020B0504020202020204" pitchFamily="34" charset="0"/>
              <a:ea typeface="Calibri" panose="020F0502020204030204" pitchFamily="34" charset="0"/>
              <a:cs typeface="Arial" panose="020B0604020202020204" pitchFamily="34" charset="0"/>
            </a:endParaRPr>
          </a:p>
          <a:p>
            <a:pPr algn="just">
              <a:lnSpc>
                <a:spcPct val="100000"/>
              </a:lnSpc>
              <a:spcBef>
                <a:spcPts val="300"/>
              </a:spcBef>
              <a:spcAft>
                <a:spcPts val="300"/>
              </a:spcAft>
            </a:pPr>
            <a:r>
              <a:rPr lang="es-CR" sz="2000" kern="100" dirty="0">
                <a:solidFill>
                  <a:srgbClr val="FFFF00"/>
                </a:solidFill>
                <a:effectLst/>
                <a:latin typeface="Helvetica LT Std" panose="020B0504020202020204" pitchFamily="34" charset="0"/>
                <a:ea typeface="Times New Roman" panose="02020603050405020304" pitchFamily="18" charset="0"/>
                <a:cs typeface="Arial" panose="020B0604020202020204" pitchFamily="34" charset="0"/>
              </a:rPr>
              <a:t>Otra amenaza grande es el nivel de endeudamiento (deuda pública y deuda privada) de todos los países y los altos montos a pagar por intereses de la deuda. </a:t>
            </a:r>
            <a:endParaRPr lang="es-CR" sz="2000" kern="100" dirty="0">
              <a:solidFill>
                <a:srgbClr val="FFFF00"/>
              </a:solidFill>
              <a:effectLst/>
              <a:latin typeface="Helvetica LT Std" panose="020B0504020202020204" pitchFamily="34" charset="0"/>
              <a:ea typeface="Calibri" panose="020F0502020204030204" pitchFamily="34" charset="0"/>
              <a:cs typeface="Arial" panose="020B0604020202020204" pitchFamily="34" charset="0"/>
            </a:endParaRPr>
          </a:p>
          <a:p>
            <a:pPr algn="just">
              <a:lnSpc>
                <a:spcPct val="100000"/>
              </a:lnSpc>
              <a:spcBef>
                <a:spcPts val="300"/>
              </a:spcBef>
              <a:spcAft>
                <a:spcPts val="300"/>
              </a:spcAft>
            </a:pPr>
            <a:r>
              <a:rPr lang="es-CR" sz="2000" kern="100" dirty="0">
                <a:effectLst/>
                <a:latin typeface="Helvetica LT Std" panose="020B0504020202020204" pitchFamily="34" charset="0"/>
                <a:ea typeface="Times New Roman" panose="02020603050405020304" pitchFamily="18" charset="0"/>
                <a:cs typeface="Arial" panose="020B0604020202020204" pitchFamily="34" charset="0"/>
              </a:rPr>
              <a:t>Debemos prepararnos para las posibles grandes amenazas y esa incertitud sobre el futuro</a:t>
            </a:r>
            <a:endParaRPr lang="es-CR" sz="2000" kern="100" dirty="0">
              <a:effectLst/>
              <a:latin typeface="Helvetica LT Std" panose="020B05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336352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DD62A1-C88C-7B3C-212A-FAEF8CC44F7A}"/>
              </a:ext>
            </a:extLst>
          </p:cNvPr>
          <p:cNvSpPr>
            <a:spLocks noGrp="1"/>
          </p:cNvSpPr>
          <p:nvPr>
            <p:ph type="title"/>
          </p:nvPr>
        </p:nvSpPr>
        <p:spPr>
          <a:xfrm>
            <a:off x="714213" y="219450"/>
            <a:ext cx="10515600" cy="978729"/>
          </a:xfrm>
          <a:noFill/>
        </p:spPr>
        <p:txBody>
          <a:bodyPr wrap="square">
            <a:spAutoFit/>
          </a:bodyPr>
          <a:lstStyle/>
          <a:p>
            <a:pPr algn="ctr"/>
            <a:r>
              <a:rPr lang="es-CR" cap="small" dirty="0">
                <a:latin typeface="+mn-lt"/>
                <a:ea typeface="+mn-ea"/>
                <a:cs typeface="+mn-cs"/>
              </a:rPr>
              <a:t>RETOS FUTUROS ESPECÍFICOS DE LA EDUCACIÓN SUPERIOR EN LA REPÚBLICA DOMINICANA. </a:t>
            </a:r>
          </a:p>
        </p:txBody>
      </p:sp>
      <p:sp>
        <p:nvSpPr>
          <p:cNvPr id="3" name="Marcador de contenido 2">
            <a:extLst>
              <a:ext uri="{FF2B5EF4-FFF2-40B4-BE49-F238E27FC236}">
                <a16:creationId xmlns:a16="http://schemas.microsoft.com/office/drawing/2014/main" id="{168E0CD3-511B-015A-A6F7-67AAC0B5627D}"/>
              </a:ext>
            </a:extLst>
          </p:cNvPr>
          <p:cNvSpPr>
            <a:spLocks noGrp="1"/>
          </p:cNvSpPr>
          <p:nvPr>
            <p:ph idx="1"/>
          </p:nvPr>
        </p:nvSpPr>
        <p:spPr>
          <a:xfrm>
            <a:off x="402956" y="1704813"/>
            <a:ext cx="10950844" cy="4673627"/>
          </a:xfrm>
          <a:noFill/>
        </p:spPr>
        <p:txBody>
          <a:bodyPr>
            <a:normAutofit lnSpcReduction="10000"/>
          </a:bodyPr>
          <a:lstStyle/>
          <a:p>
            <a:pPr algn="just">
              <a:spcBef>
                <a:spcPts val="600"/>
              </a:spcBef>
              <a:spcAft>
                <a:spcPts val="600"/>
              </a:spcAft>
            </a:pPr>
            <a:r>
              <a:rPr lang="es-ES_tradnl" sz="2400" b="1" kern="100" dirty="0">
                <a:solidFill>
                  <a:srgbClr val="FFFF00"/>
                </a:solidFill>
                <a:effectLst/>
                <a:latin typeface="Helvetica LT Std" panose="020B0504020202020204" pitchFamily="34" charset="0"/>
                <a:ea typeface="Calibri" panose="020F0502020204030204" pitchFamily="34" charset="0"/>
                <a:cs typeface="Arial" panose="020B0604020202020204" pitchFamily="34" charset="0"/>
              </a:rPr>
              <a:t>La educación superior es un bien público, un servicio público nacional, independiente de que la oferta se brinde en instituciones públicas o privadas. En la mayoría de los países la ley garantiza la educación como deber del Estado y con visión prevé y estimula la participación del sector privado. </a:t>
            </a:r>
            <a:endParaRPr lang="es-CR" sz="2400" b="1" kern="100" dirty="0">
              <a:solidFill>
                <a:srgbClr val="FFFF00"/>
              </a:solidFill>
              <a:effectLst/>
              <a:latin typeface="Helvetica LT Std" panose="020B0504020202020204" pitchFamily="34" charset="0"/>
              <a:ea typeface="Calibri" panose="020F0502020204030204" pitchFamily="34" charset="0"/>
              <a:cs typeface="Arial" panose="020B0604020202020204" pitchFamily="34" charset="0"/>
            </a:endParaRPr>
          </a:p>
          <a:p>
            <a:pPr algn="just">
              <a:spcBef>
                <a:spcPts val="600"/>
              </a:spcBef>
              <a:spcAft>
                <a:spcPts val="600"/>
              </a:spcAft>
            </a:pPr>
            <a:r>
              <a:rPr lang="es-ES_tradnl" sz="2400" b="1" kern="100" dirty="0">
                <a:effectLst/>
                <a:latin typeface="Helvetica LT Std" panose="020B0504020202020204" pitchFamily="34" charset="0"/>
                <a:ea typeface="Calibri" panose="020F0502020204030204" pitchFamily="34" charset="0"/>
                <a:cs typeface="Arial" panose="020B0604020202020204" pitchFamily="34" charset="0"/>
              </a:rPr>
              <a:t>Pero al ejercer una función de bien público delegada, el sector privado debe asegurar calidad y pertinencia en sus ofertas académicas, como eje central de su acción. El Estado, al amparo de su rol regulador, debe de garantizar ese principio, orientando la oferta y la demanda, exigiendo al sector público y al privado calidad, y ayudándole con regulaciones y recursos (de infraestructura, tecnológicos, de becas, de formación de sus profesionales en maestrías y doctorados, financiando la investigación) para que se ofrezcan títulos valorados por la sociedad, no devaluados ante el mercado ocupacional.</a:t>
            </a:r>
            <a:endParaRPr lang="es-CR" sz="2400" b="1" kern="100" dirty="0">
              <a:effectLst/>
              <a:latin typeface="Helvetica LT Std" panose="020B05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717695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E70D65-A795-BB18-B121-C6021AB43E05}"/>
              </a:ext>
            </a:extLst>
          </p:cNvPr>
          <p:cNvSpPr>
            <a:spLocks noGrp="1"/>
          </p:cNvSpPr>
          <p:nvPr>
            <p:ph type="title"/>
          </p:nvPr>
        </p:nvSpPr>
        <p:spPr>
          <a:xfrm>
            <a:off x="201477" y="193017"/>
            <a:ext cx="11659891" cy="590931"/>
          </a:xfrm>
          <a:noFill/>
        </p:spPr>
        <p:txBody>
          <a:bodyPr vert="horz" wrap="square" lIns="91440" tIns="45720" rIns="91440" bIns="45720" rtlCol="0" anchor="ctr">
            <a:spAutoFit/>
          </a:bodyPr>
          <a:lstStyle/>
          <a:p>
            <a:pPr algn="ctr"/>
            <a:r>
              <a:rPr lang="es-CR" cap="small" dirty="0">
                <a:latin typeface="+mn-lt"/>
                <a:ea typeface="+mn-ea"/>
                <a:cs typeface="+mn-cs"/>
              </a:rPr>
              <a:t>RETO 1: IMPULSAR NUEVAS CARRERAS DE CARA AL 2050.</a:t>
            </a:r>
          </a:p>
        </p:txBody>
      </p:sp>
      <p:sp>
        <p:nvSpPr>
          <p:cNvPr id="3" name="Marcador de contenido 2">
            <a:extLst>
              <a:ext uri="{FF2B5EF4-FFF2-40B4-BE49-F238E27FC236}">
                <a16:creationId xmlns:a16="http://schemas.microsoft.com/office/drawing/2014/main" id="{922BDFF5-AE91-21AC-0B0A-4E9F8F869B84}"/>
              </a:ext>
            </a:extLst>
          </p:cNvPr>
          <p:cNvSpPr>
            <a:spLocks noGrp="1"/>
          </p:cNvSpPr>
          <p:nvPr>
            <p:ph idx="1"/>
          </p:nvPr>
        </p:nvSpPr>
        <p:spPr>
          <a:xfrm>
            <a:off x="330630" y="783948"/>
            <a:ext cx="11530739" cy="5881035"/>
          </a:xfrm>
          <a:noFill/>
        </p:spPr>
        <p:txBody>
          <a:bodyPr>
            <a:noAutofit/>
          </a:bodyPr>
          <a:lstStyle/>
          <a:p>
            <a:pPr marL="342900" lvl="0" indent="-342900" algn="just">
              <a:lnSpc>
                <a:spcPct val="100000"/>
              </a:lnSpc>
              <a:spcBef>
                <a:spcPts val="600"/>
              </a:spcBef>
              <a:buFont typeface="Symbol" panose="05050102010706020507" pitchFamily="18" charset="2"/>
              <a:buChar char=""/>
            </a:pPr>
            <a:r>
              <a:rPr lang="es-DO" sz="2000" b="1" dirty="0">
                <a:solidFill>
                  <a:srgbClr val="FFFF00"/>
                </a:solidFill>
                <a:effectLst/>
                <a:latin typeface="Helvetica LT Std" panose="020B0504020202020204" pitchFamily="34" charset="0"/>
                <a:ea typeface="Calibri" panose="020F0502020204030204" pitchFamily="34" charset="0"/>
                <a:cs typeface="Times New Roman" panose="02020603050405020304" pitchFamily="18" charset="0"/>
              </a:rPr>
              <a:t>Las instituciones de educación superior, tanto las públicas como las privadas, siguen ofertando – por muy diferentes razones- algunas carreras donde el mercado está desde hace 20 años sobre saturado. Para seguir siendo competitivos, atraer empresas importantes y generar empleos de calidad debemos invertir en formar profesionales en nuevas carreras. </a:t>
            </a:r>
            <a:endParaRPr lang="es-CR" sz="2000" b="1" dirty="0">
              <a:solidFill>
                <a:srgbClr val="FFFF00"/>
              </a:solidFill>
              <a:effectLst/>
              <a:latin typeface="Helvetica LT Std" panose="020B0504020202020204" pitchFamily="34" charset="0"/>
              <a:ea typeface="Calibri" panose="020F0502020204030204" pitchFamily="34" charset="0"/>
              <a:cs typeface="Times New Roman" panose="02020603050405020304" pitchFamily="18" charset="0"/>
            </a:endParaRPr>
          </a:p>
          <a:p>
            <a:pPr marL="342900" lvl="0" indent="-342900" algn="just">
              <a:lnSpc>
                <a:spcPct val="100000"/>
              </a:lnSpc>
              <a:buFont typeface="Symbol" panose="05050102010706020507" pitchFamily="18" charset="2"/>
              <a:buChar char=""/>
            </a:pPr>
            <a:r>
              <a:rPr lang="es-DO" sz="2000" b="1" dirty="0">
                <a:effectLst/>
                <a:latin typeface="Helvetica LT Std" panose="020B0504020202020204" pitchFamily="34" charset="0"/>
                <a:ea typeface="Calibri" panose="020F0502020204030204" pitchFamily="34" charset="0"/>
                <a:cs typeface="Times New Roman" panose="02020603050405020304" pitchFamily="18" charset="0"/>
              </a:rPr>
              <a:t>En diversos estudios hemos escrito sobre el tema, en unos casos mencionando artículos como el de “</a:t>
            </a:r>
            <a:r>
              <a:rPr lang="es-DO" sz="2000" b="1" dirty="0" err="1">
                <a:effectLst/>
                <a:latin typeface="Helvetica LT Std" panose="020B0504020202020204" pitchFamily="34" charset="0"/>
                <a:ea typeface="Calibri" panose="020F0502020204030204" pitchFamily="34" charset="0"/>
                <a:cs typeface="Times New Roman" panose="02020603050405020304" pitchFamily="18" charset="0"/>
              </a:rPr>
              <a:t>The</a:t>
            </a:r>
            <a:r>
              <a:rPr lang="es-DO" sz="2000" b="1" dirty="0">
                <a:effectLst/>
                <a:latin typeface="Helvetica LT Std" panose="020B0504020202020204" pitchFamily="34" charset="0"/>
                <a:ea typeface="Calibri" panose="020F0502020204030204" pitchFamily="34" charset="0"/>
                <a:cs typeface="Times New Roman" panose="02020603050405020304" pitchFamily="18" charset="0"/>
              </a:rPr>
              <a:t> Economist”, indicando las carreras nuevas que se obtienen al hacer converger las ciencias y las tecnologías, carreras como </a:t>
            </a:r>
            <a:r>
              <a:rPr lang="es-ES_tradnl" sz="2000" b="1" dirty="0">
                <a:effectLst/>
                <a:latin typeface="Helvetica LT Std" panose="020B0504020202020204" pitchFamily="34" charset="0"/>
                <a:ea typeface="Calibri" panose="020F0502020204030204" pitchFamily="34" charset="0"/>
                <a:cs typeface="Times New Roman" panose="02020603050405020304" pitchFamily="18" charset="0"/>
              </a:rPr>
              <a:t>Biónica, (sistemas artificiales para reemplazar partes del cuerpo); Biocombustibles; </a:t>
            </a:r>
            <a:r>
              <a:rPr lang="es-ES_tradnl" sz="2000" b="1" dirty="0" err="1">
                <a:effectLst/>
                <a:latin typeface="Helvetica LT Std" panose="020B0504020202020204" pitchFamily="34" charset="0"/>
                <a:ea typeface="Calibri" panose="020F0502020204030204" pitchFamily="34" charset="0"/>
                <a:cs typeface="Times New Roman" panose="02020603050405020304" pitchFamily="18" charset="0"/>
              </a:rPr>
              <a:t>Cognitrónica</a:t>
            </a:r>
            <a:r>
              <a:rPr lang="es-ES_tradnl" sz="2000" b="1" dirty="0">
                <a:effectLst/>
                <a:latin typeface="Helvetica LT Std" panose="020B0504020202020204" pitchFamily="34" charset="0"/>
                <a:ea typeface="Calibri" panose="020F0502020204030204" pitchFamily="34" charset="0"/>
                <a:cs typeface="Times New Roman" panose="02020603050405020304" pitchFamily="18" charset="0"/>
              </a:rPr>
              <a:t> (una confiable y removible interfase, </a:t>
            </a:r>
            <a:r>
              <a:rPr lang="es-ES_tradnl" sz="2000" b="1" dirty="0" err="1">
                <a:effectLst/>
                <a:latin typeface="Helvetica LT Std" panose="020B0504020202020204" pitchFamily="34" charset="0"/>
                <a:ea typeface="Calibri" panose="020F0502020204030204" pitchFamily="34" charset="0"/>
                <a:cs typeface="Times New Roman" panose="02020603050405020304" pitchFamily="18" charset="0"/>
              </a:rPr>
              <a:t>telekinética</a:t>
            </a:r>
            <a:r>
              <a:rPr lang="es-ES_tradnl" sz="2000" b="1" dirty="0">
                <a:effectLst/>
                <a:latin typeface="Helvetica LT Std" panose="020B0504020202020204" pitchFamily="34" charset="0"/>
                <a:ea typeface="Calibri" panose="020F0502020204030204" pitchFamily="34" charset="0"/>
                <a:cs typeface="Times New Roman" panose="02020603050405020304" pitchFamily="18" charset="0"/>
              </a:rPr>
              <a:t> asistida por computadora, entro lo digital y el cerebro); Manufactura molecular (construcción de estructuras complejas átomo por átomo o más pequeño aún); Nucleónica Cuántica (fuentes móviles y no contaminantes de energía nuclear); </a:t>
            </a:r>
            <a:r>
              <a:rPr lang="es-ES_tradnl" sz="2000" b="1" dirty="0" err="1">
                <a:effectLst/>
                <a:latin typeface="Helvetica LT Std" panose="020B0504020202020204" pitchFamily="34" charset="0"/>
                <a:ea typeface="Calibri" panose="020F0502020204030204" pitchFamily="34" charset="0"/>
                <a:cs typeface="Times New Roman" panose="02020603050405020304" pitchFamily="18" charset="0"/>
              </a:rPr>
              <a:t>Genoescritura</a:t>
            </a:r>
            <a:r>
              <a:rPr lang="es-ES_tradnl" sz="2000" b="1" dirty="0">
                <a:effectLst/>
                <a:latin typeface="Helvetica LT Std" panose="020B0504020202020204" pitchFamily="34" charset="0"/>
                <a:ea typeface="Calibri" panose="020F0502020204030204" pitchFamily="34" charset="0"/>
                <a:cs typeface="Times New Roman" panose="02020603050405020304" pitchFamily="18" charset="0"/>
              </a:rPr>
              <a:t>/ </a:t>
            </a:r>
            <a:r>
              <a:rPr lang="es-ES_tradnl" sz="2000" b="1" dirty="0" err="1">
                <a:effectLst/>
                <a:latin typeface="Helvetica LT Std" panose="020B0504020202020204" pitchFamily="34" charset="0"/>
                <a:ea typeface="Calibri" panose="020F0502020204030204" pitchFamily="34" charset="0"/>
                <a:cs typeface="Times New Roman" panose="02020603050405020304" pitchFamily="18" charset="0"/>
              </a:rPr>
              <a:t>genodigitación</a:t>
            </a:r>
            <a:r>
              <a:rPr lang="es-ES_tradnl" sz="2000" b="1" dirty="0">
                <a:effectLst/>
                <a:latin typeface="Helvetica LT Std" panose="020B0504020202020204" pitchFamily="34" charset="0"/>
                <a:ea typeface="Calibri" panose="020F0502020204030204" pitchFamily="34" charset="0"/>
                <a:cs typeface="Times New Roman" panose="02020603050405020304" pitchFamily="18" charset="0"/>
              </a:rPr>
              <a:t> (Mapear, diseñar y generar aplicaciones médicas); Materiales bio-interactivos (sensores para sistemas vivos con sus efectivos y sanos mecanismos de control) entre varias otras nuevas profesiones.</a:t>
            </a:r>
            <a:endParaRPr lang="es-CR" sz="2000" b="1" dirty="0">
              <a:effectLst/>
              <a:latin typeface="Helvetica LT Std" panose="020B0504020202020204" pitchFamily="34" charset="0"/>
              <a:ea typeface="Calibri" panose="020F0502020204030204" pitchFamily="34" charset="0"/>
              <a:cs typeface="Times New Roman" panose="02020603050405020304" pitchFamily="18" charset="0"/>
            </a:endParaRPr>
          </a:p>
          <a:p>
            <a:pPr marL="342900" lvl="0" indent="-342900" algn="just">
              <a:lnSpc>
                <a:spcPct val="100000"/>
              </a:lnSpc>
              <a:spcAft>
                <a:spcPts val="1200"/>
              </a:spcAft>
              <a:buFont typeface="Symbol" panose="05050102010706020507" pitchFamily="18" charset="2"/>
              <a:buChar char=""/>
            </a:pPr>
            <a:r>
              <a:rPr lang="es-ES_tradnl" sz="1800" b="1" dirty="0">
                <a:solidFill>
                  <a:srgbClr val="FFFF00"/>
                </a:solidFill>
                <a:effectLst/>
                <a:latin typeface="Helvetica LT Std" panose="020B0504020202020204" pitchFamily="34" charset="0"/>
                <a:ea typeface="Calibri" panose="020F0502020204030204" pitchFamily="34" charset="0"/>
                <a:cs typeface="Times New Roman" panose="02020603050405020304" pitchFamily="18" charset="0"/>
              </a:rPr>
              <a:t>También en diversos artículos y documentos hemos mencionado la necesidad de formar técnicos, bachilleres, masters y doctores en: Internet de las cosas; bioinformática, </a:t>
            </a:r>
            <a:r>
              <a:rPr lang="es-ES_tradnl" sz="1800" b="1" dirty="0" err="1">
                <a:solidFill>
                  <a:srgbClr val="FFFF00"/>
                </a:solidFill>
                <a:effectLst/>
                <a:latin typeface="Helvetica LT Std" panose="020B0504020202020204" pitchFamily="34" charset="0"/>
                <a:ea typeface="Calibri" panose="020F0502020204030204" pitchFamily="34" charset="0"/>
                <a:cs typeface="Times New Roman" panose="02020603050405020304" pitchFamily="18" charset="0"/>
              </a:rPr>
              <a:t>natotecnología</a:t>
            </a:r>
            <a:r>
              <a:rPr lang="es-ES_tradnl" sz="1800" b="1" dirty="0">
                <a:solidFill>
                  <a:srgbClr val="FFFF00"/>
                </a:solidFill>
                <a:effectLst/>
                <a:latin typeface="Helvetica LT Std" panose="020B0504020202020204" pitchFamily="34" charset="0"/>
                <a:ea typeface="Calibri" panose="020F0502020204030204" pitchFamily="34" charset="0"/>
                <a:cs typeface="Times New Roman" panose="02020603050405020304" pitchFamily="18" charset="0"/>
              </a:rPr>
              <a:t> aplicada a nuevos materiales, materiales invisibles, Big data, </a:t>
            </a:r>
            <a:r>
              <a:rPr lang="es-ES_tradnl" sz="1800" b="1" dirty="0" err="1">
                <a:solidFill>
                  <a:srgbClr val="FFFF00"/>
                </a:solidFill>
                <a:effectLst/>
                <a:latin typeface="Helvetica LT Std" panose="020B0504020202020204" pitchFamily="34" charset="0"/>
                <a:ea typeface="Calibri" panose="020F0502020204030204" pitchFamily="34" charset="0"/>
                <a:cs typeface="Times New Roman" panose="02020603050405020304" pitchFamily="18" charset="0"/>
              </a:rPr>
              <a:t>hiperconectividad</a:t>
            </a:r>
            <a:r>
              <a:rPr lang="es-ES_tradnl" sz="1800" b="1" dirty="0">
                <a:solidFill>
                  <a:srgbClr val="FFFF00"/>
                </a:solidFill>
                <a:effectLst/>
                <a:latin typeface="Helvetica LT Std" panose="020B0504020202020204" pitchFamily="34" charset="0"/>
                <a:ea typeface="Calibri" panose="020F0502020204030204" pitchFamily="34" charset="0"/>
                <a:cs typeface="Times New Roman" panose="02020603050405020304" pitchFamily="18" charset="0"/>
              </a:rPr>
              <a:t>, economía del hidrógeno, en las diversas aristas de la Tercera Revolución Industrial. </a:t>
            </a:r>
            <a:endParaRPr lang="es-CR" sz="1800" b="1" dirty="0">
              <a:solidFill>
                <a:srgbClr val="FFFF00"/>
              </a:solidFill>
              <a:latin typeface="Helvetica LT Std" panose="020B0504020202020204" pitchFamily="34" charset="0"/>
            </a:endParaRPr>
          </a:p>
        </p:txBody>
      </p:sp>
    </p:spTree>
    <p:extLst>
      <p:ext uri="{BB962C8B-B14F-4D97-AF65-F5344CB8AC3E}">
        <p14:creationId xmlns:p14="http://schemas.microsoft.com/office/powerpoint/2010/main" val="234786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8D54A4-5254-AB3D-A73A-702BDF067405}"/>
              </a:ext>
            </a:extLst>
          </p:cNvPr>
          <p:cNvSpPr>
            <a:spLocks noGrp="1"/>
          </p:cNvSpPr>
          <p:nvPr>
            <p:ph type="title"/>
          </p:nvPr>
        </p:nvSpPr>
        <p:spPr>
          <a:xfrm>
            <a:off x="838200" y="413271"/>
            <a:ext cx="10515600" cy="535531"/>
          </a:xfrm>
          <a:noFill/>
        </p:spPr>
        <p:txBody>
          <a:bodyPr vert="horz" wrap="square" lIns="91440" tIns="45720" rIns="91440" bIns="45720" rtlCol="0" anchor="ctr">
            <a:spAutoFit/>
          </a:bodyPr>
          <a:lstStyle/>
          <a:p>
            <a:pPr algn="ctr"/>
            <a:r>
              <a:rPr lang="es-CR" cap="small" dirty="0">
                <a:latin typeface="+mn-lt"/>
                <a:ea typeface="+mn-ea"/>
                <a:cs typeface="+mn-cs"/>
              </a:rPr>
              <a:t>RETO 2: AUMENTAR LA INVESTIGACIÓN.</a:t>
            </a:r>
          </a:p>
        </p:txBody>
      </p:sp>
      <p:sp>
        <p:nvSpPr>
          <p:cNvPr id="3" name="Marcador de contenido 2">
            <a:extLst>
              <a:ext uri="{FF2B5EF4-FFF2-40B4-BE49-F238E27FC236}">
                <a16:creationId xmlns:a16="http://schemas.microsoft.com/office/drawing/2014/main" id="{2ADA8235-A149-AF31-7685-D89D40B55401}"/>
              </a:ext>
            </a:extLst>
          </p:cNvPr>
          <p:cNvSpPr>
            <a:spLocks noGrp="1"/>
          </p:cNvSpPr>
          <p:nvPr>
            <p:ph idx="1"/>
          </p:nvPr>
        </p:nvSpPr>
        <p:spPr>
          <a:xfrm>
            <a:off x="325465" y="1182414"/>
            <a:ext cx="11298264" cy="4669084"/>
          </a:xfrm>
          <a:noFill/>
        </p:spPr>
        <p:txBody>
          <a:bodyPr>
            <a:normAutofit lnSpcReduction="10000"/>
          </a:bodyPr>
          <a:lstStyle/>
          <a:p>
            <a:pPr marL="228600" indent="-228600" algn="just">
              <a:lnSpc>
                <a:spcPct val="120000"/>
              </a:lnSpc>
              <a:spcBef>
                <a:spcPts val="600"/>
              </a:spcBef>
              <a:spcAft>
                <a:spcPts val="1200"/>
              </a:spcAft>
            </a:pPr>
            <a:r>
              <a:rPr lang="es-DO" sz="2400" dirty="0">
                <a:effectLst/>
                <a:latin typeface="Helvetica LT Std" panose="020B0504020202020204" pitchFamily="34" charset="0"/>
                <a:ea typeface="Calibri" panose="020F0502020204030204" pitchFamily="34" charset="0"/>
                <a:cs typeface="Times New Roman" panose="02020603050405020304" pitchFamily="18" charset="0"/>
              </a:rPr>
              <a:t>La universidad debe ser una institución que no sólo transmite el conocimiento sino también lo produce o construye; es un reto de los próximos años aumentar la investigación e integrar todos los sectores e instituciones que se dedican o se deben dedicar a la investigación para racionalizar recursos; deben de priorizarse las investigaciones sintonizadas con las necesidades sentidas (pertinencia) de la sociedad dominicana y su estructura social y productiva. </a:t>
            </a:r>
          </a:p>
          <a:p>
            <a:pPr marL="228600" indent="-228600" algn="just">
              <a:lnSpc>
                <a:spcPct val="120000"/>
              </a:lnSpc>
              <a:spcBef>
                <a:spcPts val="600"/>
              </a:spcBef>
              <a:spcAft>
                <a:spcPts val="1200"/>
              </a:spcAft>
            </a:pPr>
            <a:r>
              <a:rPr lang="es-DO" sz="2400" b="1" dirty="0">
                <a:solidFill>
                  <a:srgbClr val="FFFF00"/>
                </a:solidFill>
                <a:effectLst/>
                <a:latin typeface="Helvetica LT Std" panose="020B0504020202020204" pitchFamily="34" charset="0"/>
                <a:ea typeface="Calibri" panose="020F0502020204030204" pitchFamily="34" charset="0"/>
                <a:cs typeface="Times New Roman" panose="02020603050405020304" pitchFamily="18" charset="0"/>
              </a:rPr>
              <a:t>El Estado debe de seguir invirtiendo en más proyectos de investigación, vía el </a:t>
            </a:r>
            <a:r>
              <a:rPr lang="es-DO" sz="2400" b="1" dirty="0" err="1">
                <a:solidFill>
                  <a:srgbClr val="FFFF00"/>
                </a:solidFill>
                <a:effectLst/>
                <a:latin typeface="Helvetica LT Std" panose="020B0504020202020204" pitchFamily="34" charset="0"/>
                <a:ea typeface="Calibri" panose="020F0502020204030204" pitchFamily="34" charset="0"/>
                <a:cs typeface="Times New Roman" panose="02020603050405020304" pitchFamily="18" charset="0"/>
              </a:rPr>
              <a:t>FONDOCyT</a:t>
            </a:r>
            <a:r>
              <a:rPr lang="es-DO" sz="2400" b="1" dirty="0">
                <a:solidFill>
                  <a:srgbClr val="FFFF00"/>
                </a:solidFill>
                <a:effectLst/>
                <a:latin typeface="Helvetica LT Std" panose="020B0504020202020204" pitchFamily="34" charset="0"/>
                <a:ea typeface="Calibri" panose="020F0502020204030204" pitchFamily="34" charset="0"/>
                <a:cs typeface="Times New Roman" panose="02020603050405020304" pitchFamily="18" charset="0"/>
              </a:rPr>
              <a:t>, pero también las Universidades deben destinar más recursos a la investigación, especialmente en proyectos de ciencias, nuevas formas de energía y Medio Ambiente. </a:t>
            </a:r>
            <a:endParaRPr lang="es-CR" sz="2400" b="1" dirty="0">
              <a:solidFill>
                <a:srgbClr val="FFFF00"/>
              </a:solidFill>
              <a:effectLst/>
              <a:latin typeface="Helvetica LT Std" panose="020B0504020202020204" pitchFamily="34" charset="0"/>
              <a:ea typeface="Calibri" panose="020F0502020204030204" pitchFamily="34" charset="0"/>
              <a:cs typeface="Times New Roman" panose="02020603050405020304" pitchFamily="18" charset="0"/>
            </a:endParaRPr>
          </a:p>
          <a:p>
            <a:endParaRPr lang="es-CR" dirty="0">
              <a:latin typeface="Helvetica LT Std" panose="020B0504020202020204" pitchFamily="34" charset="0"/>
            </a:endParaRPr>
          </a:p>
        </p:txBody>
      </p:sp>
    </p:spTree>
    <p:extLst>
      <p:ext uri="{BB962C8B-B14F-4D97-AF65-F5344CB8AC3E}">
        <p14:creationId xmlns:p14="http://schemas.microsoft.com/office/powerpoint/2010/main" val="42691164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94D7AC-8D47-D818-5353-8177E809F3E0}"/>
              </a:ext>
            </a:extLst>
          </p:cNvPr>
          <p:cNvSpPr>
            <a:spLocks noGrp="1"/>
          </p:cNvSpPr>
          <p:nvPr>
            <p:ph type="title"/>
          </p:nvPr>
        </p:nvSpPr>
        <p:spPr>
          <a:xfrm>
            <a:off x="330631" y="294470"/>
            <a:ext cx="11012837" cy="1089529"/>
          </a:xfrm>
          <a:noFill/>
        </p:spPr>
        <p:txBody>
          <a:bodyPr vert="horz" wrap="square" lIns="91440" tIns="45720" rIns="91440" bIns="45720" rtlCol="0" anchor="ctr">
            <a:spAutoFit/>
          </a:bodyPr>
          <a:lstStyle/>
          <a:p>
            <a:pPr algn="ctr"/>
            <a:r>
              <a:rPr lang="es-CR" cap="small" dirty="0">
                <a:latin typeface="+mn-lt"/>
                <a:ea typeface="+mn-ea"/>
                <a:cs typeface="+mn-cs"/>
              </a:rPr>
              <a:t>RETO 3: INTERNACIONALIZACIÓN, </a:t>
            </a:r>
            <a:br>
              <a:rPr lang="es-CR" cap="small" dirty="0">
                <a:latin typeface="+mn-lt"/>
                <a:ea typeface="+mn-ea"/>
                <a:cs typeface="+mn-cs"/>
              </a:rPr>
            </a:br>
            <a:r>
              <a:rPr lang="es-CR" cap="small" dirty="0">
                <a:latin typeface="+mn-lt"/>
                <a:ea typeface="+mn-ea"/>
                <a:cs typeface="+mn-cs"/>
              </a:rPr>
              <a:t>EN LO PRESENCIAL Y VIRTUAL</a:t>
            </a:r>
          </a:p>
        </p:txBody>
      </p:sp>
      <p:sp>
        <p:nvSpPr>
          <p:cNvPr id="3" name="Marcador de contenido 2">
            <a:extLst>
              <a:ext uri="{FF2B5EF4-FFF2-40B4-BE49-F238E27FC236}">
                <a16:creationId xmlns:a16="http://schemas.microsoft.com/office/drawing/2014/main" id="{191DD520-A7EC-09E4-8E7D-18DC4203CE63}"/>
              </a:ext>
            </a:extLst>
          </p:cNvPr>
          <p:cNvSpPr>
            <a:spLocks noGrp="1"/>
          </p:cNvSpPr>
          <p:nvPr>
            <p:ph idx="1"/>
          </p:nvPr>
        </p:nvSpPr>
        <p:spPr>
          <a:xfrm>
            <a:off x="330631" y="1515658"/>
            <a:ext cx="11324094" cy="4993629"/>
          </a:xfrm>
          <a:noFill/>
        </p:spPr>
        <p:txBody>
          <a:bodyPr>
            <a:noAutofit/>
          </a:bodyPr>
          <a:lstStyle/>
          <a:p>
            <a:pPr marL="342900" lvl="0" indent="-342900" algn="just">
              <a:lnSpc>
                <a:spcPct val="120000"/>
              </a:lnSpc>
              <a:spcBef>
                <a:spcPts val="600"/>
              </a:spcBef>
              <a:buFont typeface="Symbol" panose="05050102010706020507" pitchFamily="18" charset="2"/>
              <a:buChar char=""/>
            </a:pPr>
            <a:r>
              <a:rPr lang="es-US" sz="2400" dirty="0">
                <a:effectLst/>
                <a:latin typeface="Helvetica LT Std" panose="020B0504020202020204" pitchFamily="34" charset="0"/>
                <a:ea typeface="Calibri" panose="020F0502020204030204" pitchFamily="34" charset="0"/>
                <a:cs typeface="Times New Roman" panose="02020603050405020304" pitchFamily="18" charset="0"/>
              </a:rPr>
              <a:t>Las tecnologías pueden transformar y mejorar los modelos a distancia de formación, al tiempo que generan nuevas estrategias para llevar a efecto el proceso de enseñanza y aprendizaje. De igual manera, se está en presencia de una diversidad de modelos en función de la articulación de las dimensiones tiempo y espacio utilizando las tecnologías. </a:t>
            </a:r>
          </a:p>
          <a:p>
            <a:pPr marL="342900" lvl="0" indent="-342900" algn="just">
              <a:lnSpc>
                <a:spcPct val="120000"/>
              </a:lnSpc>
              <a:spcBef>
                <a:spcPts val="600"/>
              </a:spcBef>
              <a:buFont typeface="Symbol" panose="05050102010706020507" pitchFamily="18" charset="2"/>
              <a:buChar char=""/>
            </a:pPr>
            <a:r>
              <a:rPr lang="es-US" sz="2400" b="1" dirty="0">
                <a:solidFill>
                  <a:srgbClr val="FFFF00"/>
                </a:solidFill>
                <a:effectLst/>
                <a:latin typeface="Helvetica LT Std" panose="020B0504020202020204" pitchFamily="34" charset="0"/>
                <a:ea typeface="Calibri" panose="020F0502020204030204" pitchFamily="34" charset="0"/>
                <a:cs typeface="Times New Roman" panose="02020603050405020304" pitchFamily="18" charset="0"/>
              </a:rPr>
              <a:t>El reto para el personal académico es no repetir en la educación a distancia y virtual los vacíos o problemas de la presencial, para lo cual se necesita transformar las bases del aprendizaje y las relaciones docentes-discentes para garantizar un proceso formativo de calidad. Hace años llamamos a estos procesos la educación sin distancia, en tiempo real (L. Guadamuz, Brasil 1996). </a:t>
            </a:r>
            <a:endParaRPr lang="es-CR" sz="2400" b="1" dirty="0">
              <a:solidFill>
                <a:srgbClr val="FFFF00"/>
              </a:solidFill>
              <a:effectLst/>
              <a:latin typeface="Helvetica LT Std" panose="020B05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255298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18B0BC-4FA9-E5DC-BB7D-ECF7CAC9CD50}"/>
              </a:ext>
            </a:extLst>
          </p:cNvPr>
          <p:cNvSpPr>
            <a:spLocks noGrp="1"/>
          </p:cNvSpPr>
          <p:nvPr>
            <p:ph type="title"/>
          </p:nvPr>
        </p:nvSpPr>
        <p:spPr>
          <a:xfrm>
            <a:off x="-1" y="138883"/>
            <a:ext cx="12311743" cy="1034129"/>
          </a:xfrm>
          <a:noFill/>
        </p:spPr>
        <p:txBody>
          <a:bodyPr vert="horz" wrap="square" lIns="91440" tIns="45720" rIns="91440" bIns="45720" rtlCol="0" anchor="ctr">
            <a:spAutoFit/>
          </a:bodyPr>
          <a:lstStyle/>
          <a:p>
            <a:pPr algn="ctr"/>
            <a:r>
              <a:rPr lang="es-DO" sz="3400" cap="small" dirty="0">
                <a:latin typeface="+mn-lt"/>
                <a:ea typeface="+mn-ea"/>
                <a:cs typeface="+mn-cs"/>
              </a:rPr>
              <a:t>RETO 4: ADECUAR LA OFERTA A LAS NECESIDADES DE LA SOCIEDAD. </a:t>
            </a:r>
            <a:br>
              <a:rPr lang="es-DO" sz="3400" cap="small" dirty="0">
                <a:latin typeface="+mn-lt"/>
                <a:ea typeface="+mn-ea"/>
                <a:cs typeface="+mn-cs"/>
              </a:rPr>
            </a:br>
            <a:r>
              <a:rPr lang="es-DO" sz="3400" cap="small" dirty="0">
                <a:latin typeface="+mn-lt"/>
                <a:ea typeface="+mn-ea"/>
                <a:cs typeface="+mn-cs"/>
              </a:rPr>
              <a:t>LAS CERTIFICACIONES Y MICRO-GRADOS. </a:t>
            </a:r>
            <a:endParaRPr lang="es-CR" sz="3400" cap="small" dirty="0">
              <a:latin typeface="+mn-lt"/>
              <a:ea typeface="+mn-ea"/>
              <a:cs typeface="+mn-cs"/>
            </a:endParaRPr>
          </a:p>
        </p:txBody>
      </p:sp>
      <p:sp>
        <p:nvSpPr>
          <p:cNvPr id="3" name="Marcador de contenido 2">
            <a:extLst>
              <a:ext uri="{FF2B5EF4-FFF2-40B4-BE49-F238E27FC236}">
                <a16:creationId xmlns:a16="http://schemas.microsoft.com/office/drawing/2014/main" id="{66707A3E-A035-0DA4-168C-63AD1202DBA7}"/>
              </a:ext>
            </a:extLst>
          </p:cNvPr>
          <p:cNvSpPr>
            <a:spLocks noGrp="1"/>
          </p:cNvSpPr>
          <p:nvPr>
            <p:ph idx="1"/>
          </p:nvPr>
        </p:nvSpPr>
        <p:spPr>
          <a:xfrm>
            <a:off x="191145" y="1173012"/>
            <a:ext cx="11809709" cy="5238426"/>
          </a:xfrm>
          <a:noFill/>
        </p:spPr>
        <p:txBody>
          <a:bodyPr>
            <a:noAutofit/>
          </a:bodyPr>
          <a:lstStyle/>
          <a:p>
            <a:pPr marL="228600" indent="-228600" algn="just">
              <a:lnSpc>
                <a:spcPct val="120000"/>
              </a:lnSpc>
              <a:spcAft>
                <a:spcPts val="1200"/>
              </a:spcAft>
            </a:pPr>
            <a:r>
              <a:rPr lang="es-DO" sz="2400" b="1" dirty="0">
                <a:effectLst/>
                <a:latin typeface="Helvetica LT Std" panose="020B0504020202020204" pitchFamily="34" charset="0"/>
                <a:ea typeface="Calibri" panose="020F0502020204030204" pitchFamily="34" charset="0"/>
                <a:cs typeface="Times New Roman" panose="02020603050405020304" pitchFamily="18" charset="0"/>
              </a:rPr>
              <a:t>Crece la tendencia de no sólo utilizar las universidades tradicionales con sus estructuras convencionales, sino ir a formas más abiertas, usando las tecnologías de la información, la vinculación con las necesidades de los empleadores, para ir hacia la oferta de MICRO GRADOS Y POSGRADOS.</a:t>
            </a:r>
          </a:p>
          <a:p>
            <a:pPr marL="228600" indent="-228600" algn="just">
              <a:lnSpc>
                <a:spcPct val="120000"/>
              </a:lnSpc>
              <a:spcAft>
                <a:spcPts val="1200"/>
              </a:spcAft>
            </a:pPr>
            <a:r>
              <a:rPr lang="es-DO" sz="2000" b="1" dirty="0">
                <a:effectLst/>
                <a:latin typeface="Helvetica LT Std" panose="020B0504020202020204" pitchFamily="34" charset="0"/>
                <a:ea typeface="Calibri" panose="020F0502020204030204" pitchFamily="34" charset="0"/>
                <a:cs typeface="Times New Roman" panose="02020603050405020304" pitchFamily="18" charset="0"/>
              </a:rPr>
              <a:t>En un artículo publicado en la revista </a:t>
            </a:r>
            <a:r>
              <a:rPr lang="es-DO" sz="2000" b="1" dirty="0" err="1">
                <a:effectLst/>
                <a:latin typeface="Helvetica LT Std" panose="020B0504020202020204" pitchFamily="34" charset="0"/>
                <a:ea typeface="Calibri" panose="020F0502020204030204" pitchFamily="34" charset="0"/>
                <a:cs typeface="Times New Roman" panose="02020603050405020304" pitchFamily="18" charset="0"/>
              </a:rPr>
              <a:t>Brooking</a:t>
            </a:r>
            <a:r>
              <a:rPr lang="es-DO" sz="2000" b="1" dirty="0">
                <a:effectLst/>
                <a:latin typeface="Helvetica LT Std" panose="020B0504020202020204" pitchFamily="34" charset="0"/>
                <a:ea typeface="Calibri" panose="020F0502020204030204" pitchFamily="34" charset="0"/>
                <a:cs typeface="Times New Roman" panose="02020603050405020304" pitchFamily="18" charset="0"/>
              </a:rPr>
              <a:t>, en la sección </a:t>
            </a:r>
            <a:r>
              <a:rPr lang="es-DO" sz="2000" b="1" dirty="0" err="1">
                <a:effectLst/>
                <a:latin typeface="Helvetica LT Std" panose="020B0504020202020204" pitchFamily="34" charset="0"/>
                <a:ea typeface="Calibri" panose="020F0502020204030204" pitchFamily="34" charset="0"/>
                <a:cs typeface="Times New Roman" panose="02020603050405020304" pitchFamily="18" charset="0"/>
              </a:rPr>
              <a:t>Tech</a:t>
            </a:r>
            <a:r>
              <a:rPr lang="es-DO" sz="2000" b="1" dirty="0">
                <a:effectLst/>
                <a:latin typeface="Helvetica LT Std" panose="020B0504020202020204" pitchFamily="34" charset="0"/>
                <a:ea typeface="Calibri" panose="020F0502020204030204" pitchFamily="34" charset="0"/>
                <a:cs typeface="Times New Roman" panose="02020603050405020304" pitchFamily="18" charset="0"/>
              </a:rPr>
              <a:t> </a:t>
            </a:r>
            <a:r>
              <a:rPr lang="es-DO" sz="2000" b="1" dirty="0" err="1">
                <a:effectLst/>
                <a:latin typeface="Helvetica LT Std" panose="020B0504020202020204" pitchFamily="34" charset="0"/>
                <a:ea typeface="Calibri" panose="020F0502020204030204" pitchFamily="34" charset="0"/>
                <a:cs typeface="Times New Roman" panose="02020603050405020304" pitchFamily="18" charset="0"/>
              </a:rPr>
              <a:t>Tank</a:t>
            </a:r>
            <a:r>
              <a:rPr lang="es-DO" sz="2000" b="1" dirty="0">
                <a:effectLst/>
                <a:latin typeface="Helvetica LT Std" panose="020B0504020202020204" pitchFamily="34" charset="0"/>
                <a:ea typeface="Calibri" panose="020F0502020204030204" pitchFamily="34" charset="0"/>
                <a:cs typeface="Times New Roman" panose="02020603050405020304" pitchFamily="18" charset="0"/>
              </a:rPr>
              <a:t>, </a:t>
            </a:r>
            <a:r>
              <a:rPr lang="es-DO" sz="2000" b="1" dirty="0" err="1">
                <a:effectLst/>
                <a:latin typeface="Helvetica LT Std" panose="020B0504020202020204" pitchFamily="34" charset="0"/>
                <a:ea typeface="Calibri" panose="020F0502020204030204" pitchFamily="34" charset="0"/>
                <a:cs typeface="Times New Roman" panose="02020603050405020304" pitchFamily="18" charset="0"/>
              </a:rPr>
              <a:t>Improving</a:t>
            </a:r>
            <a:r>
              <a:rPr lang="es-DO" sz="2000" b="1" dirty="0">
                <a:effectLst/>
                <a:latin typeface="Helvetica LT Std" panose="020B0504020202020204" pitchFamily="34" charset="0"/>
                <a:ea typeface="Calibri" panose="020F0502020204030204" pitchFamily="34" charset="0"/>
                <a:cs typeface="Times New Roman" panose="02020603050405020304" pitchFamily="18" charset="0"/>
              </a:rPr>
              <a:t> </a:t>
            </a:r>
            <a:r>
              <a:rPr lang="es-DO" sz="2000" b="1" dirty="0" err="1">
                <a:effectLst/>
                <a:latin typeface="Helvetica LT Std" panose="020B0504020202020204" pitchFamily="34" charset="0"/>
                <a:ea typeface="Calibri" panose="020F0502020204030204" pitchFamily="34" charset="0"/>
                <a:cs typeface="Times New Roman" panose="02020603050405020304" pitchFamily="18" charset="0"/>
              </a:rPr>
              <a:t>technology</a:t>
            </a:r>
            <a:r>
              <a:rPr lang="es-DO" sz="2000" b="1" dirty="0">
                <a:effectLst/>
                <a:latin typeface="Helvetica LT Std" panose="020B0504020202020204" pitchFamily="34" charset="0"/>
                <a:ea typeface="Calibri" panose="020F0502020204030204" pitchFamily="34" charset="0"/>
                <a:cs typeface="Times New Roman" panose="02020603050405020304" pitchFamily="18" charset="0"/>
              </a:rPr>
              <a:t> </a:t>
            </a:r>
            <a:r>
              <a:rPr lang="es-DO" sz="2000" b="1" dirty="0" err="1">
                <a:effectLst/>
                <a:latin typeface="Helvetica LT Std" panose="020B0504020202020204" pitchFamily="34" charset="0"/>
                <a:ea typeface="Calibri" panose="020F0502020204030204" pitchFamily="34" charset="0"/>
                <a:cs typeface="Times New Roman" panose="02020603050405020304" pitchFamily="18" charset="0"/>
              </a:rPr>
              <a:t>policy</a:t>
            </a:r>
            <a:r>
              <a:rPr lang="es-DO" sz="2000" b="1" dirty="0">
                <a:effectLst/>
                <a:latin typeface="Helvetica LT Std" panose="020B0504020202020204" pitchFamily="34" charset="0"/>
                <a:ea typeface="Calibri" panose="020F0502020204030204" pitchFamily="34" charset="0"/>
                <a:cs typeface="Times New Roman" panose="02020603050405020304" pitchFamily="18" charset="0"/>
              </a:rPr>
              <a:t>, publicaron un artículo titulado </a:t>
            </a:r>
            <a:r>
              <a:rPr lang="es-DO" sz="2000" b="1" kern="1800" dirty="0">
                <a:effectLst/>
                <a:latin typeface="Helvetica LT Std" panose="020B0504020202020204" pitchFamily="34" charset="0"/>
                <a:ea typeface="Times New Roman" panose="02020603050405020304" pitchFamily="18" charset="0"/>
                <a:cs typeface="Times New Roman" panose="02020603050405020304" pitchFamily="18" charset="0"/>
              </a:rPr>
              <a:t>“</a:t>
            </a:r>
            <a:r>
              <a:rPr lang="es-DO" sz="2000" b="1" kern="1800" dirty="0" err="1">
                <a:effectLst/>
                <a:latin typeface="Helvetica LT Std" panose="020B0504020202020204" pitchFamily="34" charset="0"/>
                <a:ea typeface="Times New Roman" panose="02020603050405020304" pitchFamily="18" charset="0"/>
                <a:cs typeface="Times New Roman" panose="02020603050405020304" pitchFamily="18" charset="0"/>
              </a:rPr>
              <a:t>How</a:t>
            </a:r>
            <a:r>
              <a:rPr lang="es-DO" sz="2000" b="1" kern="1800" dirty="0">
                <a:effectLst/>
                <a:latin typeface="Helvetica LT Std" panose="020B0504020202020204" pitchFamily="34" charset="0"/>
                <a:ea typeface="Times New Roman" panose="02020603050405020304" pitchFamily="18" charset="0"/>
                <a:cs typeface="Times New Roman" panose="02020603050405020304" pitchFamily="18" charset="0"/>
              </a:rPr>
              <a:t> Google and Coursera </a:t>
            </a:r>
            <a:r>
              <a:rPr lang="es-DO" sz="2000" b="1" kern="1800" dirty="0" err="1">
                <a:effectLst/>
                <a:latin typeface="Helvetica LT Std" panose="020B0504020202020204" pitchFamily="34" charset="0"/>
                <a:ea typeface="Times New Roman" panose="02020603050405020304" pitchFamily="18" charset="0"/>
                <a:cs typeface="Times New Roman" panose="02020603050405020304" pitchFamily="18" charset="0"/>
              </a:rPr>
              <a:t>may</a:t>
            </a:r>
            <a:r>
              <a:rPr lang="es-DO" sz="2000" b="1" kern="1800" dirty="0">
                <a:effectLst/>
                <a:latin typeface="Helvetica LT Std" panose="020B0504020202020204" pitchFamily="34" charset="0"/>
                <a:ea typeface="Times New Roman" panose="02020603050405020304" pitchFamily="18" charset="0"/>
                <a:cs typeface="Times New Roman" panose="02020603050405020304" pitchFamily="18" charset="0"/>
              </a:rPr>
              <a:t> </a:t>
            </a:r>
            <a:r>
              <a:rPr lang="es-DO" sz="2000" b="1" kern="1800" dirty="0" err="1">
                <a:effectLst/>
                <a:latin typeface="Helvetica LT Std" panose="020B0504020202020204" pitchFamily="34" charset="0"/>
                <a:ea typeface="Times New Roman" panose="02020603050405020304" pitchFamily="18" charset="0"/>
                <a:cs typeface="Times New Roman" panose="02020603050405020304" pitchFamily="18" charset="0"/>
              </a:rPr>
              <a:t>upend</a:t>
            </a:r>
            <a:r>
              <a:rPr lang="es-DO" sz="2000" b="1" kern="1800" dirty="0">
                <a:effectLst/>
                <a:latin typeface="Helvetica LT Std" panose="020B0504020202020204" pitchFamily="34" charset="0"/>
                <a:ea typeface="Times New Roman" panose="02020603050405020304" pitchFamily="18" charset="0"/>
                <a:cs typeface="Times New Roman" panose="02020603050405020304" pitchFamily="18" charset="0"/>
              </a:rPr>
              <a:t> </a:t>
            </a:r>
            <a:r>
              <a:rPr lang="es-DO" sz="2000" b="1" kern="1800" dirty="0" err="1">
                <a:effectLst/>
                <a:latin typeface="Helvetica LT Std" panose="020B0504020202020204" pitchFamily="34" charset="0"/>
                <a:ea typeface="Times New Roman" panose="02020603050405020304" pitchFamily="18" charset="0"/>
                <a:cs typeface="Times New Roman" panose="02020603050405020304" pitchFamily="18" charset="0"/>
              </a:rPr>
              <a:t>the</a:t>
            </a:r>
            <a:r>
              <a:rPr lang="es-DO" sz="2000" b="1" kern="1800" dirty="0">
                <a:effectLst/>
                <a:latin typeface="Helvetica LT Std" panose="020B0504020202020204" pitchFamily="34" charset="0"/>
                <a:ea typeface="Times New Roman" panose="02020603050405020304" pitchFamily="18" charset="0"/>
                <a:cs typeface="Times New Roman" panose="02020603050405020304" pitchFamily="18" charset="0"/>
              </a:rPr>
              <a:t> </a:t>
            </a:r>
            <a:r>
              <a:rPr lang="es-DO" sz="2000" b="1" kern="1800" dirty="0" err="1">
                <a:effectLst/>
                <a:latin typeface="Helvetica LT Std" panose="020B0504020202020204" pitchFamily="34" charset="0"/>
                <a:ea typeface="Times New Roman" panose="02020603050405020304" pitchFamily="18" charset="0"/>
                <a:cs typeface="Times New Roman" panose="02020603050405020304" pitchFamily="18" charset="0"/>
              </a:rPr>
              <a:t>traditional</a:t>
            </a:r>
            <a:r>
              <a:rPr lang="es-DO" sz="2000" b="1" kern="1800" dirty="0">
                <a:effectLst/>
                <a:latin typeface="Helvetica LT Std" panose="020B0504020202020204" pitchFamily="34" charset="0"/>
                <a:ea typeface="Times New Roman" panose="02020603050405020304" pitchFamily="18" charset="0"/>
                <a:cs typeface="Times New Roman" panose="02020603050405020304" pitchFamily="18" charset="0"/>
              </a:rPr>
              <a:t> </a:t>
            </a:r>
            <a:r>
              <a:rPr lang="es-DO" sz="2000" b="1" kern="1800" dirty="0" err="1">
                <a:effectLst/>
                <a:latin typeface="Helvetica LT Std" panose="020B0504020202020204" pitchFamily="34" charset="0"/>
                <a:ea typeface="Times New Roman" panose="02020603050405020304" pitchFamily="18" charset="0"/>
                <a:cs typeface="Times New Roman" panose="02020603050405020304" pitchFamily="18" charset="0"/>
              </a:rPr>
              <a:t>college</a:t>
            </a:r>
            <a:r>
              <a:rPr lang="es-DO" sz="2000" b="1" kern="1800" dirty="0">
                <a:effectLst/>
                <a:latin typeface="Helvetica LT Std" panose="020B0504020202020204" pitchFamily="34" charset="0"/>
                <a:ea typeface="Times New Roman" panose="02020603050405020304" pitchFamily="18" charset="0"/>
                <a:cs typeface="Times New Roman" panose="02020603050405020304" pitchFamily="18" charset="0"/>
              </a:rPr>
              <a:t> </a:t>
            </a:r>
            <a:r>
              <a:rPr lang="es-DO" sz="2000" b="1" kern="1800" dirty="0" err="1">
                <a:effectLst/>
                <a:latin typeface="Helvetica LT Std" panose="020B0504020202020204" pitchFamily="34" charset="0"/>
                <a:ea typeface="Times New Roman" panose="02020603050405020304" pitchFamily="18" charset="0"/>
                <a:cs typeface="Times New Roman" panose="02020603050405020304" pitchFamily="18" charset="0"/>
              </a:rPr>
              <a:t>degree</a:t>
            </a:r>
            <a:r>
              <a:rPr lang="es-DO" sz="2000" b="1" kern="1800" dirty="0">
                <a:effectLst/>
                <a:latin typeface="Helvetica LT Std" panose="020B0504020202020204" pitchFamily="34" charset="0"/>
                <a:ea typeface="Times New Roman" panose="02020603050405020304" pitchFamily="18" charset="0"/>
                <a:cs typeface="Times New Roman" panose="02020603050405020304" pitchFamily="18" charset="0"/>
              </a:rPr>
              <a:t>” (</a:t>
            </a:r>
            <a:r>
              <a:rPr lang="es-DO" sz="2000" b="1" dirty="0">
                <a:effectLst/>
                <a:highlight>
                  <a:srgbClr val="000080"/>
                </a:highlight>
                <a:latin typeface="Helvetica LT Std" panose="020B0504020202020204" pitchFamily="34" charset="0"/>
                <a:ea typeface="Calibri" panose="020F0502020204030204" pitchFamily="34" charset="0"/>
                <a:cs typeface="Times New Roman" panose="02020603050405020304" pitchFamily="18" charset="0"/>
              </a:rPr>
              <a:t>Cómo Google y Coursera pueden poner de cabeza el título universitario tradicional</a:t>
            </a:r>
            <a:r>
              <a:rPr lang="es-DO" sz="2000" b="1" dirty="0">
                <a:effectLst/>
                <a:latin typeface="Helvetica LT Std" panose="020B0504020202020204" pitchFamily="34" charset="0"/>
                <a:ea typeface="Calibri" panose="020F0502020204030204" pitchFamily="34" charset="0"/>
                <a:cs typeface="Times New Roman" panose="02020603050405020304" pitchFamily="18" charset="0"/>
              </a:rPr>
              <a:t>), que fue publicado el 23 de febrero 2015, escrito por </a:t>
            </a:r>
            <a:r>
              <a:rPr lang="es-DO" sz="2000" b="1" dirty="0" err="1">
                <a:effectLst/>
                <a:latin typeface="Helvetica LT Std" panose="020B0504020202020204" pitchFamily="34" charset="0"/>
                <a:ea typeface="Calibri" panose="020F0502020204030204" pitchFamily="34" charset="0"/>
                <a:cs typeface="Times New Roman" panose="02020603050405020304" pitchFamily="18" charset="0"/>
              </a:rPr>
              <a:t>Sturt</a:t>
            </a:r>
            <a:r>
              <a:rPr lang="es-DO" sz="2000" b="1" dirty="0">
                <a:effectLst/>
                <a:latin typeface="Helvetica LT Std" panose="020B0504020202020204" pitchFamily="34" charset="0"/>
                <a:ea typeface="Calibri" panose="020F0502020204030204" pitchFamily="34" charset="0"/>
                <a:cs typeface="Times New Roman" panose="02020603050405020304" pitchFamily="18" charset="0"/>
              </a:rPr>
              <a:t> Butler. En dicho artículo se informa cómo la firma de la educación en línea Coursera anunció un nuevo acuerdo con Google e Instagram y otras empresas de alta tecnología para poner en marcha lo que algunos llaman "</a:t>
            </a:r>
            <a:r>
              <a:rPr lang="es-DO" sz="2000" b="1" dirty="0" err="1">
                <a:effectLst/>
                <a:latin typeface="Helvetica LT Std" panose="020B0504020202020204" pitchFamily="34" charset="0"/>
                <a:ea typeface="Calibri" panose="020F0502020204030204" pitchFamily="34" charset="0"/>
                <a:cs typeface="Times New Roman" panose="02020603050405020304" pitchFamily="18" charset="0"/>
              </a:rPr>
              <a:t>microgrados</a:t>
            </a:r>
            <a:r>
              <a:rPr lang="es-DO" sz="2000" b="1" dirty="0">
                <a:effectLst/>
                <a:latin typeface="Helvetica LT Std" panose="020B0504020202020204" pitchFamily="34" charset="0"/>
                <a:ea typeface="Calibri" panose="020F0502020204030204" pitchFamily="34" charset="0"/>
                <a:cs typeface="Times New Roman" panose="02020603050405020304" pitchFamily="18" charset="0"/>
              </a:rPr>
              <a:t>", un conjunto de cursos en línea, además de una práctica en proyecto final elaborado en conjunto con las principales universidades y con líderes grandes y pioneras empresas. Coursera es una de las empresas líderes en la producción y gestión de cursos dentro de la modalidad de MOOC, o sea “</a:t>
            </a:r>
            <a:r>
              <a:rPr lang="es-DO" sz="2000" b="1" dirty="0" err="1">
                <a:effectLst/>
                <a:latin typeface="Helvetica LT Std" panose="020B0504020202020204" pitchFamily="34" charset="0"/>
                <a:ea typeface="Calibri" panose="020F0502020204030204" pitchFamily="34" charset="0"/>
                <a:cs typeface="Times New Roman" panose="02020603050405020304" pitchFamily="18" charset="0"/>
              </a:rPr>
              <a:t>Massive</a:t>
            </a:r>
            <a:r>
              <a:rPr lang="es-DO" sz="2000" b="1" dirty="0">
                <a:effectLst/>
                <a:latin typeface="Helvetica LT Std" panose="020B0504020202020204" pitchFamily="34" charset="0"/>
                <a:ea typeface="Calibri" panose="020F0502020204030204" pitchFamily="34" charset="0"/>
                <a:cs typeface="Times New Roman" panose="02020603050405020304" pitchFamily="18" charset="0"/>
              </a:rPr>
              <a:t> Open </a:t>
            </a:r>
            <a:r>
              <a:rPr lang="es-DO" sz="2000" b="1" dirty="0" err="1">
                <a:effectLst/>
                <a:latin typeface="Helvetica LT Std" panose="020B0504020202020204" pitchFamily="34" charset="0"/>
                <a:ea typeface="Calibri" panose="020F0502020204030204" pitchFamily="34" charset="0"/>
                <a:cs typeface="Times New Roman" panose="02020603050405020304" pitchFamily="18" charset="0"/>
              </a:rPr>
              <a:t>On</a:t>
            </a:r>
            <a:r>
              <a:rPr lang="es-DO" sz="2000" b="1" dirty="0">
                <a:effectLst/>
                <a:latin typeface="Helvetica LT Std" panose="020B0504020202020204" pitchFamily="34" charset="0"/>
                <a:ea typeface="Calibri" panose="020F0502020204030204" pitchFamily="34" charset="0"/>
                <a:cs typeface="Times New Roman" panose="02020603050405020304" pitchFamily="18" charset="0"/>
              </a:rPr>
              <a:t> Line </a:t>
            </a:r>
            <a:r>
              <a:rPr lang="es-DO" sz="2000" b="1" dirty="0" err="1">
                <a:effectLst/>
                <a:latin typeface="Helvetica LT Std" panose="020B0504020202020204" pitchFamily="34" charset="0"/>
                <a:ea typeface="Calibri" panose="020F0502020204030204" pitchFamily="34" charset="0"/>
                <a:cs typeface="Times New Roman" panose="02020603050405020304" pitchFamily="18" charset="0"/>
              </a:rPr>
              <a:t>courses</a:t>
            </a:r>
            <a:r>
              <a:rPr lang="es-DO" sz="2000" b="1" dirty="0">
                <a:effectLst/>
                <a:latin typeface="Helvetica LT Std" panose="020B0504020202020204" pitchFamily="34" charset="0"/>
                <a:ea typeface="Calibri" panose="020F0502020204030204" pitchFamily="34" charset="0"/>
                <a:cs typeface="Times New Roman" panose="02020603050405020304" pitchFamily="18" charset="0"/>
              </a:rPr>
              <a:t>” (Cursos Online Masivos, Abiertos).</a:t>
            </a:r>
            <a:endParaRPr lang="es-CR" sz="2000" b="1" dirty="0">
              <a:latin typeface="Helvetica LT Std" panose="020B0504020202020204" pitchFamily="34" charset="0"/>
            </a:endParaRPr>
          </a:p>
        </p:txBody>
      </p:sp>
    </p:spTree>
    <p:extLst>
      <p:ext uri="{BB962C8B-B14F-4D97-AF65-F5344CB8AC3E}">
        <p14:creationId xmlns:p14="http://schemas.microsoft.com/office/powerpoint/2010/main" val="14704238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14817B4-F650-4B37-AF30-2159C4A424E3}"/>
              </a:ext>
            </a:extLst>
          </p:cNvPr>
          <p:cNvSpPr>
            <a:spLocks noGrp="1"/>
          </p:cNvSpPr>
          <p:nvPr>
            <p:ph idx="1"/>
          </p:nvPr>
        </p:nvSpPr>
        <p:spPr>
          <a:xfrm>
            <a:off x="-1" y="1305350"/>
            <a:ext cx="11985171" cy="5552650"/>
          </a:xfrm>
          <a:noFill/>
        </p:spPr>
        <p:txBody>
          <a:bodyPr>
            <a:noAutofit/>
          </a:bodyPr>
          <a:lstStyle/>
          <a:p>
            <a:pPr algn="just">
              <a:spcBef>
                <a:spcPts val="600"/>
              </a:spcBef>
              <a:spcAft>
                <a:spcPts val="600"/>
              </a:spcAft>
            </a:pPr>
            <a:r>
              <a:rPr lang="es-CR" b="1" kern="100" dirty="0">
                <a:solidFill>
                  <a:srgbClr val="FFFF00"/>
                </a:solidFill>
                <a:effectLst/>
                <a:latin typeface="Helvetica LT Std" panose="020B0504020202020204" pitchFamily="34" charset="0"/>
                <a:ea typeface="Calibri" panose="020F0502020204030204" pitchFamily="34" charset="0"/>
                <a:cs typeface="Arial" panose="020B0604020202020204" pitchFamily="34" charset="0"/>
              </a:rPr>
              <a:t>Todo esto implica sin duda cambios en las metodologías</a:t>
            </a:r>
            <a:r>
              <a:rPr lang="es-CR" b="1" kern="100" dirty="0">
                <a:effectLst/>
                <a:latin typeface="Helvetica LT Std" panose="020B0504020202020204" pitchFamily="34" charset="0"/>
                <a:ea typeface="Calibri" panose="020F0502020204030204" pitchFamily="34" charset="0"/>
                <a:cs typeface="Arial" panose="020B0604020202020204" pitchFamily="34" charset="0"/>
              </a:rPr>
              <a:t>. En un artículo publicado en el New York Times, el 26 de diciembre 2014, por Richard Pérez Peña, titulado Universidades reinventan clases para mantener más alumnos en Ciencias (</a:t>
            </a:r>
            <a:r>
              <a:rPr lang="es-CR" b="1" kern="100" dirty="0" err="1">
                <a:effectLst/>
                <a:latin typeface="Helvetica LT Std" panose="020B0504020202020204" pitchFamily="34" charset="0"/>
                <a:ea typeface="Calibri" panose="020F0502020204030204" pitchFamily="34" charset="0"/>
                <a:cs typeface="Arial" panose="020B0604020202020204" pitchFamily="34" charset="0"/>
              </a:rPr>
              <a:t>Colleges</a:t>
            </a:r>
            <a:r>
              <a:rPr lang="es-CR" b="1" kern="100" dirty="0">
                <a:effectLst/>
                <a:latin typeface="Helvetica LT Std" panose="020B0504020202020204" pitchFamily="34" charset="0"/>
                <a:ea typeface="Calibri" panose="020F0502020204030204" pitchFamily="34" charset="0"/>
                <a:cs typeface="Arial" panose="020B0604020202020204" pitchFamily="34" charset="0"/>
              </a:rPr>
              <a:t> </a:t>
            </a:r>
            <a:r>
              <a:rPr lang="es-CR" b="1" kern="100" dirty="0" err="1">
                <a:effectLst/>
                <a:latin typeface="Helvetica LT Std" panose="020B0504020202020204" pitchFamily="34" charset="0"/>
                <a:ea typeface="Calibri" panose="020F0502020204030204" pitchFamily="34" charset="0"/>
                <a:cs typeface="Arial" panose="020B0604020202020204" pitchFamily="34" charset="0"/>
              </a:rPr>
              <a:t>Reinvent</a:t>
            </a:r>
            <a:r>
              <a:rPr lang="es-CR" b="1" kern="100" dirty="0">
                <a:effectLst/>
                <a:latin typeface="Helvetica LT Std" panose="020B0504020202020204" pitchFamily="34" charset="0"/>
                <a:ea typeface="Calibri" panose="020F0502020204030204" pitchFamily="34" charset="0"/>
                <a:cs typeface="Arial" panose="020B0604020202020204" pitchFamily="34" charset="0"/>
              </a:rPr>
              <a:t> </a:t>
            </a:r>
            <a:r>
              <a:rPr lang="es-CR" b="1" kern="100" dirty="0" err="1">
                <a:effectLst/>
                <a:latin typeface="Helvetica LT Std" panose="020B0504020202020204" pitchFamily="34" charset="0"/>
                <a:ea typeface="Calibri" panose="020F0502020204030204" pitchFamily="34" charset="0"/>
                <a:cs typeface="Arial" panose="020B0604020202020204" pitchFamily="34" charset="0"/>
              </a:rPr>
              <a:t>Classes</a:t>
            </a:r>
            <a:r>
              <a:rPr lang="es-CR" b="1" kern="100" dirty="0">
                <a:effectLst/>
                <a:latin typeface="Helvetica LT Std" panose="020B0504020202020204" pitchFamily="34" charset="0"/>
                <a:ea typeface="Calibri" panose="020F0502020204030204" pitchFamily="34" charset="0"/>
                <a:cs typeface="Arial" panose="020B0604020202020204" pitchFamily="34" charset="0"/>
              </a:rPr>
              <a:t> </a:t>
            </a:r>
            <a:r>
              <a:rPr lang="es-CR" b="1" kern="100" dirty="0" err="1">
                <a:effectLst/>
                <a:latin typeface="Helvetica LT Std" panose="020B0504020202020204" pitchFamily="34" charset="0"/>
                <a:ea typeface="Calibri" panose="020F0502020204030204" pitchFamily="34" charset="0"/>
                <a:cs typeface="Arial" panose="020B0604020202020204" pitchFamily="34" charset="0"/>
              </a:rPr>
              <a:t>to</a:t>
            </a:r>
            <a:r>
              <a:rPr lang="es-CR" b="1" kern="100" dirty="0">
                <a:effectLst/>
                <a:latin typeface="Helvetica LT Std" panose="020B0504020202020204" pitchFamily="34" charset="0"/>
                <a:ea typeface="Calibri" panose="020F0502020204030204" pitchFamily="34" charset="0"/>
                <a:cs typeface="Arial" panose="020B0604020202020204" pitchFamily="34" charset="0"/>
              </a:rPr>
              <a:t> </a:t>
            </a:r>
            <a:r>
              <a:rPr lang="es-CR" b="1" kern="100" dirty="0" err="1">
                <a:effectLst/>
                <a:latin typeface="Helvetica LT Std" panose="020B0504020202020204" pitchFamily="34" charset="0"/>
                <a:ea typeface="Calibri" panose="020F0502020204030204" pitchFamily="34" charset="0"/>
                <a:cs typeface="Arial" panose="020B0604020202020204" pitchFamily="34" charset="0"/>
              </a:rPr>
              <a:t>Keep</a:t>
            </a:r>
            <a:r>
              <a:rPr lang="es-CR" b="1" kern="100" dirty="0">
                <a:effectLst/>
                <a:latin typeface="Helvetica LT Std" panose="020B0504020202020204" pitchFamily="34" charset="0"/>
                <a:ea typeface="Calibri" panose="020F0502020204030204" pitchFamily="34" charset="0"/>
                <a:cs typeface="Arial" panose="020B0604020202020204" pitchFamily="34" charset="0"/>
              </a:rPr>
              <a:t> More </a:t>
            </a:r>
            <a:r>
              <a:rPr lang="es-CR" b="1" kern="100" dirty="0" err="1">
                <a:effectLst/>
                <a:latin typeface="Helvetica LT Std" panose="020B0504020202020204" pitchFamily="34" charset="0"/>
                <a:ea typeface="Calibri" panose="020F0502020204030204" pitchFamily="34" charset="0"/>
                <a:cs typeface="Arial" panose="020B0604020202020204" pitchFamily="34" charset="0"/>
              </a:rPr>
              <a:t>Students</a:t>
            </a:r>
            <a:r>
              <a:rPr lang="es-CR" b="1" kern="100" dirty="0">
                <a:effectLst/>
                <a:latin typeface="Helvetica LT Std" panose="020B0504020202020204" pitchFamily="34" charset="0"/>
                <a:ea typeface="Calibri" panose="020F0502020204030204" pitchFamily="34" charset="0"/>
                <a:cs typeface="Arial" panose="020B0604020202020204" pitchFamily="34" charset="0"/>
              </a:rPr>
              <a:t> in </a:t>
            </a:r>
            <a:r>
              <a:rPr lang="es-CR" b="1" kern="100" dirty="0" err="1">
                <a:effectLst/>
                <a:latin typeface="Helvetica LT Std" panose="020B0504020202020204" pitchFamily="34" charset="0"/>
                <a:ea typeface="Calibri" panose="020F0502020204030204" pitchFamily="34" charset="0"/>
                <a:cs typeface="Arial" panose="020B0604020202020204" pitchFamily="34" charset="0"/>
              </a:rPr>
              <a:t>Science</a:t>
            </a:r>
            <a:r>
              <a:rPr lang="es-CR" b="1" kern="100" dirty="0">
                <a:effectLst/>
                <a:latin typeface="Helvetica LT Std" panose="020B0504020202020204" pitchFamily="34" charset="0"/>
                <a:ea typeface="Calibri" panose="020F0502020204030204" pitchFamily="34" charset="0"/>
                <a:cs typeface="Arial" panose="020B0604020202020204" pitchFamily="34" charset="0"/>
              </a:rPr>
              <a:t>), el autor toca un tema que desde hace años viene preocupando a los estudiosos de la Educación Superior, relacionado con las metodologías de enseñanza utilizadas en las instituciones de educación superior (universitarias y no universitarias). </a:t>
            </a:r>
          </a:p>
          <a:p>
            <a:pPr algn="just">
              <a:spcBef>
                <a:spcPts val="600"/>
              </a:spcBef>
              <a:spcAft>
                <a:spcPts val="600"/>
              </a:spcAft>
            </a:pPr>
            <a:r>
              <a:rPr lang="es-CR" sz="2400" b="1" kern="100" dirty="0">
                <a:effectLst/>
                <a:latin typeface="Helvetica LT Std" panose="020B0504020202020204" pitchFamily="34" charset="0"/>
                <a:ea typeface="Calibri" panose="020F0502020204030204" pitchFamily="34" charset="0"/>
                <a:cs typeface="Arial" panose="020B0604020202020204" pitchFamily="34" charset="0"/>
              </a:rPr>
              <a:t>También el artículo expresa la preocupación sobre los pocos estudiantes que se animan a realizar carreras en Ciencias (todos los tipos de ciencias), el altísimo índice de fracaso en dichas asignaturas y el papel de “coladero” en que se han convertido históricamente los cursos introductorios de ciencias y matemáticas al inicio de la universidad. </a:t>
            </a:r>
          </a:p>
        </p:txBody>
      </p:sp>
      <p:sp>
        <p:nvSpPr>
          <p:cNvPr id="6" name="Título 1">
            <a:extLst>
              <a:ext uri="{FF2B5EF4-FFF2-40B4-BE49-F238E27FC236}">
                <a16:creationId xmlns:a16="http://schemas.microsoft.com/office/drawing/2014/main" id="{B6070394-A150-1F46-3EB7-0D36D8ECC7B9}"/>
              </a:ext>
            </a:extLst>
          </p:cNvPr>
          <p:cNvSpPr>
            <a:spLocks noGrp="1"/>
          </p:cNvSpPr>
          <p:nvPr>
            <p:ph type="title"/>
          </p:nvPr>
        </p:nvSpPr>
        <p:spPr>
          <a:xfrm>
            <a:off x="0" y="271221"/>
            <a:ext cx="12311743" cy="1034129"/>
          </a:xfrm>
          <a:noFill/>
        </p:spPr>
        <p:txBody>
          <a:bodyPr vert="horz" wrap="square" lIns="91440" tIns="45720" rIns="91440" bIns="45720" rtlCol="0" anchor="ctr">
            <a:spAutoFit/>
          </a:bodyPr>
          <a:lstStyle/>
          <a:p>
            <a:pPr algn="ctr"/>
            <a:r>
              <a:rPr lang="es-DO" sz="3400" cap="small" dirty="0">
                <a:latin typeface="+mn-lt"/>
                <a:ea typeface="+mn-ea"/>
                <a:cs typeface="+mn-cs"/>
              </a:rPr>
              <a:t>RETO 4: ADECUAR LA OFERTA A LAS NECESIDADES DE LA SOCIEDAD. </a:t>
            </a:r>
            <a:br>
              <a:rPr lang="es-DO" sz="3400" cap="small" dirty="0">
                <a:latin typeface="+mn-lt"/>
                <a:ea typeface="+mn-ea"/>
                <a:cs typeface="+mn-cs"/>
              </a:rPr>
            </a:br>
            <a:r>
              <a:rPr lang="es-DO" sz="3400" cap="small" dirty="0">
                <a:latin typeface="+mn-lt"/>
                <a:ea typeface="+mn-ea"/>
                <a:cs typeface="+mn-cs"/>
              </a:rPr>
              <a:t>LAS CERTIFICACIONES Y MICRO-GRADOS. </a:t>
            </a:r>
            <a:endParaRPr lang="es-CR" sz="3400" cap="small" dirty="0">
              <a:latin typeface="+mn-lt"/>
              <a:ea typeface="+mn-ea"/>
              <a:cs typeface="+mn-cs"/>
            </a:endParaRPr>
          </a:p>
        </p:txBody>
      </p:sp>
    </p:spTree>
    <p:extLst>
      <p:ext uri="{BB962C8B-B14F-4D97-AF65-F5344CB8AC3E}">
        <p14:creationId xmlns:p14="http://schemas.microsoft.com/office/powerpoint/2010/main" val="19295573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14817B4-F650-4B37-AF30-2159C4A424E3}"/>
              </a:ext>
            </a:extLst>
          </p:cNvPr>
          <p:cNvSpPr>
            <a:spLocks noGrp="1"/>
          </p:cNvSpPr>
          <p:nvPr>
            <p:ph idx="1"/>
          </p:nvPr>
        </p:nvSpPr>
        <p:spPr>
          <a:xfrm>
            <a:off x="-1" y="1305350"/>
            <a:ext cx="11985171" cy="5069509"/>
          </a:xfrm>
          <a:noFill/>
        </p:spPr>
        <p:txBody>
          <a:bodyPr>
            <a:noAutofit/>
          </a:bodyPr>
          <a:lstStyle/>
          <a:p>
            <a:pPr algn="just">
              <a:spcBef>
                <a:spcPts val="600"/>
              </a:spcBef>
              <a:spcAft>
                <a:spcPts val="600"/>
              </a:spcAft>
            </a:pPr>
            <a:r>
              <a:rPr lang="es-CR" sz="2400" b="1" kern="100" dirty="0">
                <a:effectLst/>
                <a:latin typeface="Helvetica LT Std" panose="020B0504020202020204" pitchFamily="34" charset="0"/>
                <a:ea typeface="Calibri" panose="020F0502020204030204" pitchFamily="34" charset="0"/>
                <a:cs typeface="Arial" panose="020B0604020202020204" pitchFamily="34" charset="0"/>
              </a:rPr>
              <a:t>Ejemplos de soluciones en línea, como el mencionado de Coursera podrían ser un paso importante en una reorganización radical de la educación superior. Esa reorganización mantiene la perspectiva de grados menos costosos y más personalizadas que están más en sintonía con las necesidades de reclutamiento de los principales empleadores. </a:t>
            </a:r>
          </a:p>
          <a:p>
            <a:pPr algn="just">
              <a:spcBef>
                <a:spcPts val="600"/>
              </a:spcBef>
              <a:spcAft>
                <a:spcPts val="600"/>
              </a:spcAft>
            </a:pPr>
            <a:r>
              <a:rPr lang="es-CR" sz="2400" b="1" kern="100" dirty="0">
                <a:effectLst/>
                <a:highlight>
                  <a:srgbClr val="000080"/>
                </a:highlight>
                <a:latin typeface="Helvetica LT Std" panose="020B0504020202020204" pitchFamily="34" charset="0"/>
                <a:ea typeface="Calibri" panose="020F0502020204030204" pitchFamily="34" charset="0"/>
                <a:cs typeface="Arial" panose="020B0604020202020204" pitchFamily="34" charset="0"/>
              </a:rPr>
              <a:t>Los </a:t>
            </a:r>
            <a:r>
              <a:rPr lang="es-CR" sz="2400" b="1" kern="100" dirty="0" err="1">
                <a:effectLst/>
                <a:highlight>
                  <a:srgbClr val="000080"/>
                </a:highlight>
                <a:latin typeface="Helvetica LT Std" panose="020B0504020202020204" pitchFamily="34" charset="0"/>
                <a:ea typeface="Calibri" panose="020F0502020204030204" pitchFamily="34" charset="0"/>
                <a:cs typeface="Arial" panose="020B0604020202020204" pitchFamily="34" charset="0"/>
              </a:rPr>
              <a:t>microgrados</a:t>
            </a:r>
            <a:r>
              <a:rPr lang="es-CR" sz="2400" b="1" kern="100" dirty="0">
                <a:effectLst/>
                <a:highlight>
                  <a:srgbClr val="000080"/>
                </a:highlight>
                <a:latin typeface="Helvetica LT Std" panose="020B0504020202020204" pitchFamily="34" charset="0"/>
                <a:ea typeface="Calibri" panose="020F0502020204030204" pitchFamily="34" charset="0"/>
                <a:cs typeface="Arial" panose="020B0604020202020204" pitchFamily="34" charset="0"/>
              </a:rPr>
              <a:t> son probablemente el camino a los programas de grado personalizados. </a:t>
            </a:r>
            <a:r>
              <a:rPr lang="es-CR" sz="2400" b="1" kern="100" dirty="0" err="1">
                <a:effectLst/>
                <a:highlight>
                  <a:srgbClr val="000080"/>
                </a:highlight>
                <a:latin typeface="Helvetica LT Std" panose="020B0504020202020204" pitchFamily="34" charset="0"/>
                <a:ea typeface="Calibri" panose="020F0502020204030204" pitchFamily="34" charset="0"/>
                <a:cs typeface="Arial" panose="020B0604020202020204" pitchFamily="34" charset="0"/>
              </a:rPr>
              <a:t>Microgrados</a:t>
            </a:r>
            <a:r>
              <a:rPr lang="es-CR" sz="2400" b="1" kern="100" dirty="0">
                <a:effectLst/>
                <a:highlight>
                  <a:srgbClr val="000080"/>
                </a:highlight>
                <a:latin typeface="Helvetica LT Std" panose="020B0504020202020204" pitchFamily="34" charset="0"/>
                <a:ea typeface="Calibri" panose="020F0502020204030204" pitchFamily="34" charset="0"/>
                <a:cs typeface="Arial" panose="020B0604020202020204" pitchFamily="34" charset="0"/>
              </a:rPr>
              <a:t> especializados son sin duda de interés para estudiantes y graduados que buscan calificaciones mejoradas y comercializables a un precio asequible y que le asegure al graduado más opciones de empleo rápido. Y, además, ello vinculado a las Certificaciones, nacionales e internacionales, que son las que el Mercado exige cada día más. </a:t>
            </a:r>
          </a:p>
        </p:txBody>
      </p:sp>
      <p:sp>
        <p:nvSpPr>
          <p:cNvPr id="6" name="Título 1">
            <a:extLst>
              <a:ext uri="{FF2B5EF4-FFF2-40B4-BE49-F238E27FC236}">
                <a16:creationId xmlns:a16="http://schemas.microsoft.com/office/drawing/2014/main" id="{B6070394-A150-1F46-3EB7-0D36D8ECC7B9}"/>
              </a:ext>
            </a:extLst>
          </p:cNvPr>
          <p:cNvSpPr>
            <a:spLocks noGrp="1"/>
          </p:cNvSpPr>
          <p:nvPr>
            <p:ph type="title"/>
          </p:nvPr>
        </p:nvSpPr>
        <p:spPr>
          <a:xfrm>
            <a:off x="0" y="271221"/>
            <a:ext cx="12311743" cy="1034129"/>
          </a:xfrm>
          <a:noFill/>
        </p:spPr>
        <p:txBody>
          <a:bodyPr vert="horz" wrap="square" lIns="91440" tIns="45720" rIns="91440" bIns="45720" rtlCol="0" anchor="ctr">
            <a:spAutoFit/>
          </a:bodyPr>
          <a:lstStyle/>
          <a:p>
            <a:pPr algn="ctr"/>
            <a:r>
              <a:rPr lang="es-DO" sz="3400" cap="small" dirty="0">
                <a:latin typeface="+mn-lt"/>
                <a:ea typeface="+mn-ea"/>
                <a:cs typeface="+mn-cs"/>
              </a:rPr>
              <a:t>RETO 4: ADECUAR LA OFERTA A LAS NECESIDADES DE LA SOCIEDAD. </a:t>
            </a:r>
            <a:br>
              <a:rPr lang="es-DO" sz="3400" cap="small" dirty="0">
                <a:latin typeface="+mn-lt"/>
                <a:ea typeface="+mn-ea"/>
                <a:cs typeface="+mn-cs"/>
              </a:rPr>
            </a:br>
            <a:r>
              <a:rPr lang="es-DO" sz="3400" cap="small" dirty="0">
                <a:latin typeface="+mn-lt"/>
                <a:ea typeface="+mn-ea"/>
                <a:cs typeface="+mn-cs"/>
              </a:rPr>
              <a:t>LAS CERTIFICACIONES Y MICRO-GRADOS. </a:t>
            </a:r>
            <a:endParaRPr lang="es-CR" sz="3400" cap="small" dirty="0">
              <a:latin typeface="+mn-lt"/>
              <a:ea typeface="+mn-ea"/>
              <a:cs typeface="+mn-cs"/>
            </a:endParaRPr>
          </a:p>
        </p:txBody>
      </p:sp>
    </p:spTree>
    <p:extLst>
      <p:ext uri="{BB962C8B-B14F-4D97-AF65-F5344CB8AC3E}">
        <p14:creationId xmlns:p14="http://schemas.microsoft.com/office/powerpoint/2010/main" val="37745840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12E9C4A-8C4E-99BC-9771-C980E40C66F0}"/>
              </a:ext>
            </a:extLst>
          </p:cNvPr>
          <p:cNvSpPr>
            <a:spLocks noGrp="1"/>
          </p:cNvSpPr>
          <p:nvPr>
            <p:ph idx="1"/>
          </p:nvPr>
        </p:nvSpPr>
        <p:spPr>
          <a:xfrm>
            <a:off x="309134" y="1072055"/>
            <a:ext cx="11220773" cy="4584633"/>
          </a:xfrm>
          <a:noFill/>
        </p:spPr>
        <p:txBody>
          <a:bodyPr>
            <a:noAutofit/>
          </a:bodyPr>
          <a:lstStyle/>
          <a:p>
            <a:pPr algn="just">
              <a:lnSpc>
                <a:spcPct val="120000"/>
              </a:lnSpc>
            </a:pPr>
            <a:r>
              <a:rPr lang="es-CR" sz="2000" b="1" kern="100" dirty="0">
                <a:effectLst/>
                <a:latin typeface="Helvetica LT Std" panose="020B0504020202020204" pitchFamily="34" charset="0"/>
                <a:ea typeface="Calibri" panose="020F0502020204030204" pitchFamily="34" charset="0"/>
                <a:cs typeface="Arial" panose="020B0604020202020204" pitchFamily="34" charset="0"/>
              </a:rPr>
              <a:t>En el artículo referido el autor menciona la positiva experiencia de la Dra. Catherine </a:t>
            </a:r>
            <a:r>
              <a:rPr lang="es-CR" sz="2000" b="1" kern="100" dirty="0" err="1">
                <a:effectLst/>
                <a:latin typeface="Helvetica LT Std" panose="020B0504020202020204" pitchFamily="34" charset="0"/>
                <a:ea typeface="Calibri" panose="020F0502020204030204" pitchFamily="34" charset="0"/>
                <a:cs typeface="Arial" panose="020B0604020202020204" pitchFamily="34" charset="0"/>
              </a:rPr>
              <a:t>Uvarov</a:t>
            </a:r>
            <a:r>
              <a:rPr lang="es-CR" sz="2000" b="1" kern="100" dirty="0">
                <a:effectLst/>
                <a:latin typeface="Helvetica LT Std" panose="020B0504020202020204" pitchFamily="34" charset="0"/>
                <a:ea typeface="Calibri" panose="020F0502020204030204" pitchFamily="34" charset="0"/>
                <a:cs typeface="Arial" panose="020B0604020202020204" pitchFamily="34" charset="0"/>
              </a:rPr>
              <a:t>, en las clases introductorias de Química de la Universidad de California, en Davis, donde se hace un esfuerzo por cambiar las clases introductorias de ciencias, dándoles a los estudiantes un papel más activo, más reflexivo, no sólo tomar notas y prepararse para exámenes</a:t>
            </a:r>
            <a:r>
              <a:rPr lang="es-CR" sz="2000" kern="100" dirty="0">
                <a:effectLst/>
                <a:latin typeface="Helvetica LT Std" panose="020B0504020202020204" pitchFamily="34" charset="0"/>
                <a:ea typeface="Calibri" panose="020F0502020204030204" pitchFamily="34" charset="0"/>
                <a:cs typeface="Arial" panose="020B0604020202020204" pitchFamily="34" charset="0"/>
              </a:rPr>
              <a:t>. </a:t>
            </a:r>
            <a:r>
              <a:rPr lang="es-CR" sz="2000" b="1" kern="100" dirty="0">
                <a:solidFill>
                  <a:srgbClr val="FFFF00"/>
                </a:solidFill>
                <a:effectLst/>
                <a:latin typeface="Helvetica LT Std" panose="020B0504020202020204" pitchFamily="34" charset="0"/>
                <a:ea typeface="Calibri" panose="020F0502020204030204" pitchFamily="34" charset="0"/>
                <a:cs typeface="Arial" panose="020B0604020202020204" pitchFamily="34" charset="0"/>
              </a:rPr>
              <a:t>En estas clases renovadas los estudiantes reciben cada uno aparatos de control remoto para responder preguntas o para interactuar con materiales multimediales interactivos. Los estudiantes se dividen y organizan en grupos trabajando en formulación y solución de problemas durante la clase y deben rendir cuentas con preguntas rigurosas en el acto</a:t>
            </a:r>
            <a:r>
              <a:rPr lang="es-CR" sz="2000" b="1" kern="100" dirty="0">
                <a:solidFill>
                  <a:schemeClr val="accent4">
                    <a:lumMod val="60000"/>
                    <a:lumOff val="40000"/>
                  </a:schemeClr>
                </a:solidFill>
                <a:effectLst/>
                <a:latin typeface="Helvetica LT Std" panose="020B0504020202020204" pitchFamily="34" charset="0"/>
                <a:ea typeface="Calibri" panose="020F0502020204030204" pitchFamily="34" charset="0"/>
                <a:cs typeface="Arial" panose="020B0604020202020204" pitchFamily="34" charset="0"/>
              </a:rPr>
              <a:t>.</a:t>
            </a:r>
            <a:r>
              <a:rPr lang="es-CR" sz="2000" kern="100" dirty="0">
                <a:effectLst/>
                <a:latin typeface="Helvetica LT Std" panose="020B0504020202020204" pitchFamily="34" charset="0"/>
                <a:ea typeface="Calibri" panose="020F0502020204030204" pitchFamily="34" charset="0"/>
                <a:cs typeface="Arial" panose="020B0604020202020204" pitchFamily="34" charset="0"/>
              </a:rPr>
              <a:t> Los profesores y sus asistentes continuamente están interrogando a los estudiantes y utilizando en tiempo real los resultados para evaluar qué tan bien los estudiantes comprenden el material. Antes de cada lección, por ejemplo, sobre biología, se supone que los estudiantes deben de estudiar los capítulos de los textos recomendados, buscar lecturas complementarias en internet, hacer y responder preguntas y llegar a participar activamente en las clases. </a:t>
            </a:r>
            <a:r>
              <a:rPr lang="es-CR" sz="1800" b="1" kern="100" dirty="0">
                <a:solidFill>
                  <a:srgbClr val="FFFF00"/>
                </a:solidFill>
                <a:effectLst/>
                <a:highlight>
                  <a:srgbClr val="000080"/>
                </a:highlight>
                <a:latin typeface="Helvetica LT Std" panose="020B0504020202020204" pitchFamily="34" charset="0"/>
                <a:ea typeface="Calibri" panose="020F0502020204030204" pitchFamily="34" charset="0"/>
                <a:cs typeface="Arial" panose="020B0604020202020204" pitchFamily="34" charset="0"/>
              </a:rPr>
              <a:t>El </a:t>
            </a:r>
            <a:r>
              <a:rPr lang="es-CR" sz="1800" b="1" kern="100" dirty="0" err="1">
                <a:solidFill>
                  <a:srgbClr val="FFFF00"/>
                </a:solidFill>
                <a:effectLst/>
                <a:highlight>
                  <a:srgbClr val="000080"/>
                </a:highlight>
                <a:latin typeface="Helvetica LT Std" panose="020B0504020202020204" pitchFamily="34" charset="0"/>
                <a:ea typeface="Calibri" panose="020F0502020204030204" pitchFamily="34" charset="0"/>
                <a:cs typeface="Arial" panose="020B0604020202020204" pitchFamily="34" charset="0"/>
              </a:rPr>
              <a:t>focus</a:t>
            </a:r>
            <a:r>
              <a:rPr lang="es-CR" sz="1800" b="1" kern="100" dirty="0">
                <a:solidFill>
                  <a:srgbClr val="FFFF00"/>
                </a:solidFill>
                <a:effectLst/>
                <a:highlight>
                  <a:srgbClr val="000080"/>
                </a:highlight>
                <a:latin typeface="Helvetica LT Std" panose="020B0504020202020204" pitchFamily="34" charset="0"/>
                <a:ea typeface="Calibri" panose="020F0502020204030204" pitchFamily="34" charset="0"/>
                <a:cs typeface="Arial" panose="020B0604020202020204" pitchFamily="34" charset="0"/>
              </a:rPr>
              <a:t> del cambio es la forma en que se enseñan las ciencias ayudándose no sólo de la tecnología, sino de la metodología activa, participativa, innovadora. </a:t>
            </a:r>
            <a:endParaRPr lang="es-CR" sz="2000" b="1" kern="100" dirty="0">
              <a:solidFill>
                <a:srgbClr val="FFFF00"/>
              </a:solidFill>
              <a:effectLst/>
              <a:highlight>
                <a:srgbClr val="000080"/>
              </a:highlight>
              <a:latin typeface="Helvetica LT Std" panose="020B0504020202020204" pitchFamily="34" charset="0"/>
              <a:ea typeface="Calibri" panose="020F0502020204030204" pitchFamily="34" charset="0"/>
              <a:cs typeface="Arial" panose="020B0604020202020204" pitchFamily="34" charset="0"/>
            </a:endParaRPr>
          </a:p>
          <a:p>
            <a:pPr algn="just">
              <a:lnSpc>
                <a:spcPct val="120000"/>
              </a:lnSpc>
            </a:pPr>
            <a:endParaRPr lang="es-CR" sz="2000" dirty="0">
              <a:latin typeface="Helvetica LT Std" panose="020B0504020202020204" pitchFamily="34" charset="0"/>
            </a:endParaRPr>
          </a:p>
        </p:txBody>
      </p:sp>
      <p:sp>
        <p:nvSpPr>
          <p:cNvPr id="5" name="Título 1">
            <a:extLst>
              <a:ext uri="{FF2B5EF4-FFF2-40B4-BE49-F238E27FC236}">
                <a16:creationId xmlns:a16="http://schemas.microsoft.com/office/drawing/2014/main" id="{23D32028-7150-D66D-E7D8-4D24331D2C37}"/>
              </a:ext>
            </a:extLst>
          </p:cNvPr>
          <p:cNvSpPr>
            <a:spLocks noGrp="1"/>
          </p:cNvSpPr>
          <p:nvPr>
            <p:ph type="title"/>
          </p:nvPr>
        </p:nvSpPr>
        <p:spPr>
          <a:xfrm>
            <a:off x="0" y="271221"/>
            <a:ext cx="12311743" cy="1034129"/>
          </a:xfrm>
          <a:noFill/>
        </p:spPr>
        <p:txBody>
          <a:bodyPr vert="horz" wrap="square" lIns="91440" tIns="45720" rIns="91440" bIns="45720" rtlCol="0" anchor="ctr">
            <a:spAutoFit/>
          </a:bodyPr>
          <a:lstStyle/>
          <a:p>
            <a:pPr algn="ctr"/>
            <a:r>
              <a:rPr lang="es-DO" sz="3400" cap="small" dirty="0">
                <a:latin typeface="+mn-lt"/>
                <a:ea typeface="+mn-ea"/>
                <a:cs typeface="+mn-cs"/>
              </a:rPr>
              <a:t>RETO 4: ADECUAR LA OFERTA A LAS NECESIDADES DE LA SOCIEDAD. </a:t>
            </a:r>
            <a:br>
              <a:rPr lang="es-DO" sz="3400" cap="small" dirty="0">
                <a:latin typeface="+mn-lt"/>
                <a:ea typeface="+mn-ea"/>
                <a:cs typeface="+mn-cs"/>
              </a:rPr>
            </a:br>
            <a:r>
              <a:rPr lang="es-DO" sz="3400" cap="small" dirty="0">
                <a:latin typeface="+mn-lt"/>
                <a:ea typeface="+mn-ea"/>
                <a:cs typeface="+mn-cs"/>
              </a:rPr>
              <a:t>LAS CERTIFICACIONES Y MICRO-GRADOS. </a:t>
            </a:r>
            <a:endParaRPr lang="es-CR" sz="3400" cap="small" dirty="0">
              <a:latin typeface="+mn-lt"/>
              <a:ea typeface="+mn-ea"/>
              <a:cs typeface="+mn-cs"/>
            </a:endParaRPr>
          </a:p>
        </p:txBody>
      </p:sp>
    </p:spTree>
    <p:extLst>
      <p:ext uri="{BB962C8B-B14F-4D97-AF65-F5344CB8AC3E}">
        <p14:creationId xmlns:p14="http://schemas.microsoft.com/office/powerpoint/2010/main" val="24640380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798B6EFB-0360-BCD0-1682-46DCAE04DB7D}"/>
              </a:ext>
            </a:extLst>
          </p:cNvPr>
          <p:cNvSpPr>
            <a:spLocks noGrp="1"/>
          </p:cNvSpPr>
          <p:nvPr>
            <p:ph type="title"/>
          </p:nvPr>
        </p:nvSpPr>
        <p:spPr>
          <a:xfrm>
            <a:off x="-65311" y="290543"/>
            <a:ext cx="12371613" cy="1034129"/>
          </a:xfrm>
          <a:noFill/>
        </p:spPr>
        <p:txBody>
          <a:bodyPr vert="horz" wrap="square" lIns="91440" tIns="45720" rIns="91440" bIns="45720" rtlCol="0" anchor="ctr">
            <a:spAutoFit/>
          </a:bodyPr>
          <a:lstStyle/>
          <a:p>
            <a:pPr algn="ctr"/>
            <a:r>
              <a:rPr lang="es-DO" sz="3400" cap="small" dirty="0">
                <a:latin typeface="+mn-lt"/>
                <a:ea typeface="+mn-ea"/>
                <a:cs typeface="+mn-cs"/>
              </a:rPr>
              <a:t>RETO 4: ADECUAR LA OFERTA A LAS NECESIDADES DE LA SOCIEDAD. </a:t>
            </a:r>
            <a:br>
              <a:rPr lang="es-DO" sz="3400" cap="small" dirty="0">
                <a:latin typeface="+mn-lt"/>
                <a:ea typeface="+mn-ea"/>
                <a:cs typeface="+mn-cs"/>
              </a:rPr>
            </a:br>
            <a:r>
              <a:rPr lang="es-DO" sz="3400" cap="small" dirty="0">
                <a:latin typeface="+mn-lt"/>
                <a:ea typeface="+mn-ea"/>
                <a:cs typeface="+mn-cs"/>
              </a:rPr>
              <a:t>LAS CERTIFICACIONES Y MICRO-GRADOS. </a:t>
            </a:r>
            <a:endParaRPr lang="es-CR" sz="3400" cap="small" dirty="0">
              <a:latin typeface="+mn-lt"/>
              <a:ea typeface="+mn-ea"/>
              <a:cs typeface="+mn-cs"/>
            </a:endParaRPr>
          </a:p>
        </p:txBody>
      </p:sp>
      <p:sp>
        <p:nvSpPr>
          <p:cNvPr id="3" name="Marcador de contenido 2">
            <a:extLst>
              <a:ext uri="{FF2B5EF4-FFF2-40B4-BE49-F238E27FC236}">
                <a16:creationId xmlns:a16="http://schemas.microsoft.com/office/drawing/2014/main" id="{2F7856A5-D856-F2F4-8E90-0FE310EAA415}"/>
              </a:ext>
            </a:extLst>
          </p:cNvPr>
          <p:cNvSpPr>
            <a:spLocks noGrp="1"/>
          </p:cNvSpPr>
          <p:nvPr>
            <p:ph idx="1"/>
          </p:nvPr>
        </p:nvSpPr>
        <p:spPr>
          <a:xfrm>
            <a:off x="325463" y="1543720"/>
            <a:ext cx="11594394" cy="5074056"/>
          </a:xfrm>
          <a:noFill/>
        </p:spPr>
        <p:txBody>
          <a:bodyPr>
            <a:noAutofit/>
          </a:bodyPr>
          <a:lstStyle/>
          <a:p>
            <a:pPr algn="just">
              <a:spcBef>
                <a:spcPts val="600"/>
              </a:spcBef>
              <a:spcAft>
                <a:spcPts val="600"/>
              </a:spcAft>
            </a:pPr>
            <a:r>
              <a:rPr lang="es-CR" sz="1900" b="1" kern="100" dirty="0">
                <a:solidFill>
                  <a:srgbClr val="FFFF00"/>
                </a:solidFill>
                <a:effectLst>
                  <a:outerShdw blurRad="38100" dist="38100" dir="2700000" algn="tl">
                    <a:srgbClr val="000000">
                      <a:alpha val="43137"/>
                    </a:srgbClr>
                  </a:outerShdw>
                </a:effectLst>
                <a:latin typeface="Helvetica LT Std" panose="020B0504020202020204" pitchFamily="34" charset="0"/>
                <a:ea typeface="Calibri" panose="020F0502020204030204" pitchFamily="34" charset="0"/>
                <a:cs typeface="Arial" panose="020B0604020202020204" pitchFamily="34" charset="0"/>
              </a:rPr>
              <a:t>En el artículo del New York Times se menciona a la Universidad de Colorado, líder nacional entre las universidades americanas en la revisión de la enseñanza de las ciencias, que ha probado con miles de estudiantes que los estudiantes que cursaron clases en las cuales los profesores cambiaron la metodología mejoraron sus calificaciones hasta en un 50% más que en las clases tradicionales. Se cita también la experiencia de la Universidad de Carolina del Norte, en la cual los investigadores informaron recientemente que una revisión de las clases de biología introductorias había aumentado el rendimiento del estudiante. </a:t>
            </a:r>
          </a:p>
          <a:p>
            <a:pPr algn="just">
              <a:spcBef>
                <a:spcPts val="600"/>
              </a:spcBef>
              <a:spcAft>
                <a:spcPts val="600"/>
              </a:spcAft>
            </a:pPr>
            <a:r>
              <a:rPr lang="es-CR" sz="1900" b="1" kern="100" dirty="0">
                <a:effectLst>
                  <a:outerShdw blurRad="38100" dist="38100" dir="2700000" algn="tl">
                    <a:srgbClr val="000000">
                      <a:alpha val="43137"/>
                    </a:srgbClr>
                  </a:outerShdw>
                </a:effectLst>
                <a:latin typeface="Helvetica LT Std" panose="020B0504020202020204" pitchFamily="34" charset="0"/>
                <a:ea typeface="Calibri" panose="020F0502020204030204" pitchFamily="34" charset="0"/>
                <a:cs typeface="Arial" panose="020B0604020202020204" pitchFamily="34" charset="0"/>
              </a:rPr>
              <a:t>En las universidades donde sus carreras son de 4 años, el 28% se inscriben en carreras de ciencias, matemáticas e ingenierías, pero sólo un 16% se llega a titular. En el caso de los países de América Latina y de la República Dominicana la situación es aún menor, para graduarse se duran muchos más años, en no pocos casos se dura el doble de tiempo previsto originalmente en los planes de estudio de carreras. </a:t>
            </a:r>
          </a:p>
          <a:p>
            <a:pPr algn="just">
              <a:spcBef>
                <a:spcPts val="600"/>
              </a:spcBef>
              <a:spcAft>
                <a:spcPts val="600"/>
              </a:spcAft>
            </a:pPr>
            <a:r>
              <a:rPr lang="es-CR" sz="1900" b="1" kern="100" dirty="0">
                <a:effectLst>
                  <a:outerShdw blurRad="38100" dist="38100" dir="2700000" algn="tl">
                    <a:srgbClr val="000000">
                      <a:alpha val="43137"/>
                    </a:srgbClr>
                  </a:outerShdw>
                </a:effectLst>
                <a:highlight>
                  <a:srgbClr val="000080"/>
                </a:highlight>
                <a:latin typeface="Helvetica LT Std" panose="020B0504020202020204" pitchFamily="34" charset="0"/>
                <a:ea typeface="Calibri" panose="020F0502020204030204" pitchFamily="34" charset="0"/>
                <a:cs typeface="Arial" panose="020B0604020202020204" pitchFamily="34" charset="0"/>
              </a:rPr>
              <a:t>Estas experiencias innovadoras se nutren de diversas fuentes: más de una década de trabajo en la Universidad de Colorado; software de la Iniciativa Open </a:t>
            </a:r>
            <a:r>
              <a:rPr lang="es-CR" sz="1900" b="1" kern="100" dirty="0" err="1">
                <a:effectLst>
                  <a:outerShdw blurRad="38100" dist="38100" dir="2700000" algn="tl">
                    <a:srgbClr val="000000">
                      <a:alpha val="43137"/>
                    </a:srgbClr>
                  </a:outerShdw>
                </a:effectLst>
                <a:highlight>
                  <a:srgbClr val="000080"/>
                </a:highlight>
                <a:latin typeface="Helvetica LT Std" panose="020B0504020202020204" pitchFamily="34" charset="0"/>
                <a:ea typeface="Calibri" panose="020F0502020204030204" pitchFamily="34" charset="0"/>
                <a:cs typeface="Arial" panose="020B0604020202020204" pitchFamily="34" charset="0"/>
              </a:rPr>
              <a:t>Learning</a:t>
            </a:r>
            <a:r>
              <a:rPr lang="es-CR" sz="1900" b="1" kern="100" dirty="0">
                <a:effectLst>
                  <a:outerShdw blurRad="38100" dist="38100" dir="2700000" algn="tl">
                    <a:srgbClr val="000000">
                      <a:alpha val="43137"/>
                    </a:srgbClr>
                  </a:outerShdw>
                </a:effectLst>
                <a:highlight>
                  <a:srgbClr val="000080"/>
                </a:highlight>
                <a:latin typeface="Helvetica LT Std" panose="020B0504020202020204" pitchFamily="34" charset="0"/>
                <a:ea typeface="Calibri" panose="020F0502020204030204" pitchFamily="34" charset="0"/>
                <a:cs typeface="Arial" panose="020B0604020202020204" pitchFamily="34" charset="0"/>
              </a:rPr>
              <a:t> en la Universidad Carnegie Mellon. Algunos profesionales han escrito sobre el tema, como Carl E. </a:t>
            </a:r>
            <a:r>
              <a:rPr lang="es-CR" sz="1900" b="1" kern="100" dirty="0" err="1">
                <a:effectLst>
                  <a:outerShdw blurRad="38100" dist="38100" dir="2700000" algn="tl">
                    <a:srgbClr val="000000">
                      <a:alpha val="43137"/>
                    </a:srgbClr>
                  </a:outerShdw>
                </a:effectLst>
                <a:highlight>
                  <a:srgbClr val="000080"/>
                </a:highlight>
                <a:latin typeface="Helvetica LT Std" panose="020B0504020202020204" pitchFamily="34" charset="0"/>
                <a:ea typeface="Calibri" panose="020F0502020204030204" pitchFamily="34" charset="0"/>
                <a:cs typeface="Arial" panose="020B0604020202020204" pitchFamily="34" charset="0"/>
              </a:rPr>
              <a:t>Wieman</a:t>
            </a:r>
            <a:r>
              <a:rPr lang="es-CR" sz="1900" b="1" kern="100" dirty="0">
                <a:effectLst>
                  <a:outerShdw blurRad="38100" dist="38100" dir="2700000" algn="tl">
                    <a:srgbClr val="000000">
                      <a:alpha val="43137"/>
                    </a:srgbClr>
                  </a:outerShdw>
                </a:effectLst>
                <a:highlight>
                  <a:srgbClr val="000080"/>
                </a:highlight>
                <a:latin typeface="Helvetica LT Std" panose="020B0504020202020204" pitchFamily="34" charset="0"/>
                <a:ea typeface="Calibri" panose="020F0502020204030204" pitchFamily="34" charset="0"/>
                <a:cs typeface="Arial" panose="020B0604020202020204" pitchFamily="34" charset="0"/>
              </a:rPr>
              <a:t>, un físico ganador del Premio Nobel en Stanford, quien fundó el proyecto de Colorado y un esfuerzo paralelo en la Universidad de la Columbia Británica; Eric Mazur, un físico de la Universidad de Harvard y autor del libro "instrucción por pares"; y Doug </a:t>
            </a:r>
            <a:r>
              <a:rPr lang="es-CR" sz="1900" b="1" kern="100" dirty="0" err="1">
                <a:effectLst>
                  <a:outerShdw blurRad="38100" dist="38100" dir="2700000" algn="tl">
                    <a:srgbClr val="000000">
                      <a:alpha val="43137"/>
                    </a:srgbClr>
                  </a:outerShdw>
                </a:effectLst>
                <a:highlight>
                  <a:srgbClr val="000080"/>
                </a:highlight>
                <a:latin typeface="Helvetica LT Std" panose="020B0504020202020204" pitchFamily="34" charset="0"/>
                <a:ea typeface="Calibri" panose="020F0502020204030204" pitchFamily="34" charset="0"/>
                <a:cs typeface="Arial" panose="020B0604020202020204" pitchFamily="34" charset="0"/>
              </a:rPr>
              <a:t>Lemov</a:t>
            </a:r>
            <a:r>
              <a:rPr lang="es-CR" sz="1900" b="1" kern="100" dirty="0">
                <a:effectLst>
                  <a:outerShdw blurRad="38100" dist="38100" dir="2700000" algn="tl">
                    <a:srgbClr val="000000">
                      <a:alpha val="43137"/>
                    </a:srgbClr>
                  </a:outerShdw>
                </a:effectLst>
                <a:highlight>
                  <a:srgbClr val="000080"/>
                </a:highlight>
                <a:latin typeface="Helvetica LT Std" panose="020B0504020202020204" pitchFamily="34" charset="0"/>
                <a:ea typeface="Calibri" panose="020F0502020204030204" pitchFamily="34" charset="0"/>
                <a:cs typeface="Arial" panose="020B0604020202020204" pitchFamily="34" charset="0"/>
              </a:rPr>
              <a:t>, un ex profesor y autor del libro "Enseñar como un campeón."</a:t>
            </a:r>
          </a:p>
        </p:txBody>
      </p:sp>
    </p:spTree>
    <p:extLst>
      <p:ext uri="{BB962C8B-B14F-4D97-AF65-F5344CB8AC3E}">
        <p14:creationId xmlns:p14="http://schemas.microsoft.com/office/powerpoint/2010/main" val="14078658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8E4DA3-BCAC-518C-C45E-588E699637F8}"/>
              </a:ext>
            </a:extLst>
          </p:cNvPr>
          <p:cNvSpPr>
            <a:spLocks noGrp="1"/>
          </p:cNvSpPr>
          <p:nvPr>
            <p:ph type="title"/>
          </p:nvPr>
        </p:nvSpPr>
        <p:spPr>
          <a:xfrm>
            <a:off x="201479" y="148508"/>
            <a:ext cx="11789042" cy="1588127"/>
          </a:xfrm>
          <a:noFill/>
        </p:spPr>
        <p:txBody>
          <a:bodyPr vert="horz" wrap="square" lIns="91440" tIns="45720" rIns="91440" bIns="45720" rtlCol="0" anchor="ctr">
            <a:spAutoFit/>
          </a:bodyPr>
          <a:lstStyle/>
          <a:p>
            <a:pPr algn="ctr"/>
            <a:r>
              <a:rPr lang="es-CR" cap="small" dirty="0">
                <a:latin typeface="+mn-lt"/>
                <a:ea typeface="+mn-ea"/>
                <a:cs typeface="+mn-cs"/>
              </a:rPr>
              <a:t>LAS POLÍTICAS EN LA EDUCACIÓN SUPERIOR</a:t>
            </a:r>
            <a:br>
              <a:rPr lang="es-CR" cap="small" dirty="0">
                <a:latin typeface="+mn-lt"/>
                <a:ea typeface="+mn-ea"/>
                <a:cs typeface="+mn-cs"/>
              </a:rPr>
            </a:br>
            <a:r>
              <a:rPr lang="es-CR" sz="2400" cap="small" dirty="0">
                <a:latin typeface="+mn-lt"/>
                <a:ea typeface="+mn-ea"/>
                <a:cs typeface="+mn-cs"/>
              </a:rPr>
              <a:t>EN EL PERÍODO 2004-2016 EN QUE DOÑA LIGIA AMADA MELO FUE MINISTRA DEL MESCYT SE DESARROLLARON ONCE (11) POLÍTICAS DE EDUCACIÓN SUPERIOR </a:t>
            </a:r>
            <a:br>
              <a:rPr lang="es-CR" sz="2400" cap="small" dirty="0">
                <a:latin typeface="+mn-lt"/>
                <a:ea typeface="+mn-ea"/>
                <a:cs typeface="+mn-cs"/>
              </a:rPr>
            </a:br>
            <a:r>
              <a:rPr lang="es-CR" sz="2400" cap="small" dirty="0">
                <a:latin typeface="+mn-lt"/>
                <a:ea typeface="+mn-ea"/>
                <a:cs typeface="+mn-cs"/>
              </a:rPr>
              <a:t>Y DE CIENCIA Y TECNOLOGÍA.</a:t>
            </a:r>
            <a:endParaRPr lang="es-CR" sz="3200" cap="small" dirty="0">
              <a:latin typeface="+mn-lt"/>
              <a:ea typeface="+mn-ea"/>
              <a:cs typeface="+mn-cs"/>
            </a:endParaRPr>
          </a:p>
        </p:txBody>
      </p:sp>
      <p:sp>
        <p:nvSpPr>
          <p:cNvPr id="3" name="Marcador de contenido 2">
            <a:extLst>
              <a:ext uri="{FF2B5EF4-FFF2-40B4-BE49-F238E27FC236}">
                <a16:creationId xmlns:a16="http://schemas.microsoft.com/office/drawing/2014/main" id="{169F5DA0-F561-E07C-31D7-10062C31D160}"/>
              </a:ext>
            </a:extLst>
          </p:cNvPr>
          <p:cNvSpPr>
            <a:spLocks noGrp="1"/>
          </p:cNvSpPr>
          <p:nvPr>
            <p:ph sz="half" idx="1"/>
          </p:nvPr>
        </p:nvSpPr>
        <p:spPr>
          <a:xfrm>
            <a:off x="201479" y="1858643"/>
            <a:ext cx="5191931" cy="4717898"/>
          </a:xfrm>
          <a:solidFill>
            <a:schemeClr val="accent4">
              <a:lumMod val="20000"/>
              <a:lumOff val="80000"/>
            </a:schemeClr>
          </a:solidFill>
        </p:spPr>
        <p:txBody>
          <a:bodyPr>
            <a:noAutofit/>
          </a:bodyPr>
          <a:lstStyle/>
          <a:p>
            <a:pPr marL="0" indent="0" algn="just">
              <a:lnSpc>
                <a:spcPct val="100000"/>
              </a:lnSpc>
              <a:spcBef>
                <a:spcPts val="600"/>
              </a:spcBef>
              <a:spcAft>
                <a:spcPts val="600"/>
              </a:spcAft>
              <a:buNone/>
            </a:pPr>
            <a:r>
              <a:rPr lang="es-DO" sz="2000" b="1" dirty="0">
                <a:solidFill>
                  <a:srgbClr val="1F3864"/>
                </a:solidFill>
                <a:effectLst/>
                <a:latin typeface="Helvetica LT Std" panose="020B0504020202020204" pitchFamily="34" charset="0"/>
                <a:ea typeface="Calibri" panose="020F0502020204030204" pitchFamily="34" charset="0"/>
                <a:cs typeface="Times New Roman" panose="02020603050405020304" pitchFamily="18" charset="0"/>
              </a:rPr>
              <a:t>Política General. </a:t>
            </a:r>
            <a:endParaRPr lang="es-CR" sz="2000" b="1" dirty="0">
              <a:solidFill>
                <a:srgbClr val="1F3864"/>
              </a:solidFill>
              <a:effectLst/>
              <a:latin typeface="Helvetica LT Std" panose="020B0504020202020204" pitchFamily="34" charset="0"/>
              <a:ea typeface="Calibri" panose="020F0502020204030204" pitchFamily="34" charset="0"/>
              <a:cs typeface="Times New Roman" panose="02020603050405020304" pitchFamily="18" charset="0"/>
            </a:endParaRPr>
          </a:p>
          <a:p>
            <a:pPr algn="just">
              <a:lnSpc>
                <a:spcPct val="100000"/>
              </a:lnSpc>
              <a:spcBef>
                <a:spcPts val="600"/>
              </a:spcBef>
              <a:spcAft>
                <a:spcPts val="600"/>
              </a:spcAft>
            </a:pPr>
            <a:r>
              <a:rPr lang="es-CR" sz="2000" b="1" kern="100" dirty="0">
                <a:solidFill>
                  <a:schemeClr val="accent2">
                    <a:lumMod val="50000"/>
                  </a:schemeClr>
                </a:solidFill>
                <a:effectLst/>
                <a:latin typeface="Helvetica LT Std" panose="020B0504020202020204" pitchFamily="34" charset="0"/>
                <a:ea typeface="Calibri" panose="020F0502020204030204" pitchFamily="34" charset="0"/>
                <a:cs typeface="Arial" panose="020B0604020202020204" pitchFamily="34" charset="0"/>
              </a:rPr>
              <a:t>Desarrollar para el sistema de educación superior los procesos de modernización e innovación, la pertinencia, la calidad, la equidad, el fomento a la ciencia y tecnología y la investigación.</a:t>
            </a:r>
          </a:p>
          <a:p>
            <a:pPr marL="0" indent="0" algn="just">
              <a:lnSpc>
                <a:spcPct val="100000"/>
              </a:lnSpc>
              <a:spcBef>
                <a:spcPts val="600"/>
              </a:spcBef>
              <a:spcAft>
                <a:spcPts val="600"/>
              </a:spcAft>
              <a:buNone/>
            </a:pPr>
            <a:r>
              <a:rPr lang="es-DO" sz="2000" b="1" dirty="0">
                <a:solidFill>
                  <a:srgbClr val="1F3864"/>
                </a:solidFill>
                <a:effectLst/>
                <a:latin typeface="Helvetica LT Std" panose="020B0504020202020204" pitchFamily="34" charset="0"/>
                <a:ea typeface="Calibri" panose="020F0502020204030204" pitchFamily="34" charset="0"/>
                <a:cs typeface="Times New Roman" panose="02020603050405020304" pitchFamily="18" charset="0"/>
              </a:rPr>
              <a:t>Políticas Específicas. </a:t>
            </a:r>
            <a:endParaRPr lang="es-CR" sz="2000" b="1" dirty="0">
              <a:solidFill>
                <a:srgbClr val="1F3864"/>
              </a:solidFill>
              <a:effectLst/>
              <a:latin typeface="Helvetica LT Std" panose="020B0504020202020204" pitchFamily="34" charset="0"/>
              <a:ea typeface="Calibri" panose="020F0502020204030204" pitchFamily="34" charset="0"/>
              <a:cs typeface="Times New Roman" panose="02020603050405020304" pitchFamily="18" charset="0"/>
            </a:endParaRPr>
          </a:p>
          <a:p>
            <a:pPr marL="342900" lvl="0" indent="-342900" algn="just">
              <a:lnSpc>
                <a:spcPct val="100000"/>
              </a:lnSpc>
              <a:spcBef>
                <a:spcPts val="600"/>
              </a:spcBef>
              <a:spcAft>
                <a:spcPts val="600"/>
              </a:spcAft>
              <a:buFont typeface="Symbol" panose="05050102010706020507" pitchFamily="18" charset="2"/>
              <a:buChar char=""/>
            </a:pPr>
            <a:r>
              <a:rPr lang="es-DO" sz="2000" b="1" dirty="0">
                <a:solidFill>
                  <a:schemeClr val="accent2">
                    <a:lumMod val="50000"/>
                  </a:schemeClr>
                </a:solidFill>
                <a:effectLst/>
                <a:latin typeface="Helvetica LT Std" panose="020B0504020202020204" pitchFamily="34" charset="0"/>
                <a:ea typeface="Calibri" panose="020F0502020204030204" pitchFamily="34" charset="0"/>
                <a:cs typeface="Times New Roman" panose="02020603050405020304" pitchFamily="18" charset="0"/>
              </a:rPr>
              <a:t>Política I- Cobertura</a:t>
            </a:r>
            <a:endParaRPr lang="es-CR" sz="2000" b="1" dirty="0">
              <a:solidFill>
                <a:schemeClr val="accent2">
                  <a:lumMod val="50000"/>
                </a:schemeClr>
              </a:solidFill>
              <a:effectLst/>
              <a:latin typeface="Helvetica LT Std" panose="020B0504020202020204" pitchFamily="34" charset="0"/>
              <a:ea typeface="Calibri" panose="020F0502020204030204" pitchFamily="34" charset="0"/>
              <a:cs typeface="Times New Roman" panose="02020603050405020304" pitchFamily="18" charset="0"/>
            </a:endParaRPr>
          </a:p>
          <a:p>
            <a:pPr marL="342900" lvl="0" indent="-342900" algn="just">
              <a:lnSpc>
                <a:spcPct val="100000"/>
              </a:lnSpc>
              <a:spcBef>
                <a:spcPts val="600"/>
              </a:spcBef>
              <a:spcAft>
                <a:spcPts val="600"/>
              </a:spcAft>
              <a:buFont typeface="Symbol" panose="05050102010706020507" pitchFamily="18" charset="2"/>
              <a:buChar char=""/>
            </a:pPr>
            <a:r>
              <a:rPr lang="es-DO" sz="2000" b="1" dirty="0">
                <a:solidFill>
                  <a:schemeClr val="accent2">
                    <a:lumMod val="50000"/>
                  </a:schemeClr>
                </a:solidFill>
                <a:effectLst/>
                <a:latin typeface="Helvetica LT Std" panose="020B0504020202020204" pitchFamily="34" charset="0"/>
                <a:ea typeface="Calibri" panose="020F0502020204030204" pitchFamily="34" charset="0"/>
                <a:cs typeface="Times New Roman" panose="02020603050405020304" pitchFamily="18" charset="0"/>
              </a:rPr>
              <a:t>Política II- Equidad</a:t>
            </a:r>
            <a:endParaRPr lang="es-CR" sz="2000" b="1" dirty="0">
              <a:solidFill>
                <a:schemeClr val="accent2">
                  <a:lumMod val="50000"/>
                </a:schemeClr>
              </a:solidFill>
              <a:effectLst/>
              <a:latin typeface="Helvetica LT Std" panose="020B0504020202020204" pitchFamily="34" charset="0"/>
              <a:ea typeface="Calibri" panose="020F0502020204030204" pitchFamily="34" charset="0"/>
              <a:cs typeface="Times New Roman" panose="02020603050405020304" pitchFamily="18" charset="0"/>
            </a:endParaRPr>
          </a:p>
          <a:p>
            <a:pPr marL="342900" lvl="0" indent="-342900" algn="just">
              <a:lnSpc>
                <a:spcPct val="100000"/>
              </a:lnSpc>
              <a:spcBef>
                <a:spcPts val="600"/>
              </a:spcBef>
              <a:spcAft>
                <a:spcPts val="600"/>
              </a:spcAft>
              <a:buFont typeface="Symbol" panose="05050102010706020507" pitchFamily="18" charset="2"/>
              <a:buChar char=""/>
            </a:pPr>
            <a:r>
              <a:rPr lang="es-DO" sz="2000" b="1" dirty="0">
                <a:solidFill>
                  <a:schemeClr val="accent2">
                    <a:lumMod val="50000"/>
                  </a:schemeClr>
                </a:solidFill>
                <a:effectLst/>
                <a:latin typeface="Helvetica LT Std" panose="020B0504020202020204" pitchFamily="34" charset="0"/>
                <a:ea typeface="Calibri" panose="020F0502020204030204" pitchFamily="34" charset="0"/>
                <a:cs typeface="Times New Roman" panose="02020603050405020304" pitchFamily="18" charset="0"/>
              </a:rPr>
              <a:t>Política III- Calidad, pertinencia</a:t>
            </a:r>
            <a:r>
              <a:rPr lang="es-CR" sz="2000" b="1" kern="100" dirty="0">
                <a:solidFill>
                  <a:schemeClr val="accent2">
                    <a:lumMod val="50000"/>
                  </a:schemeClr>
                </a:solidFill>
                <a:latin typeface="Helvetica LT Std" panose="020B0504020202020204" pitchFamily="34" charset="0"/>
                <a:ea typeface="Calibri" panose="020F0502020204030204" pitchFamily="34" charset="0"/>
                <a:cs typeface="Arial" panose="020B0604020202020204" pitchFamily="34" charset="0"/>
              </a:rPr>
              <a:t>.</a:t>
            </a:r>
            <a:endParaRPr lang="es-CR" sz="2000" b="1" dirty="0">
              <a:solidFill>
                <a:schemeClr val="accent2">
                  <a:lumMod val="50000"/>
                </a:schemeClr>
              </a:solidFill>
              <a:effectLst/>
              <a:latin typeface="Helvetica LT Std" panose="020B0504020202020204" pitchFamily="34" charset="0"/>
              <a:ea typeface="Calibri" panose="020F0502020204030204" pitchFamily="34" charset="0"/>
              <a:cs typeface="Times New Roman" panose="02020603050405020304" pitchFamily="18" charset="0"/>
            </a:endParaRPr>
          </a:p>
        </p:txBody>
      </p:sp>
      <p:sp>
        <p:nvSpPr>
          <p:cNvPr id="4" name="Marcador de contenido 3">
            <a:extLst>
              <a:ext uri="{FF2B5EF4-FFF2-40B4-BE49-F238E27FC236}">
                <a16:creationId xmlns:a16="http://schemas.microsoft.com/office/drawing/2014/main" id="{653BB4F8-DCCE-1B90-495E-EA2D928370CE}"/>
              </a:ext>
            </a:extLst>
          </p:cNvPr>
          <p:cNvSpPr>
            <a:spLocks noGrp="1"/>
          </p:cNvSpPr>
          <p:nvPr>
            <p:ph sz="half" idx="2"/>
          </p:nvPr>
        </p:nvSpPr>
        <p:spPr>
          <a:xfrm>
            <a:off x="5698209" y="1858643"/>
            <a:ext cx="6292312" cy="4717898"/>
          </a:xfrm>
          <a:solidFill>
            <a:schemeClr val="accent4">
              <a:lumMod val="20000"/>
              <a:lumOff val="80000"/>
            </a:schemeClr>
          </a:solidFill>
        </p:spPr>
        <p:txBody>
          <a:bodyPr>
            <a:noAutofit/>
          </a:bodyPr>
          <a:lstStyle/>
          <a:p>
            <a:pPr marL="0" indent="0" algn="just">
              <a:lnSpc>
                <a:spcPct val="100000"/>
              </a:lnSpc>
              <a:spcBef>
                <a:spcPts val="600"/>
              </a:spcBef>
              <a:spcAft>
                <a:spcPts val="600"/>
              </a:spcAft>
              <a:buNone/>
            </a:pPr>
            <a:r>
              <a:rPr lang="es-DO" sz="2000" b="1" dirty="0">
                <a:solidFill>
                  <a:srgbClr val="1F3864"/>
                </a:solidFill>
                <a:effectLst/>
                <a:latin typeface="Helvetica LT Std" panose="020B0504020202020204" pitchFamily="34" charset="0"/>
                <a:ea typeface="Calibri" panose="020F0502020204030204" pitchFamily="34" charset="0"/>
                <a:cs typeface="Times New Roman" panose="02020603050405020304" pitchFamily="18" charset="0"/>
              </a:rPr>
              <a:t>Políticas Específicas. </a:t>
            </a:r>
            <a:endParaRPr lang="es-CR" sz="2000" b="1" dirty="0">
              <a:solidFill>
                <a:srgbClr val="1F3864"/>
              </a:solidFill>
              <a:effectLst/>
              <a:latin typeface="Helvetica LT Std" panose="020B0504020202020204" pitchFamily="34" charset="0"/>
              <a:ea typeface="Calibri" panose="020F0502020204030204" pitchFamily="34" charset="0"/>
              <a:cs typeface="Times New Roman" panose="02020603050405020304" pitchFamily="18" charset="0"/>
            </a:endParaRPr>
          </a:p>
          <a:p>
            <a:pPr marL="342900" lvl="0" indent="-342900" algn="just">
              <a:lnSpc>
                <a:spcPct val="100000"/>
              </a:lnSpc>
              <a:spcBef>
                <a:spcPts val="300"/>
              </a:spcBef>
              <a:spcAft>
                <a:spcPts val="300"/>
              </a:spcAft>
              <a:buFont typeface="Symbol" panose="05050102010706020507" pitchFamily="18" charset="2"/>
              <a:buChar char=""/>
            </a:pPr>
            <a:r>
              <a:rPr lang="es-DO" sz="2000" b="1" dirty="0">
                <a:solidFill>
                  <a:schemeClr val="accent2">
                    <a:lumMod val="50000"/>
                  </a:schemeClr>
                </a:solidFill>
                <a:effectLst/>
                <a:latin typeface="Helvetica LT Std" panose="020B0504020202020204" pitchFamily="34" charset="0"/>
                <a:ea typeface="Calibri" panose="020F0502020204030204" pitchFamily="34" charset="0"/>
                <a:cs typeface="Times New Roman" panose="02020603050405020304" pitchFamily="18" charset="0"/>
              </a:rPr>
              <a:t>Política IV- Modernización</a:t>
            </a:r>
            <a:endParaRPr lang="es-CR" sz="2000" b="1" dirty="0">
              <a:solidFill>
                <a:schemeClr val="accent2">
                  <a:lumMod val="50000"/>
                </a:schemeClr>
              </a:solidFill>
              <a:effectLst/>
              <a:latin typeface="Helvetica LT Std" panose="020B0504020202020204" pitchFamily="34" charset="0"/>
              <a:ea typeface="Calibri" panose="020F0502020204030204" pitchFamily="34" charset="0"/>
              <a:cs typeface="Times New Roman" panose="02020603050405020304" pitchFamily="18" charset="0"/>
            </a:endParaRPr>
          </a:p>
          <a:p>
            <a:pPr marL="342900" lvl="0" indent="-342900" algn="just">
              <a:lnSpc>
                <a:spcPct val="100000"/>
              </a:lnSpc>
              <a:spcBef>
                <a:spcPts val="300"/>
              </a:spcBef>
              <a:spcAft>
                <a:spcPts val="300"/>
              </a:spcAft>
              <a:buFont typeface="Symbol" panose="05050102010706020507" pitchFamily="18" charset="2"/>
              <a:buChar char=""/>
            </a:pPr>
            <a:r>
              <a:rPr lang="es-DO" sz="2000" b="1" dirty="0">
                <a:solidFill>
                  <a:schemeClr val="accent2">
                    <a:lumMod val="50000"/>
                  </a:schemeClr>
                </a:solidFill>
                <a:effectLst/>
                <a:latin typeface="Helvetica LT Std" panose="020B0504020202020204" pitchFamily="34" charset="0"/>
                <a:ea typeface="Calibri" panose="020F0502020204030204" pitchFamily="34" charset="0"/>
                <a:cs typeface="Times New Roman" panose="02020603050405020304" pitchFamily="18" charset="0"/>
              </a:rPr>
              <a:t>Política V- Tecnologías de la comunicación.</a:t>
            </a:r>
            <a:endParaRPr lang="es-CR" sz="2000" b="1" dirty="0">
              <a:solidFill>
                <a:schemeClr val="accent2">
                  <a:lumMod val="50000"/>
                </a:schemeClr>
              </a:solidFill>
              <a:effectLst/>
              <a:latin typeface="Helvetica LT Std" panose="020B0504020202020204" pitchFamily="34" charset="0"/>
              <a:ea typeface="Calibri" panose="020F0502020204030204" pitchFamily="34" charset="0"/>
              <a:cs typeface="Times New Roman" panose="02020603050405020304" pitchFamily="18" charset="0"/>
            </a:endParaRPr>
          </a:p>
          <a:p>
            <a:pPr marL="342900" lvl="0" indent="-342900" algn="just">
              <a:lnSpc>
                <a:spcPct val="100000"/>
              </a:lnSpc>
              <a:spcBef>
                <a:spcPts val="300"/>
              </a:spcBef>
              <a:spcAft>
                <a:spcPts val="300"/>
              </a:spcAft>
              <a:buFont typeface="Symbol" panose="05050102010706020507" pitchFamily="18" charset="2"/>
              <a:buChar char=""/>
            </a:pPr>
            <a:r>
              <a:rPr lang="es-DO" sz="2000" b="1" dirty="0">
                <a:solidFill>
                  <a:schemeClr val="accent2">
                    <a:lumMod val="50000"/>
                  </a:schemeClr>
                </a:solidFill>
                <a:effectLst/>
                <a:latin typeface="Helvetica LT Std" panose="020B0504020202020204" pitchFamily="34" charset="0"/>
                <a:ea typeface="Calibri" panose="020F0502020204030204" pitchFamily="34" charset="0"/>
                <a:cs typeface="Times New Roman" panose="02020603050405020304" pitchFamily="18" charset="0"/>
              </a:rPr>
              <a:t>Política VI- Internacionalización.</a:t>
            </a:r>
            <a:endParaRPr lang="es-CR" sz="2000" b="1" dirty="0">
              <a:solidFill>
                <a:schemeClr val="accent2">
                  <a:lumMod val="50000"/>
                </a:schemeClr>
              </a:solidFill>
              <a:effectLst/>
              <a:latin typeface="Helvetica LT Std" panose="020B0504020202020204" pitchFamily="34" charset="0"/>
              <a:ea typeface="Calibri" panose="020F0502020204030204" pitchFamily="34" charset="0"/>
              <a:cs typeface="Times New Roman" panose="02020603050405020304" pitchFamily="18" charset="0"/>
            </a:endParaRPr>
          </a:p>
          <a:p>
            <a:pPr marL="342900" lvl="0" indent="-342900" algn="just">
              <a:lnSpc>
                <a:spcPct val="100000"/>
              </a:lnSpc>
              <a:spcBef>
                <a:spcPts val="300"/>
              </a:spcBef>
              <a:spcAft>
                <a:spcPts val="300"/>
              </a:spcAft>
              <a:buFont typeface="Symbol" panose="05050102010706020507" pitchFamily="18" charset="2"/>
              <a:buChar char=""/>
            </a:pPr>
            <a:r>
              <a:rPr lang="es-DO" sz="2000" b="1" dirty="0">
                <a:solidFill>
                  <a:schemeClr val="accent2">
                    <a:lumMod val="50000"/>
                  </a:schemeClr>
                </a:solidFill>
                <a:effectLst/>
                <a:latin typeface="Helvetica LT Std" panose="020B0504020202020204" pitchFamily="34" charset="0"/>
                <a:ea typeface="Calibri" panose="020F0502020204030204" pitchFamily="34" charset="0"/>
                <a:cs typeface="Times New Roman" panose="02020603050405020304" pitchFamily="18" charset="0"/>
              </a:rPr>
              <a:t>Política VII- Fomento a la investigación científica</a:t>
            </a:r>
            <a:endParaRPr lang="es-CR" sz="2000" b="1" dirty="0">
              <a:solidFill>
                <a:schemeClr val="accent2">
                  <a:lumMod val="50000"/>
                </a:schemeClr>
              </a:solidFill>
              <a:effectLst/>
              <a:latin typeface="Helvetica LT Std" panose="020B0504020202020204" pitchFamily="34" charset="0"/>
              <a:ea typeface="Calibri" panose="020F0502020204030204" pitchFamily="34" charset="0"/>
              <a:cs typeface="Times New Roman" panose="02020603050405020304" pitchFamily="18" charset="0"/>
            </a:endParaRPr>
          </a:p>
          <a:p>
            <a:pPr marL="342900" lvl="0" indent="-342900" algn="just">
              <a:lnSpc>
                <a:spcPct val="100000"/>
              </a:lnSpc>
              <a:spcBef>
                <a:spcPts val="300"/>
              </a:spcBef>
              <a:spcAft>
                <a:spcPts val="300"/>
              </a:spcAft>
              <a:buFont typeface="Symbol" panose="05050102010706020507" pitchFamily="18" charset="2"/>
              <a:buChar char=""/>
            </a:pPr>
            <a:r>
              <a:rPr lang="es-DO" sz="2000" b="1" dirty="0">
                <a:solidFill>
                  <a:schemeClr val="accent2">
                    <a:lumMod val="50000"/>
                  </a:schemeClr>
                </a:solidFill>
                <a:effectLst/>
                <a:latin typeface="Helvetica LT Std" panose="020B0504020202020204" pitchFamily="34" charset="0"/>
                <a:ea typeface="Calibri" panose="020F0502020204030204" pitchFamily="34" charset="0"/>
                <a:cs typeface="Times New Roman" panose="02020603050405020304" pitchFamily="18" charset="0"/>
              </a:rPr>
              <a:t>Política VIII- Fomento al desarrollo de la Ciencia, la Tecnología y la innovación.</a:t>
            </a:r>
            <a:endParaRPr lang="es-CR" sz="2000" b="1" dirty="0">
              <a:solidFill>
                <a:schemeClr val="accent2">
                  <a:lumMod val="50000"/>
                </a:schemeClr>
              </a:solidFill>
              <a:effectLst/>
              <a:latin typeface="Helvetica LT Std" panose="020B0504020202020204" pitchFamily="34" charset="0"/>
              <a:ea typeface="Calibri" panose="020F0502020204030204" pitchFamily="34" charset="0"/>
              <a:cs typeface="Times New Roman" panose="02020603050405020304" pitchFamily="18" charset="0"/>
            </a:endParaRPr>
          </a:p>
          <a:p>
            <a:pPr marL="342900" lvl="0" indent="-342900" algn="just">
              <a:lnSpc>
                <a:spcPct val="100000"/>
              </a:lnSpc>
              <a:spcBef>
                <a:spcPts val="300"/>
              </a:spcBef>
              <a:spcAft>
                <a:spcPts val="300"/>
              </a:spcAft>
              <a:buFont typeface="Symbol" panose="05050102010706020507" pitchFamily="18" charset="2"/>
              <a:buChar char=""/>
            </a:pPr>
            <a:r>
              <a:rPr lang="es-DO" sz="2000" b="1" dirty="0">
                <a:solidFill>
                  <a:schemeClr val="accent2">
                    <a:lumMod val="50000"/>
                  </a:schemeClr>
                </a:solidFill>
                <a:effectLst/>
                <a:latin typeface="Helvetica LT Std" panose="020B0504020202020204" pitchFamily="34" charset="0"/>
                <a:ea typeface="Calibri" panose="020F0502020204030204" pitchFamily="34" charset="0"/>
                <a:cs typeface="Times New Roman" panose="02020603050405020304" pitchFamily="18" charset="0"/>
              </a:rPr>
              <a:t>Política IX- Fomento a la vinculación universidad-empresa</a:t>
            </a:r>
            <a:endParaRPr lang="es-CR" sz="2000" b="1" dirty="0">
              <a:solidFill>
                <a:schemeClr val="accent2">
                  <a:lumMod val="50000"/>
                </a:schemeClr>
              </a:solidFill>
              <a:effectLst/>
              <a:latin typeface="Helvetica LT Std" panose="020B0504020202020204" pitchFamily="34" charset="0"/>
              <a:ea typeface="Calibri" panose="020F0502020204030204" pitchFamily="34" charset="0"/>
              <a:cs typeface="Times New Roman" panose="02020603050405020304" pitchFamily="18" charset="0"/>
            </a:endParaRPr>
          </a:p>
          <a:p>
            <a:pPr marL="342900" lvl="0" indent="-342900" algn="just">
              <a:lnSpc>
                <a:spcPct val="100000"/>
              </a:lnSpc>
              <a:spcBef>
                <a:spcPts val="300"/>
              </a:spcBef>
              <a:spcAft>
                <a:spcPts val="300"/>
              </a:spcAft>
              <a:buFont typeface="Symbol" panose="05050102010706020507" pitchFamily="18" charset="2"/>
              <a:buChar char=""/>
            </a:pPr>
            <a:r>
              <a:rPr lang="es-DO" sz="2000" b="1" dirty="0">
                <a:solidFill>
                  <a:schemeClr val="accent2">
                    <a:lumMod val="50000"/>
                  </a:schemeClr>
                </a:solidFill>
                <a:effectLst/>
                <a:latin typeface="Helvetica LT Std" panose="020B0504020202020204" pitchFamily="34" charset="0"/>
                <a:ea typeface="Calibri" panose="020F0502020204030204" pitchFamily="34" charset="0"/>
                <a:cs typeface="Times New Roman" panose="02020603050405020304" pitchFamily="18" charset="0"/>
              </a:rPr>
              <a:t>Política X- Emprendedurismo</a:t>
            </a:r>
            <a:endParaRPr lang="es-CR" sz="2000" b="1" dirty="0">
              <a:solidFill>
                <a:schemeClr val="accent2">
                  <a:lumMod val="50000"/>
                </a:schemeClr>
              </a:solidFill>
              <a:effectLst/>
              <a:latin typeface="Helvetica LT Std" panose="020B0504020202020204" pitchFamily="34" charset="0"/>
              <a:ea typeface="Calibri" panose="020F0502020204030204" pitchFamily="34" charset="0"/>
              <a:cs typeface="Times New Roman" panose="02020603050405020304" pitchFamily="18" charset="0"/>
            </a:endParaRPr>
          </a:p>
          <a:p>
            <a:pPr marL="342900" lvl="0" indent="-342900" algn="just">
              <a:lnSpc>
                <a:spcPct val="100000"/>
              </a:lnSpc>
              <a:spcBef>
                <a:spcPts val="300"/>
              </a:spcBef>
              <a:spcAft>
                <a:spcPts val="300"/>
              </a:spcAft>
              <a:buFont typeface="Symbol" panose="05050102010706020507" pitchFamily="18" charset="2"/>
              <a:buChar char=""/>
            </a:pPr>
            <a:r>
              <a:rPr lang="es-DO" sz="2000" b="1" dirty="0">
                <a:solidFill>
                  <a:schemeClr val="accent2">
                    <a:lumMod val="50000"/>
                  </a:schemeClr>
                </a:solidFill>
                <a:effectLst/>
                <a:latin typeface="Helvetica LT Std" panose="020B0504020202020204" pitchFamily="34" charset="0"/>
                <a:ea typeface="Calibri" panose="020F0502020204030204" pitchFamily="34" charset="0"/>
                <a:cs typeface="Times New Roman" panose="02020603050405020304" pitchFamily="18" charset="0"/>
              </a:rPr>
              <a:t>Política XI- Fomento al desarrollo de valores y cultura nacional.</a:t>
            </a:r>
            <a:endParaRPr lang="es-CR" sz="2000" b="1" dirty="0">
              <a:solidFill>
                <a:schemeClr val="accent2">
                  <a:lumMod val="50000"/>
                </a:schemeClr>
              </a:solidFill>
              <a:effectLst/>
              <a:latin typeface="Helvetica LT Std" panose="020B05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86926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2D1B474-8455-D7AD-D294-0EB6E795A3DF}"/>
              </a:ext>
            </a:extLst>
          </p:cNvPr>
          <p:cNvSpPr>
            <a:spLocks noGrp="1"/>
          </p:cNvSpPr>
          <p:nvPr>
            <p:ph idx="1"/>
          </p:nvPr>
        </p:nvSpPr>
        <p:spPr>
          <a:xfrm>
            <a:off x="337421" y="860406"/>
            <a:ext cx="11453248" cy="5386746"/>
          </a:xfrm>
        </p:spPr>
        <p:txBody>
          <a:bodyPr vert="horz" lIns="91440" tIns="45720" rIns="91440" bIns="45720" rtlCol="0">
            <a:noAutofit/>
          </a:bodyPr>
          <a:lstStyle/>
          <a:p>
            <a:pPr marL="0" indent="0" algn="just">
              <a:lnSpc>
                <a:spcPct val="110000"/>
              </a:lnSpc>
              <a:spcBef>
                <a:spcPts val="600"/>
              </a:spcBef>
              <a:spcAft>
                <a:spcPts val="600"/>
              </a:spcAft>
              <a:buNone/>
            </a:pPr>
            <a:r>
              <a:rPr lang="es-CR" sz="2000" kern="100" dirty="0">
                <a:latin typeface="Helvetica LT Std" panose="020B0504020202020204" pitchFamily="34" charset="0"/>
                <a:cs typeface="Arial" panose="020B0604020202020204" pitchFamily="34" charset="0"/>
              </a:rPr>
              <a:t>Cuando se analiza el reciente incremento de precios en el mundo varias causas aparecen:</a:t>
            </a:r>
          </a:p>
          <a:p>
            <a:pPr marL="457200" indent="-457200" algn="just">
              <a:lnSpc>
                <a:spcPct val="100000"/>
              </a:lnSpc>
              <a:spcBef>
                <a:spcPts val="300"/>
              </a:spcBef>
              <a:spcAft>
                <a:spcPts val="300"/>
              </a:spcAft>
              <a:buFont typeface="+mj-lt"/>
              <a:buAutoNum type="alphaLcPeriod"/>
            </a:pPr>
            <a:r>
              <a:rPr lang="es-CR" sz="2400" kern="100" dirty="0">
                <a:latin typeface="Helvetica LT Std" panose="020B0504020202020204" pitchFamily="34" charset="0"/>
                <a:cs typeface="Arial" panose="020B0604020202020204" pitchFamily="34" charset="0"/>
              </a:rPr>
              <a:t>La Guerra Rusia/Ucrania (petróleo, alimentos); </a:t>
            </a:r>
          </a:p>
          <a:p>
            <a:pPr marL="457200" indent="-457200" algn="just">
              <a:lnSpc>
                <a:spcPct val="100000"/>
              </a:lnSpc>
              <a:spcBef>
                <a:spcPts val="300"/>
              </a:spcBef>
              <a:spcAft>
                <a:spcPts val="300"/>
              </a:spcAft>
              <a:buFont typeface="+mj-lt"/>
              <a:buAutoNum type="alphaLcPeriod"/>
            </a:pPr>
            <a:r>
              <a:rPr lang="es-CR" sz="2400" kern="100" dirty="0">
                <a:latin typeface="Helvetica LT Std" panose="020B0504020202020204" pitchFamily="34" charset="0"/>
                <a:cs typeface="Arial" panose="020B0604020202020204" pitchFamily="34" charset="0"/>
              </a:rPr>
              <a:t>La denominada crisis de los contenedores; </a:t>
            </a:r>
          </a:p>
          <a:p>
            <a:pPr marL="457200" indent="-457200" algn="just">
              <a:lnSpc>
                <a:spcPct val="100000"/>
              </a:lnSpc>
              <a:spcBef>
                <a:spcPts val="300"/>
              </a:spcBef>
              <a:spcAft>
                <a:spcPts val="300"/>
              </a:spcAft>
              <a:buFont typeface="+mj-lt"/>
              <a:buAutoNum type="alphaLcPeriod"/>
            </a:pPr>
            <a:r>
              <a:rPr lang="es-CR" sz="2400" kern="100" dirty="0">
                <a:latin typeface="Helvetica LT Std" panose="020B0504020202020204" pitchFamily="34" charset="0"/>
                <a:cs typeface="Arial" panose="020B0604020202020204" pitchFamily="34" charset="0"/>
              </a:rPr>
              <a:t>El colapso de las cadenas de suministro y de la escasez de alimentos; </a:t>
            </a:r>
          </a:p>
          <a:p>
            <a:pPr marL="457200" indent="-457200" algn="just">
              <a:lnSpc>
                <a:spcPct val="100000"/>
              </a:lnSpc>
              <a:spcBef>
                <a:spcPts val="300"/>
              </a:spcBef>
              <a:spcAft>
                <a:spcPts val="300"/>
              </a:spcAft>
              <a:buFont typeface="+mj-lt"/>
              <a:buAutoNum type="alphaLcPeriod"/>
            </a:pPr>
            <a:r>
              <a:rPr lang="es-CR" sz="2400" b="1" kern="100" dirty="0">
                <a:solidFill>
                  <a:srgbClr val="FFFF00"/>
                </a:solidFill>
                <a:latin typeface="Helvetica LT Std" panose="020B0504020202020204" pitchFamily="34" charset="0"/>
                <a:cs typeface="Arial" panose="020B0604020202020204" pitchFamily="34" charset="0"/>
              </a:rPr>
              <a:t>La fortaleza del dólar americano, a la vez recordando que los países en general tienen precios flotantes, si el dólar se dispara, las monedas se deprecian y los precios de los componentes o productos importados suben, en consecuencia, también la inflación. La inflación exige tasas de interés más altas y así se afecta toda la economía según nos dice Andrés Velasco, Decano de la Escuela de Políticas Públicas de la London </a:t>
            </a:r>
            <a:r>
              <a:rPr lang="es-CR" sz="2400" b="1" kern="100" dirty="0" err="1">
                <a:solidFill>
                  <a:srgbClr val="FFFF00"/>
                </a:solidFill>
                <a:latin typeface="Helvetica LT Std" panose="020B0504020202020204" pitchFamily="34" charset="0"/>
                <a:cs typeface="Arial" panose="020B0604020202020204" pitchFamily="34" charset="0"/>
              </a:rPr>
              <a:t>School</a:t>
            </a:r>
            <a:r>
              <a:rPr lang="es-CR" sz="2400" b="1" kern="100" dirty="0">
                <a:solidFill>
                  <a:srgbClr val="FFFF00"/>
                </a:solidFill>
                <a:latin typeface="Helvetica LT Std" panose="020B0504020202020204" pitchFamily="34" charset="0"/>
                <a:cs typeface="Arial" panose="020B0604020202020204" pitchFamily="34" charset="0"/>
              </a:rPr>
              <a:t> </a:t>
            </a:r>
            <a:r>
              <a:rPr lang="es-CR" sz="2400" b="1" kern="100" dirty="0" err="1">
                <a:solidFill>
                  <a:srgbClr val="FFFF00"/>
                </a:solidFill>
                <a:latin typeface="Helvetica LT Std" panose="020B0504020202020204" pitchFamily="34" charset="0"/>
                <a:cs typeface="Arial" panose="020B0604020202020204" pitchFamily="34" charset="0"/>
              </a:rPr>
              <a:t>of</a:t>
            </a:r>
            <a:r>
              <a:rPr lang="es-CR" sz="2400" b="1" kern="100" dirty="0">
                <a:solidFill>
                  <a:srgbClr val="FFFF00"/>
                </a:solidFill>
                <a:latin typeface="Helvetica LT Std" panose="020B0504020202020204" pitchFamily="34" charset="0"/>
                <a:cs typeface="Arial" panose="020B0604020202020204" pitchFamily="34" charset="0"/>
              </a:rPr>
              <a:t> </a:t>
            </a:r>
            <a:r>
              <a:rPr lang="es-CR" sz="2400" b="1" kern="100" dirty="0" err="1">
                <a:solidFill>
                  <a:srgbClr val="FFFF00"/>
                </a:solidFill>
                <a:latin typeface="Helvetica LT Std" panose="020B0504020202020204" pitchFamily="34" charset="0"/>
                <a:cs typeface="Arial" panose="020B0604020202020204" pitchFamily="34" charset="0"/>
              </a:rPr>
              <a:t>Economics</a:t>
            </a:r>
            <a:r>
              <a:rPr lang="es-CR" sz="2400" b="1" kern="100" dirty="0">
                <a:solidFill>
                  <a:srgbClr val="FFFF00"/>
                </a:solidFill>
                <a:latin typeface="Helvetica LT Std" panose="020B0504020202020204" pitchFamily="34" charset="0"/>
                <a:cs typeface="Arial" panose="020B0604020202020204" pitchFamily="34" charset="0"/>
              </a:rPr>
              <a:t>.</a:t>
            </a:r>
          </a:p>
          <a:p>
            <a:pPr algn="just">
              <a:lnSpc>
                <a:spcPct val="100000"/>
              </a:lnSpc>
              <a:spcBef>
                <a:spcPts val="300"/>
              </a:spcBef>
              <a:spcAft>
                <a:spcPts val="300"/>
              </a:spcAft>
            </a:pPr>
            <a:r>
              <a:rPr lang="es-CR" sz="2400" kern="100" dirty="0">
                <a:latin typeface="Helvetica LT Std" panose="020B0504020202020204" pitchFamily="34" charset="0"/>
                <a:cs typeface="Arial" panose="020B0604020202020204" pitchFamily="34" charset="0"/>
              </a:rPr>
              <a:t>La UNESCO nos habla también de que nuestra humanidad y nuestro planeta están bajo amenaza. Para transformar el futuro, debemos </a:t>
            </a:r>
            <a:r>
              <a:rPr lang="es-CR" sz="2400" kern="100" dirty="0" err="1">
                <a:latin typeface="Helvetica LT Std" panose="020B0504020202020204" pitchFamily="34" charset="0"/>
                <a:cs typeface="Arial" panose="020B0604020202020204" pitchFamily="34" charset="0"/>
              </a:rPr>
              <a:t>reimaginar</a:t>
            </a:r>
            <a:r>
              <a:rPr lang="es-CR" sz="2400" kern="100" dirty="0">
                <a:latin typeface="Helvetica LT Std" panose="020B0504020202020204" pitchFamily="34" charset="0"/>
                <a:cs typeface="Arial" panose="020B0604020202020204" pitchFamily="34" charset="0"/>
              </a:rPr>
              <a:t> el futuro de la educación superior dentro de un nuevo acuerdo social para la educación</a:t>
            </a:r>
            <a:r>
              <a:rPr lang="es-CR" sz="2000" kern="100" dirty="0">
                <a:latin typeface="Helvetica LT Std" panose="020B0504020202020204" pitchFamily="34" charset="0"/>
                <a:cs typeface="Arial" panose="020B0604020202020204" pitchFamily="34" charset="0"/>
              </a:rPr>
              <a:t>. </a:t>
            </a:r>
          </a:p>
        </p:txBody>
      </p:sp>
      <p:sp>
        <p:nvSpPr>
          <p:cNvPr id="7" name="Título 1">
            <a:extLst>
              <a:ext uri="{FF2B5EF4-FFF2-40B4-BE49-F238E27FC236}">
                <a16:creationId xmlns:a16="http://schemas.microsoft.com/office/drawing/2014/main" id="{1055242E-7C8C-99E0-5928-31291717FE50}"/>
              </a:ext>
            </a:extLst>
          </p:cNvPr>
          <p:cNvSpPr>
            <a:spLocks noGrp="1"/>
          </p:cNvSpPr>
          <p:nvPr>
            <p:ph type="title"/>
          </p:nvPr>
        </p:nvSpPr>
        <p:spPr>
          <a:xfrm>
            <a:off x="806245" y="143899"/>
            <a:ext cx="10515600" cy="917985"/>
          </a:xfrm>
          <a:noFill/>
        </p:spPr>
        <p:txBody>
          <a:bodyPr>
            <a:noAutofit/>
          </a:bodyPr>
          <a:lstStyle/>
          <a:p>
            <a:br>
              <a:rPr lang="es-CR" b="1" kern="1200" cap="small" dirty="0">
                <a:solidFill>
                  <a:srgbClr val="FFC000"/>
                </a:solidFill>
                <a:effectLst/>
                <a:latin typeface="Times New Roman" panose="02020603050405020304" pitchFamily="18" charset="0"/>
                <a:ea typeface="Times New Roman" panose="02020603050405020304" pitchFamily="18" charset="0"/>
                <a:cs typeface="Arial Nova" panose="020B0504020202020204" pitchFamily="34" charset="0"/>
              </a:rPr>
            </a:br>
            <a:r>
              <a:rPr lang="es-CR" sz="3600" b="1" kern="1200" cap="small" dirty="0">
                <a:solidFill>
                  <a:srgbClr val="FFC000"/>
                </a:solidFill>
                <a:effectLst/>
                <a:latin typeface="Helvetica LT Std" panose="020B0504020202020204" pitchFamily="34" charset="0"/>
                <a:ea typeface="Times New Roman" panose="02020603050405020304" pitchFamily="18" charset="0"/>
                <a:cs typeface="Arial Nova" panose="020B0504020202020204" pitchFamily="34" charset="0"/>
              </a:rPr>
              <a:t>UN MUNDO CAMBIANTE Y AMENAZADO</a:t>
            </a:r>
            <a:br>
              <a:rPr lang="es-CR" sz="3600" b="1" kern="1200" cap="small" dirty="0">
                <a:solidFill>
                  <a:srgbClr val="FFC000"/>
                </a:solidFill>
                <a:effectLst/>
                <a:latin typeface="Helvetica LT Std" panose="020B0504020202020204" pitchFamily="34" charset="0"/>
                <a:ea typeface="Times New Roman" panose="02020603050405020304" pitchFamily="18" charset="0"/>
                <a:cs typeface="Arial Nova" panose="020B0504020202020204" pitchFamily="34" charset="0"/>
              </a:rPr>
            </a:br>
            <a:endParaRPr lang="es-CR" sz="3600" dirty="0">
              <a:solidFill>
                <a:srgbClr val="FFC000"/>
              </a:solidFill>
              <a:latin typeface="Helvetica LT Std" panose="020B0504020202020204" pitchFamily="34" charset="0"/>
            </a:endParaRPr>
          </a:p>
        </p:txBody>
      </p:sp>
    </p:spTree>
    <p:extLst>
      <p:ext uri="{BB962C8B-B14F-4D97-AF65-F5344CB8AC3E}">
        <p14:creationId xmlns:p14="http://schemas.microsoft.com/office/powerpoint/2010/main" val="11860073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D71D13-40A1-41EC-1D90-13FE587311F0}"/>
              </a:ext>
            </a:extLst>
          </p:cNvPr>
          <p:cNvSpPr>
            <a:spLocks noGrp="1"/>
          </p:cNvSpPr>
          <p:nvPr>
            <p:ph type="title"/>
          </p:nvPr>
        </p:nvSpPr>
        <p:spPr>
          <a:xfrm>
            <a:off x="698715" y="388649"/>
            <a:ext cx="10515600" cy="584775"/>
          </a:xfrm>
          <a:noFill/>
        </p:spPr>
        <p:txBody>
          <a:bodyPr vert="horz" wrap="square" lIns="91440" tIns="45720" rIns="91440" bIns="45720" rtlCol="0" anchor="ctr">
            <a:spAutoFit/>
          </a:bodyPr>
          <a:lstStyle/>
          <a:p>
            <a:pPr algn="ctr"/>
            <a:r>
              <a:rPr lang="es-CR" sz="3400" cap="small" dirty="0">
                <a:latin typeface="+mn-lt"/>
                <a:ea typeface="+mn-ea"/>
                <a:cs typeface="+mn-cs"/>
              </a:rPr>
              <a:t>LAS POLÍTICAS EN LA EDUCACIÓN SUPERIOR</a:t>
            </a:r>
          </a:p>
        </p:txBody>
      </p:sp>
      <p:sp>
        <p:nvSpPr>
          <p:cNvPr id="3" name="Marcador de contenido 2">
            <a:extLst>
              <a:ext uri="{FF2B5EF4-FFF2-40B4-BE49-F238E27FC236}">
                <a16:creationId xmlns:a16="http://schemas.microsoft.com/office/drawing/2014/main" id="{FD23E82F-08FE-D70D-FB6B-446EF0C017E6}"/>
              </a:ext>
            </a:extLst>
          </p:cNvPr>
          <p:cNvSpPr>
            <a:spLocks noGrp="1"/>
          </p:cNvSpPr>
          <p:nvPr>
            <p:ph idx="1"/>
          </p:nvPr>
        </p:nvSpPr>
        <p:spPr>
          <a:xfrm>
            <a:off x="590227" y="1245477"/>
            <a:ext cx="11329630" cy="5213102"/>
          </a:xfrm>
        </p:spPr>
        <p:txBody>
          <a:bodyPr>
            <a:normAutofit lnSpcReduction="10000"/>
          </a:bodyPr>
          <a:lstStyle/>
          <a:p>
            <a:pPr marL="0" indent="0" algn="just">
              <a:lnSpc>
                <a:spcPct val="110000"/>
              </a:lnSpc>
              <a:spcBef>
                <a:spcPts val="600"/>
              </a:spcBef>
              <a:spcAft>
                <a:spcPts val="600"/>
              </a:spcAft>
              <a:buNone/>
            </a:pPr>
            <a:r>
              <a:rPr lang="es-CR" sz="2400" b="1" kern="100" dirty="0">
                <a:effectLst/>
                <a:latin typeface="Helvetica LT Std" panose="020B0504020202020204" pitchFamily="34" charset="0"/>
                <a:ea typeface="Calibri" panose="020F0502020204030204" pitchFamily="34" charset="0"/>
                <a:cs typeface="Arial" panose="020B0604020202020204" pitchFamily="34" charset="0"/>
              </a:rPr>
              <a:t>Esas políticas se desarrollaron -organizacionalmente- por medio de la ejecución de programas sustantivos, como son:</a:t>
            </a:r>
          </a:p>
          <a:p>
            <a:pPr marL="342900" lvl="0" indent="-342900" algn="just">
              <a:lnSpc>
                <a:spcPct val="110000"/>
              </a:lnSpc>
              <a:spcBef>
                <a:spcPts val="600"/>
              </a:spcBef>
              <a:buFont typeface="Symbol" panose="05050102010706020507" pitchFamily="18" charset="2"/>
              <a:buChar char=""/>
            </a:pPr>
            <a:r>
              <a:rPr lang="es-DO" sz="2400" dirty="0">
                <a:effectLst/>
                <a:latin typeface="Helvetica LT Std" panose="020B0504020202020204" pitchFamily="34" charset="0"/>
                <a:ea typeface="Calibri" panose="020F0502020204030204" pitchFamily="34" charset="0"/>
                <a:cs typeface="Times New Roman" panose="02020603050405020304" pitchFamily="18" charset="0"/>
              </a:rPr>
              <a:t>Becas nacionales.</a:t>
            </a:r>
            <a:endParaRPr lang="es-CR" sz="2400" dirty="0">
              <a:effectLst/>
              <a:latin typeface="Helvetica LT Std" panose="020B0504020202020204" pitchFamily="34" charset="0"/>
              <a:ea typeface="Calibri" panose="020F0502020204030204" pitchFamily="34" charset="0"/>
              <a:cs typeface="Times New Roman" panose="02020603050405020304" pitchFamily="18" charset="0"/>
            </a:endParaRPr>
          </a:p>
          <a:p>
            <a:pPr marL="342900" lvl="0" indent="-342900" algn="just">
              <a:lnSpc>
                <a:spcPct val="110000"/>
              </a:lnSpc>
              <a:buFont typeface="Symbol" panose="05050102010706020507" pitchFamily="18" charset="2"/>
              <a:buChar char=""/>
            </a:pPr>
            <a:r>
              <a:rPr lang="es-DO" sz="2400" dirty="0">
                <a:effectLst/>
                <a:latin typeface="Helvetica LT Std" panose="020B0504020202020204" pitchFamily="34" charset="0"/>
                <a:ea typeface="Calibri" panose="020F0502020204030204" pitchFamily="34" charset="0"/>
                <a:cs typeface="Times New Roman" panose="02020603050405020304" pitchFamily="18" charset="0"/>
              </a:rPr>
              <a:t>Becas internacionales</a:t>
            </a:r>
            <a:endParaRPr lang="es-CR" sz="2400" dirty="0">
              <a:effectLst/>
              <a:latin typeface="Helvetica LT Std" panose="020B0504020202020204" pitchFamily="34" charset="0"/>
              <a:ea typeface="Calibri" panose="020F0502020204030204" pitchFamily="34" charset="0"/>
              <a:cs typeface="Times New Roman" panose="02020603050405020304" pitchFamily="18" charset="0"/>
            </a:endParaRPr>
          </a:p>
          <a:p>
            <a:pPr marL="342900" lvl="0" indent="-342900" algn="just">
              <a:lnSpc>
                <a:spcPct val="110000"/>
              </a:lnSpc>
              <a:buFont typeface="Symbol" panose="05050102010706020507" pitchFamily="18" charset="2"/>
              <a:buChar char=""/>
            </a:pPr>
            <a:r>
              <a:rPr lang="es-DO" sz="2400" dirty="0">
                <a:effectLst/>
                <a:latin typeface="Helvetica LT Std" panose="020B0504020202020204" pitchFamily="34" charset="0"/>
                <a:ea typeface="Calibri" panose="020F0502020204030204" pitchFamily="34" charset="0"/>
                <a:cs typeface="Times New Roman" panose="02020603050405020304" pitchFamily="18" charset="0"/>
              </a:rPr>
              <a:t>Inglés de inmersión para la competitividad</a:t>
            </a:r>
            <a:endParaRPr lang="es-CR" sz="2400" dirty="0">
              <a:effectLst/>
              <a:latin typeface="Helvetica LT Std" panose="020B0504020202020204" pitchFamily="34" charset="0"/>
              <a:ea typeface="Calibri" panose="020F0502020204030204" pitchFamily="34" charset="0"/>
              <a:cs typeface="Times New Roman" panose="02020603050405020304" pitchFamily="18" charset="0"/>
            </a:endParaRPr>
          </a:p>
          <a:p>
            <a:pPr marL="342900" lvl="0" indent="-342900" algn="just">
              <a:lnSpc>
                <a:spcPct val="110000"/>
              </a:lnSpc>
              <a:buFont typeface="Symbol" panose="05050102010706020507" pitchFamily="18" charset="2"/>
              <a:buChar char=""/>
            </a:pPr>
            <a:r>
              <a:rPr lang="es-DO" sz="2400" dirty="0">
                <a:effectLst/>
                <a:latin typeface="Helvetica LT Std" panose="020B0504020202020204" pitchFamily="34" charset="0"/>
                <a:ea typeface="Calibri" panose="020F0502020204030204" pitchFamily="34" charset="0"/>
                <a:cs typeface="Times New Roman" panose="02020603050405020304" pitchFamily="18" charset="0"/>
              </a:rPr>
              <a:t>Emprendedurismo</a:t>
            </a:r>
            <a:endParaRPr lang="es-CR" sz="2400" dirty="0">
              <a:effectLst/>
              <a:latin typeface="Helvetica LT Std" panose="020B0504020202020204" pitchFamily="34" charset="0"/>
              <a:ea typeface="Calibri" panose="020F0502020204030204" pitchFamily="34" charset="0"/>
              <a:cs typeface="Times New Roman" panose="02020603050405020304" pitchFamily="18" charset="0"/>
            </a:endParaRPr>
          </a:p>
          <a:p>
            <a:pPr marL="342900" lvl="0" indent="-342900" algn="just">
              <a:lnSpc>
                <a:spcPct val="110000"/>
              </a:lnSpc>
              <a:buFont typeface="Symbol" panose="05050102010706020507" pitchFamily="18" charset="2"/>
              <a:buChar char=""/>
            </a:pPr>
            <a:r>
              <a:rPr lang="es-DO" sz="2400" dirty="0">
                <a:effectLst/>
                <a:latin typeface="Helvetica LT Std" panose="020B0504020202020204" pitchFamily="34" charset="0"/>
                <a:ea typeface="Calibri" panose="020F0502020204030204" pitchFamily="34" charset="0"/>
                <a:cs typeface="Times New Roman" panose="02020603050405020304" pitchFamily="18" charset="0"/>
              </a:rPr>
              <a:t>Fomento a la ciencia </a:t>
            </a:r>
            <a:endParaRPr lang="es-CR" sz="2400" dirty="0">
              <a:effectLst/>
              <a:latin typeface="Helvetica LT Std" panose="020B0504020202020204" pitchFamily="34" charset="0"/>
              <a:ea typeface="Calibri" panose="020F0502020204030204" pitchFamily="34" charset="0"/>
              <a:cs typeface="Times New Roman" panose="02020603050405020304" pitchFamily="18" charset="0"/>
            </a:endParaRPr>
          </a:p>
          <a:p>
            <a:pPr marL="342900" lvl="0" indent="-342900" algn="just">
              <a:lnSpc>
                <a:spcPct val="110000"/>
              </a:lnSpc>
              <a:buFont typeface="Symbol" panose="05050102010706020507" pitchFamily="18" charset="2"/>
              <a:buChar char=""/>
            </a:pPr>
            <a:r>
              <a:rPr lang="es-DO" sz="2400" dirty="0">
                <a:effectLst/>
                <a:latin typeface="Helvetica LT Std" panose="020B0504020202020204" pitchFamily="34" charset="0"/>
                <a:ea typeface="Calibri" panose="020F0502020204030204" pitchFamily="34" charset="0"/>
                <a:cs typeface="Times New Roman" panose="02020603050405020304" pitchFamily="18" charset="0"/>
              </a:rPr>
              <a:t>Fomento a la investigación científica</a:t>
            </a:r>
            <a:endParaRPr lang="es-CR" sz="2400" dirty="0">
              <a:effectLst/>
              <a:latin typeface="Helvetica LT Std" panose="020B0504020202020204" pitchFamily="34" charset="0"/>
              <a:ea typeface="Calibri" panose="020F0502020204030204" pitchFamily="34" charset="0"/>
              <a:cs typeface="Times New Roman" panose="02020603050405020304" pitchFamily="18" charset="0"/>
            </a:endParaRPr>
          </a:p>
          <a:p>
            <a:pPr marL="342900" lvl="0" indent="-342900" algn="just">
              <a:lnSpc>
                <a:spcPct val="110000"/>
              </a:lnSpc>
              <a:buFont typeface="Symbol" panose="05050102010706020507" pitchFamily="18" charset="2"/>
              <a:buChar char=""/>
            </a:pPr>
            <a:r>
              <a:rPr lang="es-DO" sz="2400" dirty="0">
                <a:effectLst/>
                <a:latin typeface="Helvetica LT Std" panose="020B0504020202020204" pitchFamily="34" charset="0"/>
                <a:ea typeface="Calibri" panose="020F0502020204030204" pitchFamily="34" charset="0"/>
                <a:cs typeface="Times New Roman" panose="02020603050405020304" pitchFamily="18" charset="0"/>
              </a:rPr>
              <a:t>Tarjetas de solidaridad</a:t>
            </a:r>
            <a:endParaRPr lang="es-CR" sz="2400" dirty="0">
              <a:effectLst/>
              <a:latin typeface="Helvetica LT Std" panose="020B0504020202020204" pitchFamily="34" charset="0"/>
              <a:ea typeface="Calibri" panose="020F0502020204030204" pitchFamily="34" charset="0"/>
              <a:cs typeface="Times New Roman" panose="02020603050405020304" pitchFamily="18" charset="0"/>
            </a:endParaRPr>
          </a:p>
          <a:p>
            <a:pPr marL="342900" lvl="0" indent="-342900" algn="just">
              <a:lnSpc>
                <a:spcPct val="110000"/>
              </a:lnSpc>
              <a:spcAft>
                <a:spcPts val="1200"/>
              </a:spcAft>
              <a:buFont typeface="Symbol" panose="05050102010706020507" pitchFamily="18" charset="2"/>
              <a:buChar char=""/>
            </a:pPr>
            <a:r>
              <a:rPr lang="es-DO" sz="2400" dirty="0">
                <a:effectLst/>
                <a:latin typeface="Helvetica LT Std" panose="020B0504020202020204" pitchFamily="34" charset="0"/>
                <a:ea typeface="Calibri" panose="020F0502020204030204" pitchFamily="34" charset="0"/>
                <a:cs typeface="Times New Roman" panose="02020603050405020304" pitchFamily="18" charset="0"/>
              </a:rPr>
              <a:t>Administración. </a:t>
            </a:r>
            <a:endParaRPr lang="es-CR" sz="2400" dirty="0">
              <a:effectLst/>
              <a:latin typeface="Helvetica LT Std" panose="020B0504020202020204" pitchFamily="34" charset="0"/>
              <a:ea typeface="Calibri" panose="020F0502020204030204" pitchFamily="34" charset="0"/>
              <a:cs typeface="Times New Roman" panose="02020603050405020304" pitchFamily="18" charset="0"/>
            </a:endParaRPr>
          </a:p>
          <a:p>
            <a:pPr>
              <a:lnSpc>
                <a:spcPct val="110000"/>
              </a:lnSpc>
            </a:pPr>
            <a:endParaRPr lang="es-CR" sz="800" dirty="0">
              <a:latin typeface="Helvetica LT Std" panose="020B0504020202020204" pitchFamily="34" charset="0"/>
            </a:endParaRPr>
          </a:p>
        </p:txBody>
      </p:sp>
    </p:spTree>
    <p:extLst>
      <p:ext uri="{BB962C8B-B14F-4D97-AF65-F5344CB8AC3E}">
        <p14:creationId xmlns:p14="http://schemas.microsoft.com/office/powerpoint/2010/main" val="2786466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7424" y="2944678"/>
            <a:ext cx="10466522" cy="3107006"/>
          </a:xfrm>
        </p:spPr>
        <p:txBody>
          <a:bodyPr/>
          <a:lstStyle/>
          <a:p>
            <a:r>
              <a:rPr lang="es-CR" sz="4000" b="1" kern="100" dirty="0">
                <a:solidFill>
                  <a:srgbClr val="6DD9FF"/>
                </a:solidFill>
                <a:effectLst>
                  <a:outerShdw blurRad="38100" dist="38100" dir="2700000" algn="tl">
                    <a:srgbClr val="000000">
                      <a:alpha val="43137"/>
                    </a:srgbClr>
                  </a:outerShdw>
                </a:effectLst>
                <a:ea typeface="Calibri" panose="020F0502020204030204" pitchFamily="34" charset="0"/>
                <a:cs typeface="Arial" panose="020B0604020202020204" pitchFamily="34" charset="0"/>
              </a:rPr>
              <a:t>CAPÍTULO CUARTO: </a:t>
            </a:r>
            <a:br>
              <a:rPr lang="es-CR" sz="4000" b="1" kern="100" dirty="0">
                <a:solidFill>
                  <a:srgbClr val="6DD9FF"/>
                </a:solidFill>
                <a:effectLst>
                  <a:outerShdw blurRad="38100" dist="38100" dir="2700000" algn="tl">
                    <a:srgbClr val="000000">
                      <a:alpha val="43137"/>
                    </a:srgbClr>
                  </a:outerShdw>
                </a:effectLst>
                <a:ea typeface="Calibri" panose="020F0502020204030204" pitchFamily="34" charset="0"/>
                <a:cs typeface="Arial" panose="020B0604020202020204" pitchFamily="34" charset="0"/>
              </a:rPr>
            </a:br>
            <a:r>
              <a:rPr lang="es-CR" sz="5400" b="1" kern="100" dirty="0">
                <a:solidFill>
                  <a:srgbClr val="6DD9FF"/>
                </a:solidFill>
                <a:effectLst>
                  <a:outerShdw blurRad="38100" dist="38100" dir="2700000" algn="tl">
                    <a:srgbClr val="000000">
                      <a:alpha val="43137"/>
                    </a:srgbClr>
                  </a:outerShdw>
                </a:effectLst>
                <a:ea typeface="Calibri" panose="020F0502020204030204" pitchFamily="34" charset="0"/>
                <a:cs typeface="Arial" panose="020B0604020202020204" pitchFamily="34" charset="0"/>
              </a:rPr>
              <a:t>EL FUTURO DE LA EDUCACIÓN: </a:t>
            </a:r>
            <a:r>
              <a:rPr lang="es-CR" sz="5400" b="1" kern="100" dirty="0">
                <a:solidFill>
                  <a:srgbClr val="FFFF00"/>
                </a:solidFill>
                <a:effectLst>
                  <a:outerShdw blurRad="38100" dist="38100" dir="2700000" algn="tl">
                    <a:srgbClr val="000000">
                      <a:alpha val="43137"/>
                    </a:srgbClr>
                  </a:outerShdw>
                </a:effectLst>
                <a:ea typeface="Calibri" panose="020F0502020204030204" pitchFamily="34" charset="0"/>
                <a:cs typeface="Arial" panose="020B0604020202020204" pitchFamily="34" charset="0"/>
              </a:rPr>
              <a:t>UN NUEVO MODELO EDUCACIÓN 4.0 Y 5.0 </a:t>
            </a:r>
            <a:r>
              <a:rPr lang="es-CR" sz="5400" dirty="0">
                <a:solidFill>
                  <a:srgbClr val="FFFF00"/>
                </a:solidFill>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1883962597"/>
      </p:ext>
    </p:extLst>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spd="slow">
        <p:split dir="in"/>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6C91CD-64A2-4BD9-135B-546F2F6C2793}"/>
              </a:ext>
            </a:extLst>
          </p:cNvPr>
          <p:cNvSpPr>
            <a:spLocks noGrp="1"/>
          </p:cNvSpPr>
          <p:nvPr>
            <p:ph type="title"/>
          </p:nvPr>
        </p:nvSpPr>
        <p:spPr>
          <a:xfrm>
            <a:off x="195944" y="365125"/>
            <a:ext cx="11772900" cy="612337"/>
          </a:xfrm>
          <a:noFill/>
          <a:ln>
            <a:noFill/>
          </a:ln>
        </p:spPr>
        <p:txBody>
          <a:bodyPr>
            <a:noAutofit/>
          </a:bodyPr>
          <a:lstStyle/>
          <a:p>
            <a:br>
              <a:rPr lang="es-CR" sz="3400" b="1" kern="100" dirty="0">
                <a:solidFill>
                  <a:srgbClr val="6DD9FF"/>
                </a:solidFill>
                <a:effectLst/>
                <a:ea typeface="Calibri" panose="020F0502020204030204" pitchFamily="34" charset="0"/>
                <a:cs typeface="Arial" panose="020B0604020202020204" pitchFamily="34" charset="0"/>
              </a:rPr>
            </a:br>
            <a:r>
              <a:rPr lang="es-CR" sz="3400" b="1" kern="100" dirty="0">
                <a:solidFill>
                  <a:srgbClr val="6DD9FF"/>
                </a:solidFill>
                <a:effectLst/>
                <a:ea typeface="Calibri" panose="020F0502020204030204" pitchFamily="34" charset="0"/>
                <a:cs typeface="Arial" panose="020B0604020202020204" pitchFamily="34" charset="0"/>
              </a:rPr>
              <a:t>HACIA UN CAMBIO DEL MODELO EDUCATIVO ACTUAL </a:t>
            </a:r>
            <a:br>
              <a:rPr lang="es-CR" sz="3400" kern="100" dirty="0">
                <a:solidFill>
                  <a:srgbClr val="6DD9FF"/>
                </a:solidFill>
                <a:effectLst/>
                <a:ea typeface="Calibri" panose="020F0502020204030204" pitchFamily="34" charset="0"/>
                <a:cs typeface="Arial" panose="020B0604020202020204" pitchFamily="34" charset="0"/>
              </a:rPr>
            </a:br>
            <a:endParaRPr lang="es-CR" sz="3400" dirty="0">
              <a:solidFill>
                <a:srgbClr val="6DD9FF"/>
              </a:solidFill>
            </a:endParaRPr>
          </a:p>
        </p:txBody>
      </p:sp>
      <p:sp>
        <p:nvSpPr>
          <p:cNvPr id="3" name="Marcador de contenido 2">
            <a:extLst>
              <a:ext uri="{FF2B5EF4-FFF2-40B4-BE49-F238E27FC236}">
                <a16:creationId xmlns:a16="http://schemas.microsoft.com/office/drawing/2014/main" id="{9C9B289E-0EA7-F763-9619-F0D1CE1FA27B}"/>
              </a:ext>
            </a:extLst>
          </p:cNvPr>
          <p:cNvSpPr>
            <a:spLocks noGrp="1"/>
          </p:cNvSpPr>
          <p:nvPr>
            <p:ph idx="1"/>
          </p:nvPr>
        </p:nvSpPr>
        <p:spPr>
          <a:xfrm>
            <a:off x="714214" y="1625450"/>
            <a:ext cx="10515600" cy="4712287"/>
          </a:xfrm>
        </p:spPr>
        <p:txBody>
          <a:bodyPr>
            <a:normAutofit fontScale="40000" lnSpcReduction="20000"/>
          </a:bodyPr>
          <a:lstStyle/>
          <a:p>
            <a:pPr>
              <a:lnSpc>
                <a:spcPct val="100000"/>
              </a:lnSpc>
              <a:spcBef>
                <a:spcPts val="1000"/>
              </a:spcBef>
              <a:spcAft>
                <a:spcPts val="1000"/>
              </a:spcAft>
            </a:pPr>
            <a:r>
              <a:rPr lang="es-CR" sz="8000" b="1" kern="1200" dirty="0">
                <a:solidFill>
                  <a:srgbClr val="FFFF00"/>
                </a:solidFill>
                <a:effectLst/>
                <a:latin typeface="Helvetica LT Std" panose="020B0504020202020204" pitchFamily="34" charset="0"/>
                <a:ea typeface="Times New Roman" panose="02020603050405020304" pitchFamily="18" charset="0"/>
                <a:cs typeface="Arial Nova" panose="020B0504020202020204" pitchFamily="34" charset="0"/>
              </a:rPr>
              <a:t>El Modelo Actual.</a:t>
            </a:r>
          </a:p>
          <a:p>
            <a:pPr marL="742950" lvl="1" indent="-285750" algn="just">
              <a:lnSpc>
                <a:spcPct val="100000"/>
              </a:lnSpc>
              <a:spcBef>
                <a:spcPts val="300"/>
              </a:spcBef>
              <a:spcAft>
                <a:spcPts val="300"/>
              </a:spcAft>
              <a:buFont typeface="Symbol" panose="05050102010706020507" pitchFamily="18" charset="2"/>
              <a:buChar char=""/>
            </a:pPr>
            <a:r>
              <a:rPr lang="es-ES" sz="7000" kern="1200" dirty="0">
                <a:effectLst/>
                <a:highlight>
                  <a:srgbClr val="000080"/>
                </a:highlight>
                <a:latin typeface="Helvetica LT Std" panose="020B0504020202020204" pitchFamily="34" charset="0"/>
                <a:ea typeface="Times New Roman" panose="02020603050405020304" pitchFamily="18" charset="0"/>
                <a:cs typeface="Arial Nova" panose="020B0504020202020204" pitchFamily="34" charset="0"/>
              </a:rPr>
              <a:t>Es una educación formal regular; es graduada</a:t>
            </a:r>
            <a:r>
              <a:rPr lang="es-ES" sz="7000" kern="1200" dirty="0">
                <a:effectLst/>
                <a:latin typeface="Helvetica LT Std" panose="020B0504020202020204" pitchFamily="34" charset="0"/>
                <a:ea typeface="Times New Roman" panose="02020603050405020304" pitchFamily="18" charset="0"/>
                <a:cs typeface="Arial Nova" panose="020B0504020202020204" pitchFamily="34" charset="0"/>
              </a:rPr>
              <a:t>, es centralizada, altamente regulada; es única para todos en un aula, laboratorio o taller; su metodología </a:t>
            </a:r>
            <a:r>
              <a:rPr lang="es-ES" sz="7000" kern="1200" dirty="0">
                <a:effectLst/>
                <a:highlight>
                  <a:srgbClr val="000080"/>
                </a:highlight>
                <a:latin typeface="Helvetica LT Std" panose="020B0504020202020204" pitchFamily="34" charset="0"/>
                <a:ea typeface="Times New Roman" panose="02020603050405020304" pitchFamily="18" charset="0"/>
                <a:cs typeface="Arial Nova" panose="020B0504020202020204" pitchFamily="34" charset="0"/>
              </a:rPr>
              <a:t>se basa fundamentalmente en una clase magistral,</a:t>
            </a:r>
            <a:r>
              <a:rPr lang="es-ES" sz="7000" kern="1200" dirty="0">
                <a:effectLst/>
                <a:latin typeface="Helvetica LT Std" panose="020B0504020202020204" pitchFamily="34" charset="0"/>
                <a:ea typeface="Times New Roman" panose="02020603050405020304" pitchFamily="18" charset="0"/>
                <a:cs typeface="Arial Nova" panose="020B0504020202020204" pitchFamily="34" charset="0"/>
              </a:rPr>
              <a:t> impartida generalmente por un docente; posee un alto número de alumnos por aula/docente; tiene poca o ninguna participación del estudiante; se utiliza una metodología única para todos, así como materiales educativos; no se atienden las diferencias individuales; es altamente memorística.</a:t>
            </a:r>
            <a:endParaRPr lang="es-CR" sz="7000" dirty="0">
              <a:latin typeface="Helvetica LT Std" panose="020B0504020202020204" pitchFamily="34" charset="0"/>
            </a:endParaRPr>
          </a:p>
        </p:txBody>
      </p:sp>
    </p:spTree>
    <p:extLst>
      <p:ext uri="{BB962C8B-B14F-4D97-AF65-F5344CB8AC3E}">
        <p14:creationId xmlns:p14="http://schemas.microsoft.com/office/powerpoint/2010/main" val="14496961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6E5584-A26C-809B-D567-0979E5F85657}"/>
              </a:ext>
            </a:extLst>
          </p:cNvPr>
          <p:cNvSpPr>
            <a:spLocks noGrp="1"/>
          </p:cNvSpPr>
          <p:nvPr>
            <p:ph type="title"/>
          </p:nvPr>
        </p:nvSpPr>
        <p:spPr>
          <a:xfrm>
            <a:off x="838200" y="365125"/>
            <a:ext cx="10515600" cy="564773"/>
          </a:xfrm>
          <a:noFill/>
          <a:ln>
            <a:noFill/>
          </a:ln>
        </p:spPr>
        <p:txBody>
          <a:bodyPr vert="horz" lIns="91440" tIns="45720" rIns="91440" bIns="45720" rtlCol="0" anchor="ctr">
            <a:noAutofit/>
          </a:bodyPr>
          <a:lstStyle/>
          <a:p>
            <a:r>
              <a:rPr lang="es-CR" sz="3400" kern="100" dirty="0">
                <a:solidFill>
                  <a:srgbClr val="6DD9FF"/>
                </a:solidFill>
                <a:cs typeface="Arial" panose="020B0604020202020204" pitchFamily="34" charset="0"/>
              </a:rPr>
              <a:t>EL MODELO FUTURO EDUCACIÓN 4-0.</a:t>
            </a:r>
          </a:p>
        </p:txBody>
      </p:sp>
      <p:sp>
        <p:nvSpPr>
          <p:cNvPr id="3" name="Marcador de contenido 2">
            <a:extLst>
              <a:ext uri="{FF2B5EF4-FFF2-40B4-BE49-F238E27FC236}">
                <a16:creationId xmlns:a16="http://schemas.microsoft.com/office/drawing/2014/main" id="{1258077D-C8B6-A684-FA2B-FBC72033C48E}"/>
              </a:ext>
            </a:extLst>
          </p:cNvPr>
          <p:cNvSpPr>
            <a:spLocks noGrp="1"/>
          </p:cNvSpPr>
          <p:nvPr>
            <p:ph idx="1"/>
          </p:nvPr>
        </p:nvSpPr>
        <p:spPr>
          <a:xfrm>
            <a:off x="185980" y="1095375"/>
            <a:ext cx="11561736" cy="4667250"/>
          </a:xfrm>
        </p:spPr>
        <p:txBody>
          <a:bodyPr>
            <a:noAutofit/>
          </a:bodyPr>
          <a:lstStyle/>
          <a:p>
            <a:pPr marL="285750" indent="-285750" algn="just">
              <a:spcBef>
                <a:spcPts val="300"/>
              </a:spcBef>
              <a:spcAft>
                <a:spcPts val="300"/>
              </a:spcAft>
              <a:buFont typeface="Symbol" panose="05050102010706020507" pitchFamily="18" charset="2"/>
              <a:buChar char=""/>
            </a:pPr>
            <a:r>
              <a:rPr lang="es-ES" sz="2400" b="1" kern="1200" dirty="0">
                <a:effectLst/>
                <a:highlight>
                  <a:srgbClr val="000080"/>
                </a:highlight>
                <a:latin typeface="Helvetica LT Std" panose="020B0504020202020204" pitchFamily="34" charset="0"/>
                <a:ea typeface="Times New Roman" panose="02020603050405020304" pitchFamily="18" charset="0"/>
                <a:cs typeface="Arial Nova" panose="020B0504020202020204" pitchFamily="34" charset="0"/>
              </a:rPr>
              <a:t>Se basa en la individualización de la atención a la demanda</a:t>
            </a:r>
            <a:r>
              <a:rPr lang="es-ES" sz="2200" b="1" kern="1200" dirty="0">
                <a:effectLst/>
                <a:latin typeface="Helvetica LT Std" panose="020B0504020202020204" pitchFamily="34" charset="0"/>
                <a:ea typeface="Times New Roman" panose="02020603050405020304" pitchFamily="18" charset="0"/>
                <a:cs typeface="Arial Nova" panose="020B0504020202020204" pitchFamily="34" charset="0"/>
              </a:rPr>
              <a:t>; es descentralizada en el aula, cuando se imparte en la educación formal transformada, y absolutamente individualizada en cualquier lugar, a cualquier hora; cuando es educación abierta, no formal o informal; </a:t>
            </a:r>
            <a:r>
              <a:rPr lang="es-ES" sz="2400" b="1" kern="1200" dirty="0">
                <a:effectLst/>
                <a:highlight>
                  <a:srgbClr val="000080"/>
                </a:highlight>
                <a:latin typeface="Helvetica LT Std" panose="020B0504020202020204" pitchFamily="34" charset="0"/>
                <a:ea typeface="Times New Roman" panose="02020603050405020304" pitchFamily="18" charset="0"/>
                <a:cs typeface="Arial Nova" panose="020B0504020202020204" pitchFamily="34" charset="0"/>
              </a:rPr>
              <a:t>es semi graduada o no graduada</a:t>
            </a:r>
            <a:r>
              <a:rPr lang="es-ES" sz="2400" b="1" kern="1200" dirty="0">
                <a:effectLst/>
                <a:latin typeface="Helvetica LT Std" panose="020B0504020202020204" pitchFamily="34" charset="0"/>
                <a:ea typeface="Times New Roman" panose="02020603050405020304" pitchFamily="18" charset="0"/>
                <a:cs typeface="Arial Nova" panose="020B0504020202020204" pitchFamily="34" charset="0"/>
              </a:rPr>
              <a:t>;</a:t>
            </a:r>
            <a:r>
              <a:rPr lang="es-ES" sz="2200" b="1" kern="1200" dirty="0">
                <a:effectLst/>
                <a:latin typeface="Helvetica LT Std" panose="020B0504020202020204" pitchFamily="34" charset="0"/>
                <a:ea typeface="Times New Roman" panose="02020603050405020304" pitchFamily="18" charset="0"/>
                <a:cs typeface="Arial Nova" panose="020B0504020202020204" pitchFamily="34" charset="0"/>
              </a:rPr>
              <a:t> cada estudiante avanza a su ritmo. </a:t>
            </a:r>
            <a:endParaRPr lang="es-CR" sz="2200" b="1" kern="1200" dirty="0">
              <a:effectLst/>
              <a:latin typeface="Helvetica LT Std" panose="020B0504020202020204" pitchFamily="34" charset="0"/>
              <a:ea typeface="Times New Roman" panose="02020603050405020304" pitchFamily="18" charset="0"/>
              <a:cs typeface="Arial Nova" panose="020B0504020202020204" pitchFamily="34" charset="0"/>
            </a:endParaRPr>
          </a:p>
          <a:p>
            <a:pPr marL="285750" indent="-285750" algn="just">
              <a:spcBef>
                <a:spcPts val="300"/>
              </a:spcBef>
              <a:spcAft>
                <a:spcPts val="300"/>
              </a:spcAft>
              <a:buFont typeface="Symbol" panose="05050102010706020507" pitchFamily="18" charset="2"/>
              <a:buChar char=""/>
            </a:pPr>
            <a:r>
              <a:rPr lang="es-ES" sz="2200" b="1" dirty="0">
                <a:solidFill>
                  <a:srgbClr val="FFFF00"/>
                </a:solidFill>
                <a:latin typeface="Helvetica LT Std" panose="020B0504020202020204" pitchFamily="34" charset="0"/>
              </a:rPr>
              <a:t>La personalización es la educación que se ofrecerá a cada estudiante, en forma totalmente individual; </a:t>
            </a:r>
            <a:endParaRPr lang="es-CR" sz="2200" b="1" dirty="0">
              <a:solidFill>
                <a:srgbClr val="FFFF00"/>
              </a:solidFill>
              <a:latin typeface="Helvetica LT Std" panose="020B0504020202020204" pitchFamily="34" charset="0"/>
            </a:endParaRPr>
          </a:p>
          <a:p>
            <a:pPr marL="285750" indent="-285750" algn="just">
              <a:spcBef>
                <a:spcPts val="300"/>
              </a:spcBef>
              <a:spcAft>
                <a:spcPts val="300"/>
              </a:spcAft>
              <a:buFont typeface="Symbol" panose="05050102010706020507" pitchFamily="18" charset="2"/>
              <a:buChar char=""/>
            </a:pPr>
            <a:r>
              <a:rPr lang="es-ES" sz="2200" b="1" dirty="0">
                <a:latin typeface="Helvetica LT Std" panose="020B0504020202020204" pitchFamily="34" charset="0"/>
              </a:rPr>
              <a:t>Responde a las diferencias individuales y a los diferentes tipos de inteligencias (inteligencia espiritual, la inteligencia social, las inteligencias múltiples. </a:t>
            </a:r>
          </a:p>
          <a:p>
            <a:pPr marL="285750" indent="-285750" algn="just">
              <a:spcBef>
                <a:spcPts val="300"/>
              </a:spcBef>
              <a:spcAft>
                <a:spcPts val="300"/>
              </a:spcAft>
              <a:buFont typeface="Symbol" panose="05050102010706020507" pitchFamily="18" charset="2"/>
              <a:buChar char=""/>
            </a:pPr>
            <a:r>
              <a:rPr lang="es-ES" sz="2200" b="1" dirty="0">
                <a:solidFill>
                  <a:srgbClr val="FFFF00"/>
                </a:solidFill>
                <a:latin typeface="Helvetica LT Std" panose="020B0504020202020204" pitchFamily="34" charset="0"/>
              </a:rPr>
              <a:t>En la educación del futuro será clave el desarrollar la creatividad, el descubrimiento, la lectura, la solución de problemas, estimular la curiosidad innata en el estudiante; brindar confianza en sí mismo y en sus potencialidades. Enseñar a pensar fuera de lo convencional</a:t>
            </a:r>
            <a:r>
              <a:rPr lang="es-ES" sz="2200" dirty="0">
                <a:latin typeface="Helvetica LT Std" panose="020B0504020202020204" pitchFamily="34" charset="0"/>
              </a:rPr>
              <a:t>. </a:t>
            </a:r>
            <a:endParaRPr lang="es-CR" sz="2200" dirty="0">
              <a:latin typeface="Helvetica LT Std" panose="020B0504020202020204" pitchFamily="34" charset="0"/>
            </a:endParaRPr>
          </a:p>
          <a:p>
            <a:pPr marL="285750" indent="-285750" algn="just">
              <a:spcBef>
                <a:spcPts val="300"/>
              </a:spcBef>
              <a:spcAft>
                <a:spcPts val="300"/>
              </a:spcAft>
              <a:buFont typeface="Symbol" panose="05050102010706020507" pitchFamily="18" charset="2"/>
              <a:buChar char=""/>
            </a:pPr>
            <a:r>
              <a:rPr lang="es-ES" sz="2200" b="1" dirty="0">
                <a:latin typeface="Helvetica LT Std" panose="020B0504020202020204" pitchFamily="34" charset="0"/>
              </a:rPr>
              <a:t>No utilizar sólo la memoria para la evaluación, desarrollar la capacidad de análisis, de preguntar, de buscar las respuestas. </a:t>
            </a:r>
            <a:endParaRPr lang="es-CR" sz="2200" b="1" dirty="0">
              <a:latin typeface="Helvetica LT Std" panose="020B0504020202020204" pitchFamily="34" charset="0"/>
            </a:endParaRPr>
          </a:p>
        </p:txBody>
      </p:sp>
    </p:spTree>
    <p:extLst>
      <p:ext uri="{BB962C8B-B14F-4D97-AF65-F5344CB8AC3E}">
        <p14:creationId xmlns:p14="http://schemas.microsoft.com/office/powerpoint/2010/main" val="13022789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ED3BAE-F30E-3C9C-E795-7EB9ABF3DFDB}"/>
              </a:ext>
            </a:extLst>
          </p:cNvPr>
          <p:cNvSpPr>
            <a:spLocks noGrp="1"/>
          </p:cNvSpPr>
          <p:nvPr>
            <p:ph type="title"/>
          </p:nvPr>
        </p:nvSpPr>
        <p:spPr>
          <a:xfrm>
            <a:off x="838200" y="3778"/>
            <a:ext cx="10515600" cy="722696"/>
          </a:xfrm>
          <a:noFill/>
          <a:ln>
            <a:noFill/>
          </a:ln>
        </p:spPr>
        <p:txBody>
          <a:bodyPr vert="horz" lIns="91440" tIns="45720" rIns="91440" bIns="45720" rtlCol="0" anchor="ctr">
            <a:noAutofit/>
          </a:bodyPr>
          <a:lstStyle/>
          <a:p>
            <a:r>
              <a:rPr lang="es-CR" sz="3400" kern="100" dirty="0">
                <a:solidFill>
                  <a:srgbClr val="6DD9FF"/>
                </a:solidFill>
                <a:cs typeface="Arial" panose="020B0604020202020204" pitchFamily="34" charset="0"/>
              </a:rPr>
              <a:t>CAMBIO RADICAL DEL CURRICULUM </a:t>
            </a:r>
          </a:p>
        </p:txBody>
      </p:sp>
      <p:sp>
        <p:nvSpPr>
          <p:cNvPr id="3" name="Marcador de contenido 2">
            <a:extLst>
              <a:ext uri="{FF2B5EF4-FFF2-40B4-BE49-F238E27FC236}">
                <a16:creationId xmlns:a16="http://schemas.microsoft.com/office/drawing/2014/main" id="{1277491E-D001-1B6C-5A7D-03B891F22516}"/>
              </a:ext>
            </a:extLst>
          </p:cNvPr>
          <p:cNvSpPr>
            <a:spLocks noGrp="1"/>
          </p:cNvSpPr>
          <p:nvPr>
            <p:ph idx="1"/>
          </p:nvPr>
        </p:nvSpPr>
        <p:spPr>
          <a:xfrm>
            <a:off x="216977" y="726474"/>
            <a:ext cx="11670224" cy="6127748"/>
          </a:xfrm>
          <a:solidFill>
            <a:srgbClr val="C00000"/>
          </a:solidFill>
        </p:spPr>
        <p:txBody>
          <a:bodyPr>
            <a:noAutofit/>
          </a:bodyPr>
          <a:lstStyle/>
          <a:p>
            <a:pPr marL="228600" indent="-228600" algn="just">
              <a:lnSpc>
                <a:spcPct val="120000"/>
              </a:lnSpc>
              <a:spcBef>
                <a:spcPts val="300"/>
              </a:spcBef>
              <a:spcAft>
                <a:spcPts val="300"/>
              </a:spcAft>
            </a:pPr>
            <a:r>
              <a:rPr lang="es-ES" kern="1200" dirty="0">
                <a:effectLst/>
                <a:latin typeface="Helvetica LT Std" panose="020B0504020202020204" pitchFamily="34" charset="0"/>
                <a:ea typeface="Times New Roman" panose="02020603050405020304" pitchFamily="18" charset="0"/>
                <a:cs typeface="Arial Nova" panose="020B0504020202020204" pitchFamily="34" charset="0"/>
              </a:rPr>
              <a:t>La educación pública del futuro deberá sufrir revolucionarios cambios curriculares; </a:t>
            </a:r>
            <a:r>
              <a:rPr lang="es-ES" kern="1200" dirty="0">
                <a:effectLst/>
                <a:highlight>
                  <a:srgbClr val="000080"/>
                </a:highlight>
                <a:latin typeface="Helvetica LT Std" panose="020B0504020202020204" pitchFamily="34" charset="0"/>
                <a:ea typeface="Times New Roman" panose="02020603050405020304" pitchFamily="18" charset="0"/>
                <a:cs typeface="Arial Nova" panose="020B0504020202020204" pitchFamily="34" charset="0"/>
              </a:rPr>
              <a:t>deberán eliminarse asignaturas y contenidos que hoy no tienen razón de ser,</a:t>
            </a:r>
            <a:r>
              <a:rPr lang="es-ES" kern="1200" dirty="0">
                <a:effectLst/>
                <a:latin typeface="Helvetica LT Std" panose="020B0504020202020204" pitchFamily="34" charset="0"/>
                <a:ea typeface="Times New Roman" panose="02020603050405020304" pitchFamily="18" charset="0"/>
                <a:cs typeface="Arial Nova" panose="020B0504020202020204" pitchFamily="34" charset="0"/>
              </a:rPr>
              <a:t> </a:t>
            </a:r>
            <a:r>
              <a:rPr lang="es-ES" kern="1200" dirty="0">
                <a:effectLst/>
                <a:highlight>
                  <a:srgbClr val="000080"/>
                </a:highlight>
                <a:latin typeface="Helvetica LT Std" panose="020B0504020202020204" pitchFamily="34" charset="0"/>
                <a:ea typeface="Times New Roman" panose="02020603050405020304" pitchFamily="18" charset="0"/>
                <a:cs typeface="Arial Nova" panose="020B0504020202020204" pitchFamily="34" charset="0"/>
              </a:rPr>
              <a:t>deberán de concentrarse los Contenidos en 4 o 6 áreas cognitivas integrales</a:t>
            </a:r>
            <a:r>
              <a:rPr lang="es-ES" kern="1200" dirty="0">
                <a:solidFill>
                  <a:srgbClr val="FFFF00"/>
                </a:solidFill>
                <a:effectLst/>
                <a:highlight>
                  <a:srgbClr val="000080"/>
                </a:highlight>
                <a:latin typeface="Helvetica LT Std" panose="020B0504020202020204" pitchFamily="34" charset="0"/>
                <a:ea typeface="Times New Roman" panose="02020603050405020304" pitchFamily="18" charset="0"/>
                <a:cs typeface="Arial Nova" panose="020B0504020202020204" pitchFamily="34" charset="0"/>
              </a:rPr>
              <a:t>, </a:t>
            </a:r>
            <a:r>
              <a:rPr lang="es-ES" kern="1200" dirty="0">
                <a:effectLst/>
                <a:latin typeface="Helvetica LT Std" panose="020B0504020202020204" pitchFamily="34" charset="0"/>
                <a:ea typeface="Times New Roman" panose="02020603050405020304" pitchFamily="18" charset="0"/>
                <a:cs typeface="Arial Nova" panose="020B0504020202020204" pitchFamily="34" charset="0"/>
              </a:rPr>
              <a:t>correlacionadas </a:t>
            </a:r>
          </a:p>
          <a:p>
            <a:pPr marL="228600" indent="-228600" algn="just">
              <a:lnSpc>
                <a:spcPct val="120000"/>
              </a:lnSpc>
              <a:spcBef>
                <a:spcPts val="300"/>
              </a:spcBef>
              <a:spcAft>
                <a:spcPts val="300"/>
              </a:spcAft>
            </a:pPr>
            <a:r>
              <a:rPr lang="es-ES" sz="2400" b="1" kern="1200" dirty="0">
                <a:solidFill>
                  <a:srgbClr val="FFFF00"/>
                </a:solidFill>
                <a:effectLst/>
                <a:highlight>
                  <a:srgbClr val="000080"/>
                </a:highlight>
                <a:latin typeface="Helvetica LT Std" panose="020B0504020202020204" pitchFamily="34" charset="0"/>
                <a:ea typeface="Times New Roman" panose="02020603050405020304" pitchFamily="18" charset="0"/>
                <a:cs typeface="Arial Nova" panose="020B0504020202020204" pitchFamily="34" charset="0"/>
              </a:rPr>
              <a:t>El nuevo </a:t>
            </a:r>
            <a:r>
              <a:rPr lang="es-ES" sz="2400" b="1" kern="1200" dirty="0" err="1">
                <a:solidFill>
                  <a:srgbClr val="FFFF00"/>
                </a:solidFill>
                <a:effectLst/>
                <a:highlight>
                  <a:srgbClr val="000080"/>
                </a:highlight>
                <a:latin typeface="Helvetica LT Std" panose="020B0504020202020204" pitchFamily="34" charset="0"/>
                <a:ea typeface="Times New Roman" panose="02020603050405020304" pitchFamily="18" charset="0"/>
                <a:cs typeface="Arial Nova" panose="020B0504020202020204" pitchFamily="34" charset="0"/>
              </a:rPr>
              <a:t>curriculum</a:t>
            </a:r>
            <a:r>
              <a:rPr lang="es-ES" sz="2400" b="1" kern="1200" dirty="0">
                <a:solidFill>
                  <a:srgbClr val="FFFF00"/>
                </a:solidFill>
                <a:effectLst/>
                <a:highlight>
                  <a:srgbClr val="000080"/>
                </a:highlight>
                <a:latin typeface="Helvetica LT Std" panose="020B0504020202020204" pitchFamily="34" charset="0"/>
                <a:ea typeface="Times New Roman" panose="02020603050405020304" pitchFamily="18" charset="0"/>
                <a:cs typeface="Arial Nova" panose="020B0504020202020204" pitchFamily="34" charset="0"/>
              </a:rPr>
              <a:t> deberá incorporar la enseñanza de habilidades blandas, tecnológicas e idiomáticas</a:t>
            </a:r>
            <a:r>
              <a:rPr lang="es-ES" sz="2400" b="1" kern="1200" dirty="0">
                <a:solidFill>
                  <a:srgbClr val="FFFF00"/>
                </a:solidFill>
                <a:effectLst/>
                <a:latin typeface="Helvetica LT Std" panose="020B0504020202020204" pitchFamily="34" charset="0"/>
                <a:ea typeface="Times New Roman" panose="02020603050405020304" pitchFamily="18" charset="0"/>
                <a:cs typeface="Arial Nova" panose="020B0504020202020204" pitchFamily="34" charset="0"/>
              </a:rPr>
              <a:t>, aprender a controlar las emociones, técnicas de respiración, técnicas en general de “mindfulness”.</a:t>
            </a:r>
          </a:p>
          <a:p>
            <a:pPr marL="228600" indent="-228600" algn="just">
              <a:lnSpc>
                <a:spcPct val="120000"/>
              </a:lnSpc>
              <a:spcBef>
                <a:spcPts val="300"/>
              </a:spcBef>
              <a:spcAft>
                <a:spcPts val="300"/>
              </a:spcAft>
            </a:pPr>
            <a:r>
              <a:rPr lang="es-ES" sz="2400" b="1" kern="1200" dirty="0">
                <a:solidFill>
                  <a:srgbClr val="FFFF00"/>
                </a:solidFill>
                <a:effectLst/>
                <a:latin typeface="Helvetica LT Std" panose="020B0504020202020204" pitchFamily="34" charset="0"/>
                <a:ea typeface="Times New Roman" panose="02020603050405020304" pitchFamily="18" charset="0"/>
                <a:cs typeface="Arial Nova" panose="020B0504020202020204" pitchFamily="34" charset="0"/>
              </a:rPr>
              <a:t> La metodología deberá cambiar a un trabajo individualizado y de trabajo en grupos de 3 a 5 estudiantes, en el marco de un aprendizaje colaborativo, distribuido, donde el profesor y ciertos estudiantes actuarán como facilitadores. Serán docentes innovadores en la práctica de los aprendizajes</a:t>
            </a:r>
            <a:r>
              <a:rPr lang="es-ES" sz="2400" kern="1200" dirty="0">
                <a:effectLst/>
                <a:latin typeface="Helvetica LT Std" panose="020B0504020202020204" pitchFamily="34" charset="0"/>
                <a:ea typeface="Times New Roman" panose="02020603050405020304" pitchFamily="18" charset="0"/>
                <a:cs typeface="Arial Nova" panose="020B0504020202020204" pitchFamily="34" charset="0"/>
              </a:rPr>
              <a:t>.. </a:t>
            </a:r>
          </a:p>
        </p:txBody>
      </p:sp>
    </p:spTree>
    <p:extLst>
      <p:ext uri="{BB962C8B-B14F-4D97-AF65-F5344CB8AC3E}">
        <p14:creationId xmlns:p14="http://schemas.microsoft.com/office/powerpoint/2010/main" val="18022271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B1080C-BF6F-3D95-9385-7384BF134F2C}"/>
              </a:ext>
            </a:extLst>
          </p:cNvPr>
          <p:cNvSpPr>
            <a:spLocks noGrp="1"/>
          </p:cNvSpPr>
          <p:nvPr>
            <p:ph type="title"/>
          </p:nvPr>
        </p:nvSpPr>
        <p:spPr>
          <a:xfrm>
            <a:off x="838200" y="365126"/>
            <a:ext cx="10515600" cy="518278"/>
          </a:xfrm>
          <a:noFill/>
          <a:ln>
            <a:noFill/>
          </a:ln>
        </p:spPr>
        <p:txBody>
          <a:bodyPr vert="horz" lIns="91440" tIns="45720" rIns="91440" bIns="45720" rtlCol="0" anchor="ctr">
            <a:noAutofit/>
          </a:bodyPr>
          <a:lstStyle/>
          <a:p>
            <a:r>
              <a:rPr lang="es-CR" sz="3400" kern="100" dirty="0">
                <a:solidFill>
                  <a:srgbClr val="6DD9FF"/>
                </a:solidFill>
                <a:cs typeface="Arial" panose="020B0604020202020204" pitchFamily="34" charset="0"/>
              </a:rPr>
              <a:t>PORQUÉ Y PARA QUÉ DE UNA EDUCACIÓN 4-0 </a:t>
            </a:r>
          </a:p>
        </p:txBody>
      </p:sp>
      <p:sp>
        <p:nvSpPr>
          <p:cNvPr id="3" name="Marcador de contenido 2">
            <a:extLst>
              <a:ext uri="{FF2B5EF4-FFF2-40B4-BE49-F238E27FC236}">
                <a16:creationId xmlns:a16="http://schemas.microsoft.com/office/drawing/2014/main" id="{5CB8D602-E98A-6411-7406-3F4895E4FF21}"/>
              </a:ext>
            </a:extLst>
          </p:cNvPr>
          <p:cNvSpPr>
            <a:spLocks noGrp="1"/>
          </p:cNvSpPr>
          <p:nvPr>
            <p:ph idx="1"/>
          </p:nvPr>
        </p:nvSpPr>
        <p:spPr>
          <a:xfrm>
            <a:off x="218266" y="950740"/>
            <a:ext cx="11296973" cy="5542134"/>
          </a:xfrm>
        </p:spPr>
        <p:txBody>
          <a:bodyPr>
            <a:noAutofit/>
          </a:bodyPr>
          <a:lstStyle/>
          <a:p>
            <a:pPr marL="285750" indent="-285750" algn="just">
              <a:lnSpc>
                <a:spcPct val="100000"/>
              </a:lnSpc>
              <a:spcBef>
                <a:spcPts val="300"/>
              </a:spcBef>
              <a:spcAft>
                <a:spcPts val="300"/>
              </a:spcAft>
              <a:buFont typeface="Symbol" panose="05050102010706020507" pitchFamily="18" charset="2"/>
              <a:buChar char=""/>
            </a:pPr>
            <a:r>
              <a:rPr lang="es-ES" sz="2000" b="1" kern="1200" dirty="0">
                <a:effectLst/>
                <a:latin typeface="Helvetica LT Std" panose="020B0504020202020204" pitchFamily="34" charset="0"/>
                <a:ea typeface="Times New Roman" panose="02020603050405020304" pitchFamily="18" charset="0"/>
                <a:cs typeface="Arial Nova" panose="020B0504020202020204" pitchFamily="34" charset="0"/>
              </a:rPr>
              <a:t>La literatura de organismos internacionales, de centros de investigación, de empresas que miran al futuro, de pensadores, nos han alertado sobre los cambios que -querámoslo o no- se darán en los próximos veintiocho años (al 2050) y que iniciará con grandes repercusiones en los próximos 13 años (2022-2035). </a:t>
            </a:r>
            <a:endParaRPr lang="es-CR" sz="2000" b="1" kern="1200" dirty="0">
              <a:effectLst/>
              <a:latin typeface="Helvetica LT Std" panose="020B0504020202020204" pitchFamily="34" charset="0"/>
              <a:ea typeface="Times New Roman" panose="02020603050405020304" pitchFamily="18" charset="0"/>
              <a:cs typeface="Arial Nova" panose="020B0504020202020204" pitchFamily="34" charset="0"/>
            </a:endParaRPr>
          </a:p>
          <a:p>
            <a:pPr marL="285750" indent="-285750" algn="just">
              <a:lnSpc>
                <a:spcPct val="100000"/>
              </a:lnSpc>
              <a:spcBef>
                <a:spcPts val="300"/>
              </a:spcBef>
              <a:spcAft>
                <a:spcPts val="300"/>
              </a:spcAft>
              <a:buFont typeface="Symbol" panose="05050102010706020507" pitchFamily="18" charset="2"/>
              <a:buChar char=""/>
            </a:pPr>
            <a:r>
              <a:rPr lang="es-ES" sz="2400" kern="1200" dirty="0">
                <a:effectLst/>
                <a:highlight>
                  <a:srgbClr val="000080"/>
                </a:highlight>
                <a:latin typeface="Helvetica LT Std" panose="020B0504020202020204" pitchFamily="34" charset="0"/>
                <a:ea typeface="Times New Roman" panose="02020603050405020304" pitchFamily="18" charset="0"/>
                <a:cs typeface="Arial Nova" panose="020B0504020202020204" pitchFamily="34" charset="0"/>
              </a:rPr>
              <a:t>Ello hace repensar todos los sectores de la Sociedad, entre ellos La Educación.</a:t>
            </a:r>
            <a:endParaRPr lang="es-CR" sz="2000" kern="1200" dirty="0">
              <a:effectLst/>
              <a:highlight>
                <a:srgbClr val="000080"/>
              </a:highlight>
              <a:latin typeface="Helvetica LT Std" panose="020B0504020202020204" pitchFamily="34" charset="0"/>
              <a:ea typeface="Times New Roman" panose="02020603050405020304" pitchFamily="18" charset="0"/>
              <a:cs typeface="Arial Nova" panose="020B0504020202020204" pitchFamily="34" charset="0"/>
            </a:endParaRPr>
          </a:p>
          <a:p>
            <a:pPr marL="285750" indent="-285750" algn="just">
              <a:lnSpc>
                <a:spcPct val="100000"/>
              </a:lnSpc>
              <a:spcBef>
                <a:spcPts val="300"/>
              </a:spcBef>
              <a:spcAft>
                <a:spcPts val="300"/>
              </a:spcAft>
              <a:buFont typeface="Symbol" panose="05050102010706020507" pitchFamily="18" charset="2"/>
              <a:buChar char=""/>
            </a:pPr>
            <a:r>
              <a:rPr lang="es-ES" sz="2000" b="1" kern="1200" dirty="0">
                <a:solidFill>
                  <a:srgbClr val="FFFF00"/>
                </a:solidFill>
                <a:effectLst/>
                <a:latin typeface="Helvetica LT Std" panose="020B0504020202020204" pitchFamily="34" charset="0"/>
                <a:ea typeface="Times New Roman" panose="02020603050405020304" pitchFamily="18" charset="0"/>
                <a:cs typeface="Arial Nova" panose="020B0504020202020204" pitchFamily="34" charset="0"/>
              </a:rPr>
              <a:t>Educación 4-0 hace referencia –simbólica- a las adecuaciones que debería tener la Educación a los requerimientos de la Revolución Industrial 4-0 (y dentro de pocos años a la Quinta Revolución Industrial), que nos llevará a la Educación 5.0. </a:t>
            </a:r>
            <a:endParaRPr lang="es-CR" sz="2000" b="1" kern="1200" dirty="0">
              <a:solidFill>
                <a:srgbClr val="FFFF00"/>
              </a:solidFill>
              <a:effectLst/>
              <a:latin typeface="Helvetica LT Std" panose="020B0504020202020204" pitchFamily="34" charset="0"/>
              <a:ea typeface="Times New Roman" panose="02020603050405020304" pitchFamily="18" charset="0"/>
              <a:cs typeface="Arial Nova" panose="020B0504020202020204" pitchFamily="34" charset="0"/>
            </a:endParaRPr>
          </a:p>
          <a:p>
            <a:pPr marL="285750" indent="-285750" algn="just">
              <a:lnSpc>
                <a:spcPct val="100000"/>
              </a:lnSpc>
              <a:spcBef>
                <a:spcPts val="300"/>
              </a:spcBef>
              <a:spcAft>
                <a:spcPts val="300"/>
              </a:spcAft>
              <a:buFont typeface="Symbol" panose="05050102010706020507" pitchFamily="18" charset="2"/>
              <a:buChar char=""/>
            </a:pPr>
            <a:r>
              <a:rPr lang="es-ES" sz="2000" b="1" kern="1200" dirty="0">
                <a:effectLst/>
                <a:highlight>
                  <a:srgbClr val="000080"/>
                </a:highlight>
                <a:latin typeface="Helvetica LT Std" panose="020B0504020202020204" pitchFamily="34" charset="0"/>
                <a:ea typeface="Times New Roman" panose="02020603050405020304" pitchFamily="18" charset="0"/>
                <a:cs typeface="Arial Nova" panose="020B0504020202020204" pitchFamily="34" charset="0"/>
              </a:rPr>
              <a:t>El futuro de la Educación 4-0 estará muy ligado a la Inteligencia Artificial, los algoritmos, las tecnologías inmersivas y la personalización del aprendizaje.</a:t>
            </a:r>
            <a:endParaRPr lang="es-CR" sz="2000" b="1" kern="1200" dirty="0">
              <a:effectLst/>
              <a:highlight>
                <a:srgbClr val="000080"/>
              </a:highlight>
              <a:latin typeface="Helvetica LT Std" panose="020B0504020202020204" pitchFamily="34" charset="0"/>
              <a:ea typeface="Times New Roman" panose="02020603050405020304" pitchFamily="18" charset="0"/>
              <a:cs typeface="Arial Nova" panose="020B0504020202020204" pitchFamily="34" charset="0"/>
            </a:endParaRPr>
          </a:p>
          <a:p>
            <a:pPr marL="285750" indent="-285750" algn="just">
              <a:lnSpc>
                <a:spcPct val="100000"/>
              </a:lnSpc>
              <a:spcBef>
                <a:spcPts val="300"/>
              </a:spcBef>
              <a:spcAft>
                <a:spcPts val="300"/>
              </a:spcAft>
              <a:buFont typeface="Symbol" panose="05050102010706020507" pitchFamily="18" charset="2"/>
              <a:buChar char=""/>
            </a:pPr>
            <a:r>
              <a:rPr lang="es-ES" sz="2000" b="1" kern="1200" dirty="0">
                <a:solidFill>
                  <a:srgbClr val="FFFF00"/>
                </a:solidFill>
                <a:effectLst/>
                <a:latin typeface="Helvetica LT Std" panose="020B0504020202020204" pitchFamily="34" charset="0"/>
                <a:ea typeface="Times New Roman" panose="02020603050405020304" pitchFamily="18" charset="0"/>
                <a:cs typeface="Arial Nova" panose="020B0504020202020204" pitchFamily="34" charset="0"/>
              </a:rPr>
              <a:t>Los contenidos educativos se intentarán hacer cada vez más personalizados, tomando en cuenta el nivel de conocimiento, la mejor manera de aprender y las habilidades globales de los estudiantes.</a:t>
            </a:r>
            <a:endParaRPr lang="es-CR" sz="2000" b="1" kern="1200" dirty="0">
              <a:solidFill>
                <a:srgbClr val="FFFF00"/>
              </a:solidFill>
              <a:effectLst/>
              <a:latin typeface="Helvetica LT Std" panose="020B0504020202020204" pitchFamily="34" charset="0"/>
              <a:ea typeface="Times New Roman" panose="02020603050405020304" pitchFamily="18" charset="0"/>
              <a:cs typeface="Arial Nova" panose="020B0504020202020204" pitchFamily="34" charset="0"/>
            </a:endParaRPr>
          </a:p>
          <a:p>
            <a:pPr marL="285750" indent="-285750" algn="just">
              <a:lnSpc>
                <a:spcPct val="100000"/>
              </a:lnSpc>
              <a:spcBef>
                <a:spcPts val="300"/>
              </a:spcBef>
              <a:spcAft>
                <a:spcPts val="300"/>
              </a:spcAft>
              <a:buFont typeface="Symbol" panose="05050102010706020507" pitchFamily="18" charset="2"/>
              <a:buChar char=""/>
            </a:pPr>
            <a:r>
              <a:rPr lang="es-ES" sz="2000" b="1" kern="1200" dirty="0">
                <a:effectLst/>
                <a:highlight>
                  <a:srgbClr val="000080"/>
                </a:highlight>
                <a:latin typeface="Helvetica LT Std" panose="020B0504020202020204" pitchFamily="34" charset="0"/>
                <a:ea typeface="Times New Roman" panose="02020603050405020304" pitchFamily="18" charset="0"/>
                <a:cs typeface="Arial Nova" panose="020B0504020202020204" pitchFamily="34" charset="0"/>
              </a:rPr>
              <a:t>Las tecnologías como los Metaversos, la </a:t>
            </a:r>
            <a:r>
              <a:rPr lang="es-ES" sz="2000" b="1" kern="1200" dirty="0" err="1">
                <a:effectLst/>
                <a:highlight>
                  <a:srgbClr val="000080"/>
                </a:highlight>
                <a:latin typeface="Helvetica LT Std" panose="020B0504020202020204" pitchFamily="34" charset="0"/>
                <a:ea typeface="Times New Roman" panose="02020603050405020304" pitchFamily="18" charset="0"/>
                <a:cs typeface="Arial Nova" panose="020B0504020202020204" pitchFamily="34" charset="0"/>
              </a:rPr>
              <a:t>MetaFormación</a:t>
            </a:r>
            <a:r>
              <a:rPr lang="es-ES" sz="2000" b="1" kern="1200" dirty="0">
                <a:effectLst/>
                <a:highlight>
                  <a:srgbClr val="000080"/>
                </a:highlight>
                <a:latin typeface="Helvetica LT Std" panose="020B0504020202020204" pitchFamily="34" charset="0"/>
                <a:ea typeface="Times New Roman" panose="02020603050405020304" pitchFamily="18" charset="0"/>
                <a:cs typeface="Arial Nova" panose="020B0504020202020204" pitchFamily="34" charset="0"/>
              </a:rPr>
              <a:t>, la Realidad Aumentada, Realidad Virtual, la Inteligencia Artificial, los softwares especializados LMS (</a:t>
            </a:r>
            <a:r>
              <a:rPr lang="es-ES" sz="2000" b="1" kern="1200" dirty="0" err="1">
                <a:effectLst/>
                <a:highlight>
                  <a:srgbClr val="000080"/>
                </a:highlight>
                <a:latin typeface="Helvetica LT Std" panose="020B0504020202020204" pitchFamily="34" charset="0"/>
                <a:ea typeface="Times New Roman" panose="02020603050405020304" pitchFamily="18" charset="0"/>
                <a:cs typeface="Arial Nova" panose="020B0504020202020204" pitchFamily="34" charset="0"/>
              </a:rPr>
              <a:t>Learning</a:t>
            </a:r>
            <a:r>
              <a:rPr lang="es-ES" sz="2000" b="1" kern="1200" dirty="0">
                <a:effectLst/>
                <a:highlight>
                  <a:srgbClr val="000080"/>
                </a:highlight>
                <a:latin typeface="Helvetica LT Std" panose="020B0504020202020204" pitchFamily="34" charset="0"/>
                <a:ea typeface="Times New Roman" panose="02020603050405020304" pitchFamily="18" charset="0"/>
                <a:cs typeface="Arial Nova" panose="020B0504020202020204" pitchFamily="34" charset="0"/>
              </a:rPr>
              <a:t> Management </a:t>
            </a:r>
            <a:r>
              <a:rPr lang="es-ES" sz="2000" b="1" kern="1200" dirty="0" err="1">
                <a:effectLst/>
                <a:highlight>
                  <a:srgbClr val="000080"/>
                </a:highlight>
                <a:latin typeface="Helvetica LT Std" panose="020B0504020202020204" pitchFamily="34" charset="0"/>
                <a:ea typeface="Times New Roman" panose="02020603050405020304" pitchFamily="18" charset="0"/>
                <a:cs typeface="Arial Nova" panose="020B0504020202020204" pitchFamily="34" charset="0"/>
              </a:rPr>
              <a:t>System</a:t>
            </a:r>
            <a:r>
              <a:rPr lang="es-ES" sz="2000" b="1" kern="1200" dirty="0">
                <a:effectLst/>
                <a:highlight>
                  <a:srgbClr val="000080"/>
                </a:highlight>
                <a:latin typeface="Helvetica LT Std" panose="020B0504020202020204" pitchFamily="34" charset="0"/>
                <a:ea typeface="Times New Roman" panose="02020603050405020304" pitchFamily="18" charset="0"/>
                <a:cs typeface="Arial Nova" panose="020B0504020202020204" pitchFamily="34" charset="0"/>
              </a:rPr>
              <a:t>) y </a:t>
            </a:r>
            <a:r>
              <a:rPr lang="es-ES" sz="2000" b="1" kern="1200" dirty="0" err="1">
                <a:effectLst/>
                <a:highlight>
                  <a:srgbClr val="000080"/>
                </a:highlight>
                <a:latin typeface="Helvetica LT Std" panose="020B0504020202020204" pitchFamily="34" charset="0"/>
                <a:ea typeface="Times New Roman" panose="02020603050405020304" pitchFamily="18" charset="0"/>
                <a:cs typeface="Arial Nova" panose="020B0504020202020204" pitchFamily="34" charset="0"/>
              </a:rPr>
              <a:t>Multimedias</a:t>
            </a:r>
            <a:r>
              <a:rPr lang="es-ES" sz="2000" b="1" kern="1200" dirty="0">
                <a:effectLst/>
                <a:highlight>
                  <a:srgbClr val="000080"/>
                </a:highlight>
                <a:latin typeface="Helvetica LT Std" panose="020B0504020202020204" pitchFamily="34" charset="0"/>
                <a:ea typeface="Times New Roman" panose="02020603050405020304" pitchFamily="18" charset="0"/>
                <a:cs typeface="Arial Nova" panose="020B0504020202020204" pitchFamily="34" charset="0"/>
              </a:rPr>
              <a:t> Interactivas, así como el uso de gamificación para el aprendizaje, tendrán un alto impacto en un futuro cercano, serán tendencia mundial y se combinarán entre sí.</a:t>
            </a:r>
            <a:endParaRPr lang="es-CR" sz="2000" b="1" dirty="0">
              <a:highlight>
                <a:srgbClr val="000080"/>
              </a:highlight>
            </a:endParaRPr>
          </a:p>
        </p:txBody>
      </p:sp>
    </p:spTree>
    <p:extLst>
      <p:ext uri="{BB962C8B-B14F-4D97-AF65-F5344CB8AC3E}">
        <p14:creationId xmlns:p14="http://schemas.microsoft.com/office/powerpoint/2010/main" val="21778990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BCF049-1F28-1FBF-B3C6-40E1F13EFCCD}"/>
              </a:ext>
            </a:extLst>
          </p:cNvPr>
          <p:cNvSpPr>
            <a:spLocks noGrp="1"/>
          </p:cNvSpPr>
          <p:nvPr>
            <p:ph type="title"/>
          </p:nvPr>
        </p:nvSpPr>
        <p:spPr>
          <a:xfrm>
            <a:off x="652221" y="274664"/>
            <a:ext cx="10515600" cy="812746"/>
          </a:xfrm>
          <a:noFill/>
          <a:ln>
            <a:noFill/>
          </a:ln>
        </p:spPr>
        <p:txBody>
          <a:bodyPr vert="horz" lIns="91440" tIns="45720" rIns="91440" bIns="45720" rtlCol="0" anchor="ctr">
            <a:noAutofit/>
          </a:bodyPr>
          <a:lstStyle/>
          <a:p>
            <a:r>
              <a:rPr lang="es-ES" sz="3400" kern="100" dirty="0">
                <a:solidFill>
                  <a:srgbClr val="6DD9FF"/>
                </a:solidFill>
                <a:cs typeface="Arial" panose="020B0604020202020204" pitchFamily="34" charset="0"/>
              </a:rPr>
              <a:t>VISUALIZAMOS EL FUTURO DE NUESTRAS INSTITUCIONES EDUCATIVAS OFRECIENDO: </a:t>
            </a:r>
            <a:endParaRPr lang="es-CR" sz="3400" kern="100" dirty="0">
              <a:solidFill>
                <a:srgbClr val="6DD9FF"/>
              </a:solidFill>
              <a:cs typeface="Arial" panose="020B0604020202020204" pitchFamily="34" charset="0"/>
            </a:endParaRPr>
          </a:p>
        </p:txBody>
      </p:sp>
      <p:sp>
        <p:nvSpPr>
          <p:cNvPr id="3" name="Marcador de contenido 2">
            <a:extLst>
              <a:ext uri="{FF2B5EF4-FFF2-40B4-BE49-F238E27FC236}">
                <a16:creationId xmlns:a16="http://schemas.microsoft.com/office/drawing/2014/main" id="{CF28B0F6-D80B-489D-DB22-D2C2A927EE71}"/>
              </a:ext>
            </a:extLst>
          </p:cNvPr>
          <p:cNvSpPr>
            <a:spLocks noGrp="1"/>
          </p:cNvSpPr>
          <p:nvPr>
            <p:ph idx="1"/>
          </p:nvPr>
        </p:nvSpPr>
        <p:spPr>
          <a:xfrm>
            <a:off x="419100" y="1422669"/>
            <a:ext cx="10981841" cy="4351338"/>
          </a:xfrm>
        </p:spPr>
        <p:txBody>
          <a:bodyPr>
            <a:noAutofit/>
          </a:bodyPr>
          <a:lstStyle/>
          <a:p>
            <a:pPr marL="285750" indent="-285750" algn="just">
              <a:lnSpc>
                <a:spcPct val="120000"/>
              </a:lnSpc>
              <a:spcBef>
                <a:spcPts val="300"/>
              </a:spcBef>
              <a:spcAft>
                <a:spcPts val="300"/>
              </a:spcAft>
              <a:buFont typeface="Symbol" panose="05050102010706020507" pitchFamily="18" charset="2"/>
              <a:buChar char=""/>
            </a:pPr>
            <a:r>
              <a:rPr lang="es-ES" sz="2200" b="1" kern="1200" dirty="0">
                <a:solidFill>
                  <a:srgbClr val="FFFF00"/>
                </a:solidFill>
                <a:effectLst/>
                <a:latin typeface="Helvetica LT Std" panose="020B0504020202020204" pitchFamily="34" charset="0"/>
                <a:ea typeface="Times New Roman" panose="02020603050405020304" pitchFamily="18" charset="0"/>
                <a:cs typeface="Arial Nova" panose="020B0504020202020204" pitchFamily="34" charset="0"/>
              </a:rPr>
              <a:t>Una enseñanza con laboratorios avanzados, de simulación, de experimentación, que ofrezca siempre una enseñanza acorde con los últimos avances en todas las Ciencias y en todas las tecnologías;</a:t>
            </a:r>
            <a:endParaRPr lang="es-CR" sz="2200" b="1" kern="1200" dirty="0">
              <a:solidFill>
                <a:srgbClr val="FFFF00"/>
              </a:solidFill>
              <a:effectLst/>
              <a:latin typeface="Helvetica LT Std" panose="020B0504020202020204" pitchFamily="34" charset="0"/>
              <a:ea typeface="Times New Roman" panose="02020603050405020304" pitchFamily="18" charset="0"/>
              <a:cs typeface="Arial Nova" panose="020B0504020202020204" pitchFamily="34" charset="0"/>
            </a:endParaRPr>
          </a:p>
          <a:p>
            <a:pPr marL="285750" indent="-285750" algn="just">
              <a:lnSpc>
                <a:spcPct val="120000"/>
              </a:lnSpc>
              <a:spcBef>
                <a:spcPts val="300"/>
              </a:spcBef>
              <a:spcAft>
                <a:spcPts val="300"/>
              </a:spcAft>
              <a:buFont typeface="Symbol" panose="05050102010706020507" pitchFamily="18" charset="2"/>
              <a:buChar char=""/>
            </a:pPr>
            <a:r>
              <a:rPr lang="es-ES" sz="2200" b="1" kern="1200" dirty="0">
                <a:effectLst/>
                <a:highlight>
                  <a:srgbClr val="000080"/>
                </a:highlight>
                <a:latin typeface="Helvetica LT Std" panose="020B0504020202020204" pitchFamily="34" charset="0"/>
                <a:ea typeface="Times New Roman" panose="02020603050405020304" pitchFamily="18" charset="0"/>
                <a:cs typeface="Arial Nova" panose="020B0504020202020204" pitchFamily="34" charset="0"/>
              </a:rPr>
              <a:t>Unido a redes de innovación y experimentación internacionales de primer mundo para ir detectando las derivaciones en el trabajo del futuro. </a:t>
            </a:r>
            <a:endParaRPr lang="es-CR" sz="2200" b="1" kern="1200" dirty="0">
              <a:effectLst/>
              <a:highlight>
                <a:srgbClr val="000080"/>
              </a:highlight>
              <a:latin typeface="Helvetica LT Std" panose="020B0504020202020204" pitchFamily="34" charset="0"/>
              <a:ea typeface="Times New Roman" panose="02020603050405020304" pitchFamily="18" charset="0"/>
              <a:cs typeface="Arial Nova" panose="020B0504020202020204" pitchFamily="34" charset="0"/>
            </a:endParaRPr>
          </a:p>
          <a:p>
            <a:pPr marL="285750" indent="-285750" algn="just">
              <a:lnSpc>
                <a:spcPct val="120000"/>
              </a:lnSpc>
              <a:spcBef>
                <a:spcPts val="300"/>
              </a:spcBef>
              <a:spcAft>
                <a:spcPts val="300"/>
              </a:spcAft>
              <a:buFont typeface="Symbol" panose="05050102010706020507" pitchFamily="18" charset="2"/>
              <a:buChar char=""/>
            </a:pPr>
            <a:r>
              <a:rPr lang="es-ES" sz="2200" b="1" kern="1200" dirty="0">
                <a:solidFill>
                  <a:srgbClr val="FFFF00"/>
                </a:solidFill>
                <a:effectLst/>
                <a:latin typeface="Helvetica LT Std" panose="020B0504020202020204" pitchFamily="34" charset="0"/>
                <a:ea typeface="Times New Roman" panose="02020603050405020304" pitchFamily="18" charset="0"/>
                <a:cs typeface="Arial Nova" panose="020B0504020202020204" pitchFamily="34" charset="0"/>
              </a:rPr>
              <a:t>Realizando investigación y experimentación, en el nivel de “investigación y experimentación aplicada” unido a Redes de investigación nacional e internacional para ver y conocer de primera mano las tendencias en el trabajo…y en la capacitación. </a:t>
            </a:r>
            <a:endParaRPr lang="es-CR" sz="2200" b="1" kern="1200" dirty="0">
              <a:solidFill>
                <a:srgbClr val="FFFF00"/>
              </a:solidFill>
              <a:effectLst/>
              <a:latin typeface="Helvetica LT Std" panose="020B0504020202020204" pitchFamily="34" charset="0"/>
              <a:ea typeface="Times New Roman" panose="02020603050405020304" pitchFamily="18" charset="0"/>
              <a:cs typeface="Arial Nova" panose="020B0504020202020204" pitchFamily="34" charset="0"/>
            </a:endParaRPr>
          </a:p>
          <a:p>
            <a:pPr marL="285750" indent="-285750" algn="just">
              <a:lnSpc>
                <a:spcPct val="120000"/>
              </a:lnSpc>
              <a:spcBef>
                <a:spcPts val="300"/>
              </a:spcBef>
              <a:spcAft>
                <a:spcPts val="300"/>
              </a:spcAft>
              <a:buFont typeface="Symbol" panose="05050102010706020507" pitchFamily="18" charset="2"/>
              <a:buChar char=""/>
            </a:pPr>
            <a:r>
              <a:rPr lang="es-ES" sz="2200" b="1" kern="1200" dirty="0">
                <a:effectLst/>
                <a:highlight>
                  <a:srgbClr val="000080"/>
                </a:highlight>
                <a:latin typeface="Helvetica LT Std" panose="020B0504020202020204" pitchFamily="34" charset="0"/>
                <a:ea typeface="Times New Roman" panose="02020603050405020304" pitchFamily="18" charset="0"/>
                <a:cs typeface="Arial Nova" panose="020B0504020202020204" pitchFamily="34" charset="0"/>
              </a:rPr>
              <a:t>Con un </a:t>
            </a:r>
            <a:r>
              <a:rPr lang="es-ES" sz="2200" b="1" kern="1200" dirty="0" err="1">
                <a:effectLst/>
                <a:highlight>
                  <a:srgbClr val="000080"/>
                </a:highlight>
                <a:latin typeface="Helvetica LT Std" panose="020B0504020202020204" pitchFamily="34" charset="0"/>
                <a:ea typeface="Times New Roman" panose="02020603050405020304" pitchFamily="18" charset="0"/>
                <a:cs typeface="Arial Nova" panose="020B0504020202020204" pitchFamily="34" charset="0"/>
              </a:rPr>
              <a:t>curriculum</a:t>
            </a:r>
            <a:r>
              <a:rPr lang="es-ES" sz="2200" b="1" kern="1200" dirty="0">
                <a:effectLst/>
                <a:highlight>
                  <a:srgbClr val="000080"/>
                </a:highlight>
                <a:latin typeface="Helvetica LT Std" panose="020B0504020202020204" pitchFamily="34" charset="0"/>
                <a:ea typeface="Times New Roman" panose="02020603050405020304" pitchFamily="18" charset="0"/>
                <a:cs typeface="Arial Nova" panose="020B0504020202020204" pitchFamily="34" charset="0"/>
              </a:rPr>
              <a:t> flexible, cambiante máximo cada 2 años y sus contenidos actualizándose permanentemente.</a:t>
            </a:r>
          </a:p>
          <a:p>
            <a:pPr marL="285750" indent="-285750" algn="just">
              <a:lnSpc>
                <a:spcPct val="120000"/>
              </a:lnSpc>
              <a:spcBef>
                <a:spcPts val="300"/>
              </a:spcBef>
              <a:spcAft>
                <a:spcPts val="300"/>
              </a:spcAft>
              <a:buFont typeface="Symbol" panose="05050102010706020507" pitchFamily="18" charset="2"/>
              <a:buChar char=""/>
            </a:pPr>
            <a:r>
              <a:rPr lang="es-ES" sz="2200" b="1" kern="1200" dirty="0">
                <a:effectLst/>
                <a:highlight>
                  <a:srgbClr val="000080"/>
                </a:highlight>
                <a:latin typeface="Helvetica LT Std" panose="020B0504020202020204" pitchFamily="34" charset="0"/>
                <a:ea typeface="Times New Roman" panose="02020603050405020304" pitchFamily="18" charset="0"/>
                <a:cs typeface="Arial Nova" panose="020B0504020202020204" pitchFamily="34" charset="0"/>
              </a:rPr>
              <a:t>Ofreciendo en sus cursos una enseñanza individualizada, personalizada. </a:t>
            </a:r>
            <a:endParaRPr lang="es-CR" sz="2200" b="1" kern="1200" dirty="0">
              <a:effectLst/>
              <a:highlight>
                <a:srgbClr val="000080"/>
              </a:highlight>
              <a:latin typeface="Helvetica LT Std" panose="020B0504020202020204" pitchFamily="34" charset="0"/>
              <a:ea typeface="Times New Roman" panose="02020603050405020304" pitchFamily="18" charset="0"/>
              <a:cs typeface="Arial Nova" panose="020B0504020202020204" pitchFamily="34" charset="0"/>
            </a:endParaRPr>
          </a:p>
          <a:p>
            <a:pPr>
              <a:lnSpc>
                <a:spcPct val="120000"/>
              </a:lnSpc>
            </a:pPr>
            <a:endParaRPr lang="es-CR" sz="2200" dirty="0">
              <a:latin typeface="Helvetica LT Std" panose="020B0504020202020204" pitchFamily="34" charset="0"/>
            </a:endParaRPr>
          </a:p>
        </p:txBody>
      </p:sp>
    </p:spTree>
    <p:extLst>
      <p:ext uri="{BB962C8B-B14F-4D97-AF65-F5344CB8AC3E}">
        <p14:creationId xmlns:p14="http://schemas.microsoft.com/office/powerpoint/2010/main" val="7336650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bo 2">
            <a:extLst>
              <a:ext uri="{FF2B5EF4-FFF2-40B4-BE49-F238E27FC236}">
                <a16:creationId xmlns:a16="http://schemas.microsoft.com/office/drawing/2014/main" id="{555EEEE1-1402-E7E9-223C-7DFF5519C638}"/>
              </a:ext>
            </a:extLst>
          </p:cNvPr>
          <p:cNvSpPr/>
          <p:nvPr/>
        </p:nvSpPr>
        <p:spPr>
          <a:xfrm>
            <a:off x="6280090" y="5577271"/>
            <a:ext cx="5014099" cy="701470"/>
          </a:xfrm>
          <a:prstGeom prst="cube">
            <a:avLst>
              <a:gd name="adj" fmla="val 17440"/>
            </a:avLst>
          </a:prstGeom>
          <a:solidFill>
            <a:srgbClr val="BDDCA8"/>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accent6">
                  <a:lumMod val="50000"/>
                </a:schemeClr>
              </a:solidFill>
            </a:endParaRPr>
          </a:p>
        </p:txBody>
      </p:sp>
      <p:sp>
        <p:nvSpPr>
          <p:cNvPr id="5" name="Rectángulo 4">
            <a:extLst>
              <a:ext uri="{FF2B5EF4-FFF2-40B4-BE49-F238E27FC236}">
                <a16:creationId xmlns:a16="http://schemas.microsoft.com/office/drawing/2014/main" id="{F96D09DD-B74C-7DA4-86DD-12D38717EFB0}"/>
              </a:ext>
            </a:extLst>
          </p:cNvPr>
          <p:cNvSpPr/>
          <p:nvPr/>
        </p:nvSpPr>
        <p:spPr>
          <a:xfrm>
            <a:off x="6795975" y="5713613"/>
            <a:ext cx="4296703" cy="53791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R" sz="1600" b="1" dirty="0">
                <a:solidFill>
                  <a:schemeClr val="accent6">
                    <a:lumMod val="50000"/>
                  </a:schemeClr>
                </a:solidFill>
              </a:rPr>
              <a:t>POR APERTURA NUEVAS CARRERAS 4.0 Y 5.0  NUEVAS TITULACIONES </a:t>
            </a:r>
          </a:p>
        </p:txBody>
      </p:sp>
      <p:sp>
        <p:nvSpPr>
          <p:cNvPr id="6" name="Cubo 5">
            <a:extLst>
              <a:ext uri="{FF2B5EF4-FFF2-40B4-BE49-F238E27FC236}">
                <a16:creationId xmlns:a16="http://schemas.microsoft.com/office/drawing/2014/main" id="{E53F0702-103E-67B6-EA36-2765F9B221FA}"/>
              </a:ext>
            </a:extLst>
          </p:cNvPr>
          <p:cNvSpPr/>
          <p:nvPr/>
        </p:nvSpPr>
        <p:spPr>
          <a:xfrm>
            <a:off x="6273760" y="4603750"/>
            <a:ext cx="5030839" cy="1007905"/>
          </a:xfrm>
          <a:prstGeom prst="cube">
            <a:avLst>
              <a:gd name="adj" fmla="val 18672"/>
            </a:avLst>
          </a:prstGeom>
          <a:solidFill>
            <a:srgbClr val="BDDCA8"/>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accent6">
                  <a:lumMod val="50000"/>
                </a:schemeClr>
              </a:solidFill>
            </a:endParaRPr>
          </a:p>
        </p:txBody>
      </p:sp>
      <p:sp>
        <p:nvSpPr>
          <p:cNvPr id="7" name="Rectángulo 6">
            <a:extLst>
              <a:ext uri="{FF2B5EF4-FFF2-40B4-BE49-F238E27FC236}">
                <a16:creationId xmlns:a16="http://schemas.microsoft.com/office/drawing/2014/main" id="{76B954DD-5D33-625D-68DD-DD17ED4AEED4}"/>
              </a:ext>
            </a:extLst>
          </p:cNvPr>
          <p:cNvSpPr/>
          <p:nvPr/>
        </p:nvSpPr>
        <p:spPr>
          <a:xfrm>
            <a:off x="6298320" y="4919804"/>
            <a:ext cx="4794358" cy="617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R" sz="1600" b="1" dirty="0">
                <a:solidFill>
                  <a:schemeClr val="accent6">
                    <a:lumMod val="50000"/>
                  </a:schemeClr>
                </a:solidFill>
              </a:rPr>
              <a:t>DE DESEMPLEADOS QUE NECESITAN TITULARSE PARA TRABAJAR. </a:t>
            </a:r>
          </a:p>
          <a:p>
            <a:pPr algn="r"/>
            <a:r>
              <a:rPr lang="es-CR" sz="1600" b="1" dirty="0">
                <a:solidFill>
                  <a:schemeClr val="accent6">
                    <a:lumMod val="50000"/>
                  </a:schemeClr>
                </a:solidFill>
              </a:rPr>
              <a:t> MICRO CREDENCIALES Y O  MICROCERTIFICACIONES </a:t>
            </a:r>
          </a:p>
        </p:txBody>
      </p:sp>
      <p:sp>
        <p:nvSpPr>
          <p:cNvPr id="8" name="Cubo 7">
            <a:extLst>
              <a:ext uri="{FF2B5EF4-FFF2-40B4-BE49-F238E27FC236}">
                <a16:creationId xmlns:a16="http://schemas.microsoft.com/office/drawing/2014/main" id="{D3C7ABBF-9872-813E-0585-75467ABFFD1F}"/>
              </a:ext>
            </a:extLst>
          </p:cNvPr>
          <p:cNvSpPr/>
          <p:nvPr/>
        </p:nvSpPr>
        <p:spPr>
          <a:xfrm>
            <a:off x="6290500" y="4027293"/>
            <a:ext cx="5014099" cy="701470"/>
          </a:xfrm>
          <a:prstGeom prst="cube">
            <a:avLst>
              <a:gd name="adj" fmla="val 28303"/>
            </a:avLst>
          </a:prstGeom>
          <a:solidFill>
            <a:srgbClr val="BDDCA8"/>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accent6">
                  <a:lumMod val="50000"/>
                </a:schemeClr>
              </a:solidFill>
            </a:endParaRPr>
          </a:p>
        </p:txBody>
      </p:sp>
      <p:sp>
        <p:nvSpPr>
          <p:cNvPr id="9" name="Rectángulo 8">
            <a:extLst>
              <a:ext uri="{FF2B5EF4-FFF2-40B4-BE49-F238E27FC236}">
                <a16:creationId xmlns:a16="http://schemas.microsoft.com/office/drawing/2014/main" id="{A6097E43-1C26-9D56-ECBE-382DB9DF66F2}"/>
              </a:ext>
            </a:extLst>
          </p:cNvPr>
          <p:cNvSpPr/>
          <p:nvPr/>
        </p:nvSpPr>
        <p:spPr>
          <a:xfrm>
            <a:off x="6795975" y="4201735"/>
            <a:ext cx="4296703" cy="53791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R" sz="1600" b="1" dirty="0">
                <a:solidFill>
                  <a:schemeClr val="accent6">
                    <a:lumMod val="50000"/>
                  </a:schemeClr>
                </a:solidFill>
              </a:rPr>
              <a:t>POR APERTURA NUEVAS CARRERAS 4.0 Y 5.0  NUEVAS TITULACIONES </a:t>
            </a:r>
          </a:p>
        </p:txBody>
      </p:sp>
      <p:sp>
        <p:nvSpPr>
          <p:cNvPr id="10" name="Cubo 9">
            <a:extLst>
              <a:ext uri="{FF2B5EF4-FFF2-40B4-BE49-F238E27FC236}">
                <a16:creationId xmlns:a16="http://schemas.microsoft.com/office/drawing/2014/main" id="{404795C1-62A6-D433-CC4E-17DCDAAB3266}"/>
              </a:ext>
            </a:extLst>
          </p:cNvPr>
          <p:cNvSpPr/>
          <p:nvPr/>
        </p:nvSpPr>
        <p:spPr>
          <a:xfrm>
            <a:off x="6290500" y="3591390"/>
            <a:ext cx="5030839" cy="553906"/>
          </a:xfrm>
          <a:prstGeom prst="cube">
            <a:avLst>
              <a:gd name="adj" fmla="val 37037"/>
            </a:avLst>
          </a:prstGeom>
          <a:solidFill>
            <a:srgbClr val="BDDCA8"/>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accent6">
                  <a:lumMod val="50000"/>
                </a:schemeClr>
              </a:solidFill>
            </a:endParaRPr>
          </a:p>
        </p:txBody>
      </p:sp>
      <p:sp>
        <p:nvSpPr>
          <p:cNvPr id="11" name="Cubo 10">
            <a:extLst>
              <a:ext uri="{FF2B5EF4-FFF2-40B4-BE49-F238E27FC236}">
                <a16:creationId xmlns:a16="http://schemas.microsoft.com/office/drawing/2014/main" id="{E3691033-679C-ECE8-CA9A-45A12C5CFE69}"/>
              </a:ext>
            </a:extLst>
          </p:cNvPr>
          <p:cNvSpPr/>
          <p:nvPr/>
        </p:nvSpPr>
        <p:spPr>
          <a:xfrm>
            <a:off x="6290500" y="2912353"/>
            <a:ext cx="5030839" cy="795475"/>
          </a:xfrm>
          <a:prstGeom prst="cube">
            <a:avLst/>
          </a:prstGeom>
          <a:solidFill>
            <a:srgbClr val="BDDCA8"/>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accent6">
                  <a:lumMod val="50000"/>
                </a:schemeClr>
              </a:solidFill>
            </a:endParaRPr>
          </a:p>
        </p:txBody>
      </p:sp>
      <p:sp>
        <p:nvSpPr>
          <p:cNvPr id="12" name="Cubo 11">
            <a:extLst>
              <a:ext uri="{FF2B5EF4-FFF2-40B4-BE49-F238E27FC236}">
                <a16:creationId xmlns:a16="http://schemas.microsoft.com/office/drawing/2014/main" id="{016ED485-2CB4-B683-5563-9AA8905AA1FD}"/>
              </a:ext>
            </a:extLst>
          </p:cNvPr>
          <p:cNvSpPr/>
          <p:nvPr/>
        </p:nvSpPr>
        <p:spPr>
          <a:xfrm>
            <a:off x="6290500" y="2288396"/>
            <a:ext cx="5030839" cy="737099"/>
          </a:xfrm>
          <a:prstGeom prst="cube">
            <a:avLst/>
          </a:prstGeom>
          <a:solidFill>
            <a:srgbClr val="BDDCA8"/>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accent6">
                  <a:lumMod val="50000"/>
                </a:schemeClr>
              </a:solidFill>
            </a:endParaRPr>
          </a:p>
        </p:txBody>
      </p:sp>
      <p:sp>
        <p:nvSpPr>
          <p:cNvPr id="13" name="Cubo 12">
            <a:extLst>
              <a:ext uri="{FF2B5EF4-FFF2-40B4-BE49-F238E27FC236}">
                <a16:creationId xmlns:a16="http://schemas.microsoft.com/office/drawing/2014/main" id="{AD792406-2CCC-1866-F42E-8F42C2B6B969}"/>
              </a:ext>
            </a:extLst>
          </p:cNvPr>
          <p:cNvSpPr/>
          <p:nvPr/>
        </p:nvSpPr>
        <p:spPr>
          <a:xfrm>
            <a:off x="679936" y="4948566"/>
            <a:ext cx="5030839" cy="718624"/>
          </a:xfrm>
          <a:prstGeom prst="cub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000"/>
          </a:p>
        </p:txBody>
      </p:sp>
      <p:sp>
        <p:nvSpPr>
          <p:cNvPr id="14" name="Cubo 13">
            <a:extLst>
              <a:ext uri="{FF2B5EF4-FFF2-40B4-BE49-F238E27FC236}">
                <a16:creationId xmlns:a16="http://schemas.microsoft.com/office/drawing/2014/main" id="{FBF966DB-0AAB-1AD6-D999-3B569CE70243}"/>
              </a:ext>
            </a:extLst>
          </p:cNvPr>
          <p:cNvSpPr/>
          <p:nvPr/>
        </p:nvSpPr>
        <p:spPr>
          <a:xfrm>
            <a:off x="689461" y="4469701"/>
            <a:ext cx="5030839" cy="553906"/>
          </a:xfrm>
          <a:prstGeom prst="cub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000"/>
          </a:p>
        </p:txBody>
      </p:sp>
      <p:sp>
        <p:nvSpPr>
          <p:cNvPr id="15" name="Cubo 14">
            <a:extLst>
              <a:ext uri="{FF2B5EF4-FFF2-40B4-BE49-F238E27FC236}">
                <a16:creationId xmlns:a16="http://schemas.microsoft.com/office/drawing/2014/main" id="{88E1627D-4D8E-02CA-464C-32C8D234C06C}"/>
              </a:ext>
            </a:extLst>
          </p:cNvPr>
          <p:cNvSpPr/>
          <p:nvPr/>
        </p:nvSpPr>
        <p:spPr>
          <a:xfrm>
            <a:off x="689461" y="3851598"/>
            <a:ext cx="5030839" cy="693144"/>
          </a:xfrm>
          <a:prstGeom prst="cub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000"/>
          </a:p>
        </p:txBody>
      </p:sp>
      <p:sp>
        <p:nvSpPr>
          <p:cNvPr id="16" name="Cubo 15">
            <a:extLst>
              <a:ext uri="{FF2B5EF4-FFF2-40B4-BE49-F238E27FC236}">
                <a16:creationId xmlns:a16="http://schemas.microsoft.com/office/drawing/2014/main" id="{656D0D3A-767C-F62B-50A7-056B2A67841D}"/>
              </a:ext>
            </a:extLst>
          </p:cNvPr>
          <p:cNvSpPr/>
          <p:nvPr/>
        </p:nvSpPr>
        <p:spPr>
          <a:xfrm>
            <a:off x="689461" y="3372732"/>
            <a:ext cx="5030839" cy="618103"/>
          </a:xfrm>
          <a:prstGeom prst="cub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000"/>
          </a:p>
        </p:txBody>
      </p:sp>
      <p:sp>
        <p:nvSpPr>
          <p:cNvPr id="17" name="Cubo 16">
            <a:extLst>
              <a:ext uri="{FF2B5EF4-FFF2-40B4-BE49-F238E27FC236}">
                <a16:creationId xmlns:a16="http://schemas.microsoft.com/office/drawing/2014/main" id="{7721A176-2B70-B8E6-4A9B-9774A41D0823}"/>
              </a:ext>
            </a:extLst>
          </p:cNvPr>
          <p:cNvSpPr/>
          <p:nvPr/>
        </p:nvSpPr>
        <p:spPr>
          <a:xfrm>
            <a:off x="689461" y="2893868"/>
            <a:ext cx="5030839" cy="553906"/>
          </a:xfrm>
          <a:prstGeom prst="cub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000"/>
          </a:p>
        </p:txBody>
      </p:sp>
      <p:sp>
        <p:nvSpPr>
          <p:cNvPr id="18" name="Cubo 17">
            <a:extLst>
              <a:ext uri="{FF2B5EF4-FFF2-40B4-BE49-F238E27FC236}">
                <a16:creationId xmlns:a16="http://schemas.microsoft.com/office/drawing/2014/main" id="{EB09BAB2-7C72-A6B5-CABA-1949488209C7}"/>
              </a:ext>
            </a:extLst>
          </p:cNvPr>
          <p:cNvSpPr/>
          <p:nvPr/>
        </p:nvSpPr>
        <p:spPr>
          <a:xfrm>
            <a:off x="689461" y="2415003"/>
            <a:ext cx="5030839" cy="553906"/>
          </a:xfrm>
          <a:prstGeom prst="cub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000">
              <a:solidFill>
                <a:schemeClr val="tx1"/>
              </a:solidFill>
            </a:endParaRPr>
          </a:p>
        </p:txBody>
      </p:sp>
      <p:sp>
        <p:nvSpPr>
          <p:cNvPr id="19" name="Cubo 18">
            <a:extLst>
              <a:ext uri="{FF2B5EF4-FFF2-40B4-BE49-F238E27FC236}">
                <a16:creationId xmlns:a16="http://schemas.microsoft.com/office/drawing/2014/main" id="{5FF0C311-DC35-61AC-BEF6-519E2EDDF749}"/>
              </a:ext>
            </a:extLst>
          </p:cNvPr>
          <p:cNvSpPr/>
          <p:nvPr/>
        </p:nvSpPr>
        <p:spPr>
          <a:xfrm>
            <a:off x="689461" y="1936138"/>
            <a:ext cx="5030839" cy="553906"/>
          </a:xfrm>
          <a:prstGeom prst="cub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000"/>
          </a:p>
        </p:txBody>
      </p:sp>
      <p:sp>
        <p:nvSpPr>
          <p:cNvPr id="20" name="Rectángulo 19">
            <a:extLst>
              <a:ext uri="{FF2B5EF4-FFF2-40B4-BE49-F238E27FC236}">
                <a16:creationId xmlns:a16="http://schemas.microsoft.com/office/drawing/2014/main" id="{52F21553-A0B9-C13F-DD1B-F3DBAF67F9D9}"/>
              </a:ext>
            </a:extLst>
          </p:cNvPr>
          <p:cNvSpPr/>
          <p:nvPr/>
        </p:nvSpPr>
        <p:spPr>
          <a:xfrm>
            <a:off x="732972" y="3138113"/>
            <a:ext cx="4233166" cy="2795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R" b="1" dirty="0">
                <a:solidFill>
                  <a:schemeClr val="bg1"/>
                </a:solidFill>
              </a:rPr>
              <a:t>REINGRESOS DE DESERTORES </a:t>
            </a:r>
          </a:p>
        </p:txBody>
      </p:sp>
      <p:sp>
        <p:nvSpPr>
          <p:cNvPr id="21" name="Rectángulo 20">
            <a:extLst>
              <a:ext uri="{FF2B5EF4-FFF2-40B4-BE49-F238E27FC236}">
                <a16:creationId xmlns:a16="http://schemas.microsoft.com/office/drawing/2014/main" id="{8B9EDA55-013F-7964-9486-521B6C532F7F}"/>
              </a:ext>
            </a:extLst>
          </p:cNvPr>
          <p:cNvSpPr/>
          <p:nvPr/>
        </p:nvSpPr>
        <p:spPr>
          <a:xfrm>
            <a:off x="732972" y="3583772"/>
            <a:ext cx="3807497" cy="2812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47788"/>
            <a:r>
              <a:rPr lang="es-CR" b="1" dirty="0">
                <a:solidFill>
                  <a:schemeClr val="tx1"/>
                </a:solidFill>
              </a:rPr>
              <a:t>DEMANDA POR MIGRACIONES </a:t>
            </a:r>
          </a:p>
        </p:txBody>
      </p:sp>
      <p:sp>
        <p:nvSpPr>
          <p:cNvPr id="22" name="Rectángulo 21">
            <a:extLst>
              <a:ext uri="{FF2B5EF4-FFF2-40B4-BE49-F238E27FC236}">
                <a16:creationId xmlns:a16="http://schemas.microsoft.com/office/drawing/2014/main" id="{B847F39D-BBC9-B16D-2CA2-7DE5D88EF3B5}"/>
              </a:ext>
            </a:extLst>
          </p:cNvPr>
          <p:cNvSpPr/>
          <p:nvPr/>
        </p:nvSpPr>
        <p:spPr>
          <a:xfrm>
            <a:off x="732971" y="4710808"/>
            <a:ext cx="4406587" cy="251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R" b="1" dirty="0">
                <a:solidFill>
                  <a:schemeClr val="bg1"/>
                </a:solidFill>
              </a:rPr>
              <a:t>TRASLADOS DE OTRAS UNIVERSIDADES </a:t>
            </a:r>
          </a:p>
        </p:txBody>
      </p:sp>
      <p:sp>
        <p:nvSpPr>
          <p:cNvPr id="23" name="Rectángulo 22">
            <a:extLst>
              <a:ext uri="{FF2B5EF4-FFF2-40B4-BE49-F238E27FC236}">
                <a16:creationId xmlns:a16="http://schemas.microsoft.com/office/drawing/2014/main" id="{AADC9D47-1CA4-7B8A-0CA5-89675FF41D98}"/>
              </a:ext>
            </a:extLst>
          </p:cNvPr>
          <p:cNvSpPr/>
          <p:nvPr/>
        </p:nvSpPr>
        <p:spPr>
          <a:xfrm>
            <a:off x="732972" y="2592595"/>
            <a:ext cx="4233166" cy="2707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R" b="1" dirty="0">
                <a:solidFill>
                  <a:schemeClr val="tx1"/>
                </a:solidFill>
              </a:rPr>
              <a:t>FLUJO DE GRADO A POSGRADOS</a:t>
            </a:r>
          </a:p>
        </p:txBody>
      </p:sp>
      <p:sp>
        <p:nvSpPr>
          <p:cNvPr id="24" name="Rectángulo 23">
            <a:extLst>
              <a:ext uri="{FF2B5EF4-FFF2-40B4-BE49-F238E27FC236}">
                <a16:creationId xmlns:a16="http://schemas.microsoft.com/office/drawing/2014/main" id="{1131288A-2B53-A4A1-2265-17FBA4CFEFDB}"/>
              </a:ext>
            </a:extLst>
          </p:cNvPr>
          <p:cNvSpPr/>
          <p:nvPr/>
        </p:nvSpPr>
        <p:spPr>
          <a:xfrm>
            <a:off x="732972" y="4052461"/>
            <a:ext cx="3618311" cy="4738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R" b="1" dirty="0">
                <a:solidFill>
                  <a:schemeClr val="bg1"/>
                </a:solidFill>
              </a:rPr>
              <a:t>INTERCAMBIO ESTUDIANTES CON UNIVERSIDADES EXTRANJERAS </a:t>
            </a:r>
          </a:p>
        </p:txBody>
      </p:sp>
      <p:sp>
        <p:nvSpPr>
          <p:cNvPr id="25" name="Rectángulo 24">
            <a:extLst>
              <a:ext uri="{FF2B5EF4-FFF2-40B4-BE49-F238E27FC236}">
                <a16:creationId xmlns:a16="http://schemas.microsoft.com/office/drawing/2014/main" id="{B18AA6E7-79B1-A753-D1DF-F33C96A1D6F8}"/>
              </a:ext>
            </a:extLst>
          </p:cNvPr>
          <p:cNvSpPr/>
          <p:nvPr/>
        </p:nvSpPr>
        <p:spPr>
          <a:xfrm>
            <a:off x="732971" y="5144205"/>
            <a:ext cx="5123933" cy="489176"/>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s-CR" b="1" dirty="0">
                <a:solidFill>
                  <a:schemeClr val="tx1"/>
                </a:solidFill>
              </a:rPr>
              <a:t>CURSOS DE ACTUALIZACIÓN Y PERFECCIONAMIENTO</a:t>
            </a:r>
          </a:p>
          <a:p>
            <a:r>
              <a:rPr lang="es-CR" b="1" dirty="0">
                <a:solidFill>
                  <a:schemeClr val="tx1"/>
                </a:solidFill>
              </a:rPr>
              <a:t>EDUCACIÓN PERMANENTE  </a:t>
            </a:r>
          </a:p>
        </p:txBody>
      </p:sp>
      <p:sp>
        <p:nvSpPr>
          <p:cNvPr id="26" name="Rectángulo 25">
            <a:extLst>
              <a:ext uri="{FF2B5EF4-FFF2-40B4-BE49-F238E27FC236}">
                <a16:creationId xmlns:a16="http://schemas.microsoft.com/office/drawing/2014/main" id="{88F3F0B8-D8C6-7315-C424-D9155C0A6D3C}"/>
              </a:ext>
            </a:extLst>
          </p:cNvPr>
          <p:cNvSpPr/>
          <p:nvPr/>
        </p:nvSpPr>
        <p:spPr>
          <a:xfrm>
            <a:off x="6542279" y="2454809"/>
            <a:ext cx="4115212" cy="568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R" sz="1600" b="1" dirty="0">
                <a:solidFill>
                  <a:schemeClr val="accent6">
                    <a:lumMod val="50000"/>
                  </a:schemeClr>
                </a:solidFill>
              </a:rPr>
              <a:t>DE EMPRESAS CARRERAS STEM.</a:t>
            </a:r>
          </a:p>
          <a:p>
            <a:r>
              <a:rPr lang="es-CR" sz="1600" b="1" dirty="0">
                <a:solidFill>
                  <a:schemeClr val="accent6">
                    <a:lumMod val="50000"/>
                  </a:schemeClr>
                </a:solidFill>
              </a:rPr>
              <a:t>CIENTÍFICAS/TECNOLÓGICAS</a:t>
            </a:r>
          </a:p>
        </p:txBody>
      </p:sp>
      <p:sp>
        <p:nvSpPr>
          <p:cNvPr id="27" name="Rectángulo 26">
            <a:extLst>
              <a:ext uri="{FF2B5EF4-FFF2-40B4-BE49-F238E27FC236}">
                <a16:creationId xmlns:a16="http://schemas.microsoft.com/office/drawing/2014/main" id="{4EB0BADC-EB17-C234-CE1D-2052F60ED25C}"/>
              </a:ext>
            </a:extLst>
          </p:cNvPr>
          <p:cNvSpPr/>
          <p:nvPr/>
        </p:nvSpPr>
        <p:spPr>
          <a:xfrm>
            <a:off x="6624061" y="3168324"/>
            <a:ext cx="4468617" cy="489232"/>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R" sz="1600" b="1" dirty="0">
                <a:solidFill>
                  <a:schemeClr val="accent6">
                    <a:lumMod val="50000"/>
                  </a:schemeClr>
                </a:solidFill>
              </a:rPr>
              <a:t>DE ACTUALIZACIÓN COGNITIVA Y HABILIDADES DE EGRESADOS. RE-TITULAR </a:t>
            </a:r>
            <a:r>
              <a:rPr lang="en-US" sz="1600" b="1" dirty="0">
                <a:solidFill>
                  <a:schemeClr val="accent6">
                    <a:lumMod val="50000"/>
                  </a:schemeClr>
                </a:solidFill>
              </a:rPr>
              <a:t>RE-SKILLING-UP SKILLING </a:t>
            </a:r>
          </a:p>
        </p:txBody>
      </p:sp>
      <p:sp>
        <p:nvSpPr>
          <p:cNvPr id="28" name="Rectángulo 27">
            <a:extLst>
              <a:ext uri="{FF2B5EF4-FFF2-40B4-BE49-F238E27FC236}">
                <a16:creationId xmlns:a16="http://schemas.microsoft.com/office/drawing/2014/main" id="{1788FED8-B8B4-566A-0AEF-46633FFBB7CD}"/>
              </a:ext>
            </a:extLst>
          </p:cNvPr>
          <p:cNvSpPr/>
          <p:nvPr/>
        </p:nvSpPr>
        <p:spPr>
          <a:xfrm>
            <a:off x="6795975" y="3807581"/>
            <a:ext cx="4296703" cy="281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R" sz="1600" b="1" dirty="0">
                <a:solidFill>
                  <a:schemeClr val="accent6">
                    <a:lumMod val="50000"/>
                  </a:schemeClr>
                </a:solidFill>
              </a:rPr>
              <a:t>DE DOMINICANOS EN EL EXTRANJERO </a:t>
            </a:r>
          </a:p>
        </p:txBody>
      </p:sp>
      <p:sp>
        <p:nvSpPr>
          <p:cNvPr id="29" name="CuadroTexto 28">
            <a:extLst>
              <a:ext uri="{FF2B5EF4-FFF2-40B4-BE49-F238E27FC236}">
                <a16:creationId xmlns:a16="http://schemas.microsoft.com/office/drawing/2014/main" id="{A05D7765-7802-2118-29C8-5D0AD9D8F086}"/>
              </a:ext>
            </a:extLst>
          </p:cNvPr>
          <p:cNvSpPr txBox="1"/>
          <p:nvPr/>
        </p:nvSpPr>
        <p:spPr>
          <a:xfrm>
            <a:off x="806070" y="984971"/>
            <a:ext cx="4987328" cy="830997"/>
          </a:xfrm>
          <a:prstGeom prst="rect">
            <a:avLst/>
          </a:prstGeom>
          <a:noFill/>
        </p:spPr>
        <p:txBody>
          <a:bodyPr wrap="square">
            <a:spAutoFit/>
          </a:bodyPr>
          <a:lstStyle/>
          <a:p>
            <a:pPr algn="ctr"/>
            <a:r>
              <a:rPr lang="es-CR" sz="2400" b="1" dirty="0">
                <a:solidFill>
                  <a:srgbClr val="FFFF00"/>
                </a:solidFill>
              </a:rPr>
              <a:t>OFERTA DE CARRERAS </a:t>
            </a:r>
            <a:br>
              <a:rPr lang="es-CR" sz="2400" b="1" dirty="0">
                <a:solidFill>
                  <a:srgbClr val="FFFF00"/>
                </a:solidFill>
              </a:rPr>
            </a:br>
            <a:r>
              <a:rPr lang="es-CR" sz="2400" b="1" dirty="0">
                <a:solidFill>
                  <a:srgbClr val="FFFF00"/>
                </a:solidFill>
              </a:rPr>
              <a:t>CONVENCIONALES/TRADICIONALES </a:t>
            </a:r>
          </a:p>
        </p:txBody>
      </p:sp>
      <p:sp>
        <p:nvSpPr>
          <p:cNvPr id="30" name="CuadroTexto 29">
            <a:extLst>
              <a:ext uri="{FF2B5EF4-FFF2-40B4-BE49-F238E27FC236}">
                <a16:creationId xmlns:a16="http://schemas.microsoft.com/office/drawing/2014/main" id="{F887A0E8-6651-1C6C-7791-77EAE1F9EC4F}"/>
              </a:ext>
            </a:extLst>
          </p:cNvPr>
          <p:cNvSpPr txBox="1"/>
          <p:nvPr/>
        </p:nvSpPr>
        <p:spPr>
          <a:xfrm>
            <a:off x="6542278" y="1033145"/>
            <a:ext cx="4489721" cy="830997"/>
          </a:xfrm>
          <a:prstGeom prst="rect">
            <a:avLst/>
          </a:prstGeom>
          <a:noFill/>
        </p:spPr>
        <p:txBody>
          <a:bodyPr wrap="square">
            <a:spAutoFit/>
          </a:bodyPr>
          <a:lstStyle>
            <a:defPPr>
              <a:defRPr lang="es-CR"/>
            </a:defPPr>
            <a:lvl1pPr algn="ctr">
              <a:defRPr b="1">
                <a:solidFill>
                  <a:schemeClr val="accent1">
                    <a:lumMod val="50000"/>
                  </a:schemeClr>
                </a:solidFill>
                <a:effectLst>
                  <a:outerShdw blurRad="38100" dist="38100" dir="2700000" algn="tl">
                    <a:srgbClr val="000000">
                      <a:alpha val="43137"/>
                    </a:srgbClr>
                  </a:outerShdw>
                </a:effectLs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s-CR" sz="2400" dirty="0">
                <a:solidFill>
                  <a:srgbClr val="FFFF00"/>
                </a:solidFill>
                <a:effectLst/>
              </a:rPr>
              <a:t>OFERTA DE CARRERAS NUEVAS, DE FUTURO </a:t>
            </a:r>
          </a:p>
        </p:txBody>
      </p:sp>
      <p:sp>
        <p:nvSpPr>
          <p:cNvPr id="31" name="CuadroTexto 30">
            <a:extLst>
              <a:ext uri="{FF2B5EF4-FFF2-40B4-BE49-F238E27FC236}">
                <a16:creationId xmlns:a16="http://schemas.microsoft.com/office/drawing/2014/main" id="{1AFC9868-344F-C4E5-B27C-ABFCD2CCDA74}"/>
              </a:ext>
            </a:extLst>
          </p:cNvPr>
          <p:cNvSpPr txBox="1"/>
          <p:nvPr/>
        </p:nvSpPr>
        <p:spPr>
          <a:xfrm>
            <a:off x="810292" y="59980"/>
            <a:ext cx="11134057" cy="909796"/>
          </a:xfrm>
          <a:prstGeom prst="rect">
            <a:avLst/>
          </a:prstGeom>
          <a:noFill/>
          <a:ln>
            <a:noFill/>
          </a:ln>
        </p:spPr>
        <p:txBody>
          <a:bodyPr vert="horz" lIns="91440" tIns="45720" rIns="91440" bIns="45720" rtlCol="0" anchor="ctr">
            <a:noAutofit/>
          </a:bodyPr>
          <a:lstStyle>
            <a:lvl1pPr>
              <a:lnSpc>
                <a:spcPct val="90000"/>
              </a:lnSpc>
              <a:spcBef>
                <a:spcPct val="0"/>
              </a:spcBef>
              <a:buNone/>
              <a:defRPr sz="3400" b="1" kern="100">
                <a:solidFill>
                  <a:srgbClr val="6DD9FF"/>
                </a:solidFill>
                <a:latin typeface="Helvetica LT Std" panose="020B0504020202020204" pitchFamily="34" charset="0"/>
                <a:ea typeface="+mj-ea"/>
                <a:cs typeface="Arial" panose="020B0604020202020204" pitchFamily="34" charset="0"/>
              </a:defRPr>
            </a:lvl1pPr>
          </a:lstStyle>
          <a:p>
            <a:r>
              <a:rPr lang="es-CR" sz="2400" dirty="0"/>
              <a:t>OFERTA:</a:t>
            </a:r>
          </a:p>
          <a:p>
            <a:r>
              <a:rPr lang="es-CR" sz="2400" dirty="0"/>
              <a:t>EDUCACIÓN PRESENCIAL, EDUCACIÓN VIRTUAL, EDUCACIÓN HÍBRIDA </a:t>
            </a:r>
          </a:p>
        </p:txBody>
      </p:sp>
      <p:sp>
        <p:nvSpPr>
          <p:cNvPr id="32" name="Rectángulo 31">
            <a:extLst>
              <a:ext uri="{FF2B5EF4-FFF2-40B4-BE49-F238E27FC236}">
                <a16:creationId xmlns:a16="http://schemas.microsoft.com/office/drawing/2014/main" id="{397E7C0D-A231-E4AA-5CDA-6D017F773397}"/>
              </a:ext>
            </a:extLst>
          </p:cNvPr>
          <p:cNvSpPr/>
          <p:nvPr/>
        </p:nvSpPr>
        <p:spPr>
          <a:xfrm>
            <a:off x="732972" y="2113731"/>
            <a:ext cx="4091276" cy="3428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014413"/>
            <a:r>
              <a:rPr lang="es-CR" b="1" dirty="0">
                <a:solidFill>
                  <a:schemeClr val="bg1"/>
                </a:solidFill>
              </a:rPr>
              <a:t>EGRESADOS DE EDUCACIÓN MEDIA </a:t>
            </a:r>
          </a:p>
        </p:txBody>
      </p:sp>
      <p:sp>
        <p:nvSpPr>
          <p:cNvPr id="33" name="CuadroTexto 32">
            <a:extLst>
              <a:ext uri="{FF2B5EF4-FFF2-40B4-BE49-F238E27FC236}">
                <a16:creationId xmlns:a16="http://schemas.microsoft.com/office/drawing/2014/main" id="{3409C751-D272-4E23-8D67-8D29C8C2E06C}"/>
              </a:ext>
            </a:extLst>
          </p:cNvPr>
          <p:cNvSpPr txBox="1"/>
          <p:nvPr/>
        </p:nvSpPr>
        <p:spPr>
          <a:xfrm rot="16200000">
            <a:off x="-1451293" y="3607459"/>
            <a:ext cx="3613981" cy="500700"/>
          </a:xfrm>
          <a:prstGeom prst="rect">
            <a:avLst/>
          </a:prstGeom>
          <a:solidFill>
            <a:schemeClr val="accent1">
              <a:lumMod val="50000"/>
            </a:schemeClr>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C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CR" sz="2000" b="1" dirty="0"/>
              <a:t>DEMANDA CONVENCIONAL</a:t>
            </a:r>
          </a:p>
        </p:txBody>
      </p:sp>
      <p:sp>
        <p:nvSpPr>
          <p:cNvPr id="34" name="CuadroTexto 33">
            <a:extLst>
              <a:ext uri="{FF2B5EF4-FFF2-40B4-BE49-F238E27FC236}">
                <a16:creationId xmlns:a16="http://schemas.microsoft.com/office/drawing/2014/main" id="{E1903678-52EF-73B0-9EA1-0C8CEAEEDEC7}"/>
              </a:ext>
            </a:extLst>
          </p:cNvPr>
          <p:cNvSpPr txBox="1"/>
          <p:nvPr/>
        </p:nvSpPr>
        <p:spPr>
          <a:xfrm rot="5400000">
            <a:off x="9710771" y="4017946"/>
            <a:ext cx="3963127" cy="504030"/>
          </a:xfrm>
          <a:prstGeom prst="rect">
            <a:avLst/>
          </a:prstGeom>
          <a:solidFill>
            <a:schemeClr val="accent6">
              <a:lumMod val="50000"/>
            </a:schemeClr>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CR"/>
            </a:defPPr>
            <a:lvl1pPr algn="ctr">
              <a:defRPr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CR" dirty="0"/>
              <a:t>NUEVAS DEMANDAS </a:t>
            </a:r>
          </a:p>
        </p:txBody>
      </p:sp>
    </p:spTree>
    <p:extLst>
      <p:ext uri="{BB962C8B-B14F-4D97-AF65-F5344CB8AC3E}">
        <p14:creationId xmlns:p14="http://schemas.microsoft.com/office/powerpoint/2010/main" val="22532522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0022E3-4F37-639B-7F7E-6DE7EE48F7AD}"/>
              </a:ext>
            </a:extLst>
          </p:cNvPr>
          <p:cNvSpPr>
            <a:spLocks noGrp="1"/>
          </p:cNvSpPr>
          <p:nvPr>
            <p:ph type="title"/>
          </p:nvPr>
        </p:nvSpPr>
        <p:spPr>
          <a:xfrm>
            <a:off x="871016" y="0"/>
            <a:ext cx="10515600" cy="688760"/>
          </a:xfrm>
          <a:noFill/>
          <a:ln>
            <a:noFill/>
          </a:ln>
        </p:spPr>
        <p:txBody>
          <a:bodyPr vert="horz" lIns="91440" tIns="45720" rIns="91440" bIns="45720" rtlCol="0" anchor="ctr">
            <a:noAutofit/>
          </a:bodyPr>
          <a:lstStyle/>
          <a:p>
            <a:r>
              <a:rPr lang="es-CR" sz="3400" kern="100" dirty="0">
                <a:solidFill>
                  <a:srgbClr val="6DD9FF"/>
                </a:solidFill>
                <a:cs typeface="Arial" panose="020B0604020202020204" pitchFamily="34" charset="0"/>
              </a:rPr>
              <a:t>EN FORMACIÓN TÉCNICO PROFESIONAL </a:t>
            </a:r>
          </a:p>
        </p:txBody>
      </p:sp>
      <p:pic>
        <p:nvPicPr>
          <p:cNvPr id="6" name="Gráfico 5">
            <a:extLst>
              <a:ext uri="{FF2B5EF4-FFF2-40B4-BE49-F238E27FC236}">
                <a16:creationId xmlns:a16="http://schemas.microsoft.com/office/drawing/2014/main" id="{A8CFD344-7BA8-9084-2BF9-D8AB160B19F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5384" y="546630"/>
            <a:ext cx="10836831" cy="6311370"/>
          </a:xfrm>
          <a:prstGeom prst="rect">
            <a:avLst/>
          </a:prstGeom>
        </p:spPr>
      </p:pic>
    </p:spTree>
    <p:extLst>
      <p:ext uri="{BB962C8B-B14F-4D97-AF65-F5344CB8AC3E}">
        <p14:creationId xmlns:p14="http://schemas.microsoft.com/office/powerpoint/2010/main" val="4340235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9119" y="3276627"/>
            <a:ext cx="11138115" cy="2387600"/>
          </a:xfrm>
        </p:spPr>
        <p:txBody>
          <a:bodyPr/>
          <a:lstStyle/>
          <a:p>
            <a:r>
              <a:rPr lang="es-CR" sz="4000" b="1" kern="1200" cap="small" dirty="0">
                <a:solidFill>
                  <a:srgbClr val="FFFF00"/>
                </a:solidFill>
                <a:effectLst>
                  <a:outerShdw blurRad="38100" dist="38100" dir="2700000" algn="tl">
                    <a:srgbClr val="000000">
                      <a:alpha val="43137"/>
                    </a:srgbClr>
                  </a:outerShdw>
                </a:effectLst>
                <a:ea typeface="Times New Roman" panose="02020603050405020304" pitchFamily="18" charset="0"/>
                <a:cs typeface="Arial Nova" panose="020B0504020202020204" pitchFamily="34" charset="0"/>
              </a:rPr>
              <a:t>CAPÍTULO QUINTO: </a:t>
            </a:r>
            <a:br>
              <a:rPr lang="es-CR" sz="6000" b="1" kern="1200" cap="small" dirty="0">
                <a:solidFill>
                  <a:srgbClr val="FFFF00"/>
                </a:solidFill>
                <a:effectLst>
                  <a:outerShdw blurRad="38100" dist="38100" dir="2700000" algn="tl">
                    <a:srgbClr val="000000">
                      <a:alpha val="43137"/>
                    </a:srgbClr>
                  </a:outerShdw>
                </a:effectLst>
                <a:ea typeface="Times New Roman" panose="02020603050405020304" pitchFamily="18" charset="0"/>
                <a:cs typeface="Arial Nova" panose="020B0504020202020204" pitchFamily="34" charset="0"/>
              </a:rPr>
            </a:br>
            <a:r>
              <a:rPr lang="es-CR" sz="5400" b="1" kern="1200" cap="small" dirty="0">
                <a:solidFill>
                  <a:srgbClr val="FFFF00"/>
                </a:solidFill>
                <a:effectLst>
                  <a:outerShdw blurRad="38100" dist="38100" dir="2700000" algn="tl">
                    <a:srgbClr val="000000">
                      <a:alpha val="43137"/>
                    </a:srgbClr>
                  </a:outerShdw>
                </a:effectLst>
                <a:ea typeface="Times New Roman" panose="02020603050405020304" pitchFamily="18" charset="0"/>
                <a:cs typeface="Arial Nova" panose="020B0504020202020204" pitchFamily="34" charset="0"/>
              </a:rPr>
              <a:t>EL FUTURO YA SE HIZO PRESENTE.</a:t>
            </a:r>
            <a:r>
              <a:rPr lang="es-CR" sz="5400" b="1" kern="100" dirty="0">
                <a:solidFill>
                  <a:srgbClr val="FFFF00"/>
                </a:solidFill>
                <a:effectLst>
                  <a:outerShdw blurRad="38100" dist="38100" dir="2700000" algn="tl">
                    <a:srgbClr val="000000">
                      <a:alpha val="43137"/>
                    </a:srgbClr>
                  </a:outerShdw>
                </a:effectLst>
                <a:ea typeface="Calibri" panose="020F0502020204030204" pitchFamily="34" charset="0"/>
                <a:cs typeface="Arial" panose="020B0604020202020204" pitchFamily="34" charset="0"/>
              </a:rPr>
              <a:t> </a:t>
            </a:r>
            <a:r>
              <a:rPr lang="es-CR" sz="5400" dirty="0">
                <a:solidFill>
                  <a:srgbClr val="FFFF00"/>
                </a:solidFill>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2955892897"/>
      </p:ext>
    </p:extLst>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spd="slow">
        <p:split dir="in"/>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D35EA1-0065-5AF1-302B-CE42F6E922A8}"/>
              </a:ext>
            </a:extLst>
          </p:cNvPr>
          <p:cNvSpPr>
            <a:spLocks noGrp="1"/>
          </p:cNvSpPr>
          <p:nvPr>
            <p:ph type="title"/>
          </p:nvPr>
        </p:nvSpPr>
        <p:spPr>
          <a:xfrm>
            <a:off x="838199" y="365126"/>
            <a:ext cx="11188485" cy="903236"/>
          </a:xfrm>
          <a:noFill/>
        </p:spPr>
        <p:txBody>
          <a:bodyPr vert="horz" lIns="91440" tIns="45720" rIns="91440" bIns="45720" rtlCol="0" anchor="ctr">
            <a:noAutofit/>
          </a:bodyPr>
          <a:lstStyle/>
          <a:p>
            <a:r>
              <a:rPr lang="es-CR" b="1" cap="small" dirty="0">
                <a:solidFill>
                  <a:srgbClr val="FFC000"/>
                </a:solidFill>
                <a:latin typeface="Helvetica LT Std" panose="020B0504020202020204" pitchFamily="34" charset="0"/>
              </a:rPr>
              <a:t>SOMOS 8 MIL MILLONES DE PERSONAS Y VAMOS PARA 11,000 MILLONES</a:t>
            </a:r>
          </a:p>
        </p:txBody>
      </p:sp>
      <p:sp>
        <p:nvSpPr>
          <p:cNvPr id="3" name="Marcador de contenido 2">
            <a:extLst>
              <a:ext uri="{FF2B5EF4-FFF2-40B4-BE49-F238E27FC236}">
                <a16:creationId xmlns:a16="http://schemas.microsoft.com/office/drawing/2014/main" id="{3787F079-10E0-6AFD-A830-F5616598494B}"/>
              </a:ext>
            </a:extLst>
          </p:cNvPr>
          <p:cNvSpPr>
            <a:spLocks noGrp="1"/>
          </p:cNvSpPr>
          <p:nvPr>
            <p:ph idx="1"/>
          </p:nvPr>
        </p:nvSpPr>
        <p:spPr>
          <a:xfrm>
            <a:off x="165315" y="1637017"/>
            <a:ext cx="11188485" cy="4775866"/>
          </a:xfrm>
        </p:spPr>
        <p:txBody>
          <a:bodyPr>
            <a:normAutofit lnSpcReduction="10000"/>
          </a:bodyPr>
          <a:lstStyle/>
          <a:p>
            <a:pPr algn="just">
              <a:lnSpc>
                <a:spcPct val="100000"/>
              </a:lnSpc>
              <a:spcBef>
                <a:spcPts val="600"/>
              </a:spcBef>
              <a:spcAft>
                <a:spcPts val="600"/>
              </a:spcAft>
            </a:pPr>
            <a:r>
              <a:rPr lang="es-CR" sz="2200" kern="100" dirty="0">
                <a:effectLst/>
                <a:latin typeface="Helvetica LT Std" panose="020B0504020202020204" pitchFamily="34" charset="0"/>
                <a:ea typeface="Calibri" panose="020F0502020204030204" pitchFamily="34" charset="0"/>
                <a:cs typeface="Arial" panose="020B0604020202020204" pitchFamily="34" charset="0"/>
              </a:rPr>
              <a:t>En noviembre del 2022 la población mundial llegó a ocho mil millones de habitantes, precisamente un niño Dominicano tiene el mérito de haber llegado a esa cifra, recientemente. Para el año 2030 se proyectan </a:t>
            </a:r>
            <a:r>
              <a:rPr lang="es-CR" sz="2200" b="1" kern="100" dirty="0">
                <a:solidFill>
                  <a:srgbClr val="FFFF00"/>
                </a:solidFill>
                <a:effectLst/>
                <a:latin typeface="Helvetica LT Std" panose="020B0504020202020204" pitchFamily="34" charset="0"/>
                <a:ea typeface="Calibri" panose="020F0502020204030204" pitchFamily="34" charset="0"/>
                <a:cs typeface="Arial" panose="020B0604020202020204" pitchFamily="34" charset="0"/>
              </a:rPr>
              <a:t>8.500 millones</a:t>
            </a:r>
            <a:r>
              <a:rPr lang="es-CR" sz="2200" kern="100" dirty="0">
                <a:solidFill>
                  <a:srgbClr val="FFFF00"/>
                </a:solidFill>
                <a:effectLst/>
                <a:latin typeface="Helvetica LT Std" panose="020B0504020202020204" pitchFamily="34" charset="0"/>
                <a:ea typeface="Calibri" panose="020F0502020204030204" pitchFamily="34" charset="0"/>
                <a:cs typeface="Arial" panose="020B0604020202020204" pitchFamily="34" charset="0"/>
              </a:rPr>
              <a:t>. </a:t>
            </a:r>
            <a:r>
              <a:rPr lang="es-CR" sz="2200" kern="100" dirty="0">
                <a:effectLst/>
                <a:latin typeface="Helvetica LT Std" panose="020B0504020202020204" pitchFamily="34" charset="0"/>
                <a:ea typeface="Calibri" panose="020F0502020204030204" pitchFamily="34" charset="0"/>
                <a:cs typeface="Arial" panose="020B0604020202020204" pitchFamily="34" charset="0"/>
              </a:rPr>
              <a:t>Para el 2050 se esperan 9,700 millones de habitantes</a:t>
            </a:r>
            <a:r>
              <a:rPr lang="es-CR" sz="2200" kern="100" dirty="0">
                <a:solidFill>
                  <a:srgbClr val="000000"/>
                </a:solidFill>
                <a:effectLst/>
                <a:latin typeface="Helvetica LT Std" panose="020B0504020202020204" pitchFamily="34" charset="0"/>
                <a:ea typeface="Calibri" panose="020F0502020204030204" pitchFamily="34" charset="0"/>
                <a:cs typeface="Arial" panose="020B0604020202020204" pitchFamily="34" charset="0"/>
              </a:rPr>
              <a:t> </a:t>
            </a:r>
            <a:r>
              <a:rPr lang="es-CR" sz="2200" kern="100" dirty="0">
                <a:solidFill>
                  <a:srgbClr val="FFFF00"/>
                </a:solidFill>
                <a:effectLst/>
                <a:latin typeface="Helvetica LT Std" panose="020B0504020202020204" pitchFamily="34" charset="0"/>
                <a:ea typeface="Calibri" panose="020F0502020204030204" pitchFamily="34" charset="0"/>
                <a:cs typeface="Arial" panose="020B0604020202020204" pitchFamily="34" charset="0"/>
              </a:rPr>
              <a:t>y </a:t>
            </a:r>
            <a:r>
              <a:rPr lang="es-CR" sz="2200" b="1" kern="100" dirty="0">
                <a:solidFill>
                  <a:schemeClr val="accent6">
                    <a:lumMod val="20000"/>
                    <a:lumOff val="80000"/>
                  </a:schemeClr>
                </a:solidFill>
                <a:effectLst/>
                <a:latin typeface="Helvetica LT Std" panose="020B0504020202020204" pitchFamily="34" charset="0"/>
                <a:ea typeface="Calibri" panose="020F0502020204030204" pitchFamily="34" charset="0"/>
                <a:cs typeface="Arial" panose="020B0604020202020204" pitchFamily="34" charset="0"/>
              </a:rPr>
              <a:t>11.200 millones en 2100</a:t>
            </a:r>
            <a:r>
              <a:rPr lang="es-CR" sz="2200" kern="100" dirty="0">
                <a:solidFill>
                  <a:srgbClr val="FFFF00"/>
                </a:solidFill>
                <a:effectLst/>
                <a:latin typeface="Helvetica LT Std" panose="020B0504020202020204" pitchFamily="34" charset="0"/>
                <a:ea typeface="Calibri" panose="020F0502020204030204" pitchFamily="34" charset="0"/>
                <a:cs typeface="Arial" panose="020B0604020202020204" pitchFamily="34" charset="0"/>
              </a:rPr>
              <a:t>.</a:t>
            </a:r>
          </a:p>
          <a:p>
            <a:pPr algn="just">
              <a:lnSpc>
                <a:spcPct val="100000"/>
              </a:lnSpc>
              <a:spcBef>
                <a:spcPts val="600"/>
              </a:spcBef>
              <a:spcAft>
                <a:spcPts val="600"/>
              </a:spcAft>
            </a:pPr>
            <a:r>
              <a:rPr lang="es-CR" sz="2200" b="1" kern="100" dirty="0">
                <a:solidFill>
                  <a:srgbClr val="FFFF00"/>
                </a:solidFill>
                <a:effectLst/>
                <a:latin typeface="Helvetica LT Std" panose="020B0504020202020204" pitchFamily="34" charset="0"/>
                <a:ea typeface="Calibri" panose="020F0502020204030204" pitchFamily="34" charset="0"/>
                <a:cs typeface="Arial" panose="020B0604020202020204" pitchFamily="34" charset="0"/>
              </a:rPr>
              <a:t>La población entre 1950 y 2022 se triplicó. Pasar de 6 a 7 y de 7 a 8 mil millones de personas tomó 12 años. Llegar a 9,000 millones se prevé tomará 15 años. Este crecimiento poblacional tiene grandes repercusiones en las migraciones, en el desempleo/empleo, en la protección del Ambiente, en la alimentación, la disponibilidad de agua, en la educación y salud y en la producción y consumo en general. Unido a la disminución de tasas de mortalidad infantil, la esperanza de vida ha aumentado en el Mundo y ello genera también un mayor envejecimiento de la población. </a:t>
            </a:r>
          </a:p>
          <a:p>
            <a:pPr algn="just">
              <a:lnSpc>
                <a:spcPct val="100000"/>
              </a:lnSpc>
              <a:spcBef>
                <a:spcPts val="600"/>
              </a:spcBef>
              <a:spcAft>
                <a:spcPts val="600"/>
              </a:spcAft>
            </a:pPr>
            <a:r>
              <a:rPr lang="es-CR" sz="2200" kern="100" dirty="0">
                <a:effectLst/>
                <a:latin typeface="Helvetica LT Std" panose="020B0504020202020204" pitchFamily="34" charset="0"/>
                <a:ea typeface="Times New Roman" panose="02020603050405020304" pitchFamily="18" charset="0"/>
                <a:cs typeface="Arial" panose="020B0604020202020204" pitchFamily="34" charset="0"/>
              </a:rPr>
              <a:t>El crecimiento demográfico demanda más alimentos, y estamos produciendo menos. Hay peligro de hambrunas para 345 millones de personas.</a:t>
            </a:r>
            <a:endParaRPr lang="es-CR" sz="2200" kern="100" dirty="0">
              <a:effectLst/>
              <a:latin typeface="Helvetica LT Std" panose="020B05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557763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CF1B16-C6D3-6125-646A-E3D7C3088A99}"/>
              </a:ext>
            </a:extLst>
          </p:cNvPr>
          <p:cNvSpPr>
            <a:spLocks noGrp="1"/>
          </p:cNvSpPr>
          <p:nvPr>
            <p:ph type="title"/>
          </p:nvPr>
        </p:nvSpPr>
        <p:spPr>
          <a:xfrm>
            <a:off x="170481" y="365125"/>
            <a:ext cx="12021519" cy="943413"/>
          </a:xfrm>
          <a:noFill/>
          <a:ln>
            <a:noFill/>
          </a:ln>
        </p:spPr>
        <p:txBody>
          <a:bodyPr>
            <a:noAutofit/>
          </a:bodyPr>
          <a:lstStyle/>
          <a:p>
            <a:pPr algn="ctr"/>
            <a:br>
              <a:rPr lang="es-CR" sz="3200" b="1" kern="1200" cap="small" dirty="0">
                <a:solidFill>
                  <a:srgbClr val="FFFF00"/>
                </a:solidFill>
                <a:effectLst/>
                <a:ea typeface="Times New Roman" panose="02020603050405020304" pitchFamily="18" charset="0"/>
                <a:cs typeface="Arial Nova" panose="020B0504020202020204" pitchFamily="34" charset="0"/>
              </a:rPr>
            </a:br>
            <a:br>
              <a:rPr lang="es-CR" sz="3200" b="1" kern="1200" cap="small" dirty="0">
                <a:solidFill>
                  <a:srgbClr val="FFFF00"/>
                </a:solidFill>
                <a:effectLst/>
                <a:ea typeface="Times New Roman" panose="02020603050405020304" pitchFamily="18" charset="0"/>
                <a:cs typeface="Arial Nova" panose="020B0504020202020204" pitchFamily="34" charset="0"/>
              </a:rPr>
            </a:br>
            <a:r>
              <a:rPr lang="es-CR" sz="3200" b="1" kern="1200" cap="small" dirty="0">
                <a:solidFill>
                  <a:srgbClr val="FFFF00"/>
                </a:solidFill>
                <a:effectLst/>
                <a:ea typeface="Times New Roman" panose="02020603050405020304" pitchFamily="18" charset="0"/>
                <a:cs typeface="Arial Nova" panose="020B0504020202020204" pitchFamily="34" charset="0"/>
              </a:rPr>
              <a:t>ALGUNOS ESCENARIOS QUE DEBERÍAMOS PROYECTAR EN LA EDUCACIÓN PÚBLICA PARA UNA EDUCACIÓN 4-0.</a:t>
            </a:r>
            <a:br>
              <a:rPr lang="es-CR" sz="3200" b="1" kern="1200" cap="small" dirty="0">
                <a:solidFill>
                  <a:srgbClr val="FFFF00"/>
                </a:solidFill>
                <a:effectLst/>
                <a:ea typeface="Times New Roman" panose="02020603050405020304" pitchFamily="18" charset="0"/>
                <a:cs typeface="Arial Nova" panose="020B0504020202020204" pitchFamily="34" charset="0"/>
              </a:rPr>
            </a:br>
            <a:br>
              <a:rPr lang="es-CR" sz="3200" b="1" kern="1200" cap="small" dirty="0">
                <a:solidFill>
                  <a:srgbClr val="FFFF00"/>
                </a:solidFill>
                <a:effectLst/>
                <a:ea typeface="Times New Roman" panose="02020603050405020304" pitchFamily="18" charset="0"/>
                <a:cs typeface="Arial Nova" panose="020B0504020202020204" pitchFamily="34" charset="0"/>
              </a:rPr>
            </a:br>
            <a:endParaRPr lang="es-CR" sz="3200" dirty="0">
              <a:solidFill>
                <a:srgbClr val="FFFF00"/>
              </a:solidFill>
            </a:endParaRPr>
          </a:p>
        </p:txBody>
      </p:sp>
      <p:sp>
        <p:nvSpPr>
          <p:cNvPr id="3" name="Marcador de contenido 2">
            <a:extLst>
              <a:ext uri="{FF2B5EF4-FFF2-40B4-BE49-F238E27FC236}">
                <a16:creationId xmlns:a16="http://schemas.microsoft.com/office/drawing/2014/main" id="{5ABB2675-A34D-9A5D-14EA-1BC5793D7967}"/>
              </a:ext>
            </a:extLst>
          </p:cNvPr>
          <p:cNvSpPr>
            <a:spLocks noGrp="1"/>
          </p:cNvSpPr>
          <p:nvPr>
            <p:ph idx="1"/>
          </p:nvPr>
        </p:nvSpPr>
        <p:spPr>
          <a:xfrm>
            <a:off x="170481" y="1664845"/>
            <a:ext cx="11763214" cy="5184337"/>
          </a:xfrm>
        </p:spPr>
        <p:txBody>
          <a:bodyPr>
            <a:normAutofit fontScale="92500" lnSpcReduction="10000"/>
          </a:bodyPr>
          <a:lstStyle/>
          <a:p>
            <a:pPr marL="0" indent="0" algn="just">
              <a:lnSpc>
                <a:spcPct val="110000"/>
              </a:lnSpc>
              <a:buNone/>
            </a:pPr>
            <a:r>
              <a:rPr lang="es-CR" sz="2000" b="1" kern="1200" dirty="0">
                <a:effectLst/>
                <a:latin typeface="Helvetica LT Std" panose="020B0504020202020204" pitchFamily="34" charset="0"/>
                <a:ea typeface="Times New Roman" panose="02020603050405020304" pitchFamily="18" charset="0"/>
                <a:cs typeface="Arial Nova" panose="020B0504020202020204" pitchFamily="34" charset="0"/>
              </a:rPr>
              <a:t>Al ser el futuro cambiante, es necesario con el uso de modernas herramientas de planificación, desarrollar hipótesis de cómo podría ser ese futuro, a partir de variables que- en hipótesis- son más controlables. Entre esas técnicas </a:t>
            </a:r>
            <a:r>
              <a:rPr lang="es-CR" sz="2000" b="1" kern="1200" dirty="0">
                <a:solidFill>
                  <a:srgbClr val="FFFF00"/>
                </a:solidFill>
                <a:effectLst/>
                <a:latin typeface="Helvetica LT Std" panose="020B0504020202020204" pitchFamily="34" charset="0"/>
                <a:ea typeface="Times New Roman" panose="02020603050405020304" pitchFamily="18" charset="0"/>
                <a:cs typeface="Arial Nova" panose="020B0504020202020204" pitchFamily="34" charset="0"/>
              </a:rPr>
              <a:t>ESTÁN LOS ESCENARIOS DE FUTURO. </a:t>
            </a:r>
          </a:p>
          <a:p>
            <a:pPr marL="0" indent="0" algn="just">
              <a:lnSpc>
                <a:spcPct val="110000"/>
              </a:lnSpc>
              <a:buNone/>
            </a:pPr>
            <a:endParaRPr lang="es-CR" sz="200" b="1" kern="1200" dirty="0">
              <a:solidFill>
                <a:srgbClr val="FFFF00"/>
              </a:solidFill>
              <a:effectLst/>
              <a:latin typeface="Helvetica LT Std" panose="020B0504020202020204" pitchFamily="34" charset="0"/>
              <a:ea typeface="Times New Roman" panose="02020603050405020304" pitchFamily="18" charset="0"/>
              <a:cs typeface="Arial Nova" panose="020B0504020202020204" pitchFamily="34" charset="0"/>
            </a:endParaRPr>
          </a:p>
          <a:p>
            <a:pPr marL="0" indent="0">
              <a:lnSpc>
                <a:spcPct val="110000"/>
              </a:lnSpc>
              <a:buNone/>
            </a:pPr>
            <a:r>
              <a:rPr lang="es-CR" sz="2400" b="1" kern="1200" dirty="0">
                <a:solidFill>
                  <a:srgbClr val="FFFF00"/>
                </a:solidFill>
                <a:effectLst/>
                <a:latin typeface="Helvetica LT Std" panose="020B0504020202020204" pitchFamily="34" charset="0"/>
                <a:ea typeface="Times New Roman" panose="02020603050405020304" pitchFamily="18" charset="0"/>
                <a:cs typeface="Arial Nova" panose="020B0504020202020204" pitchFamily="34" charset="0"/>
              </a:rPr>
              <a:t>Entre los ejercicios que podríamos realizar podría ser integrar grupos para estudiar: </a:t>
            </a:r>
          </a:p>
          <a:p>
            <a:pPr marL="285750" indent="-285750" algn="just">
              <a:lnSpc>
                <a:spcPct val="110000"/>
              </a:lnSpc>
              <a:spcBef>
                <a:spcPts val="300"/>
              </a:spcBef>
              <a:spcAft>
                <a:spcPts val="300"/>
              </a:spcAft>
              <a:buFont typeface="Symbol" panose="05050102010706020507" pitchFamily="18" charset="2"/>
              <a:buChar char=""/>
            </a:pPr>
            <a:r>
              <a:rPr lang="es-ES" sz="2200" kern="1200" dirty="0">
                <a:effectLst/>
                <a:latin typeface="Helvetica LT Std" panose="020B0504020202020204" pitchFamily="34" charset="0"/>
                <a:ea typeface="Times New Roman" panose="02020603050405020304" pitchFamily="18" charset="0"/>
                <a:cs typeface="Arial Nova" panose="020B0504020202020204" pitchFamily="34" charset="0"/>
              </a:rPr>
              <a:t>Los escenarios de la economía ante la diversificación de las economías y los avances de la automatización y robotización.</a:t>
            </a:r>
            <a:endParaRPr lang="es-CR" sz="2200" kern="1200" dirty="0">
              <a:effectLst/>
              <a:latin typeface="Helvetica LT Std" panose="020B0504020202020204" pitchFamily="34" charset="0"/>
              <a:ea typeface="Times New Roman" panose="02020603050405020304" pitchFamily="18" charset="0"/>
              <a:cs typeface="Arial Nova" panose="020B0504020202020204" pitchFamily="34" charset="0"/>
            </a:endParaRPr>
          </a:p>
          <a:p>
            <a:pPr marL="285750" indent="-285750" algn="just">
              <a:lnSpc>
                <a:spcPct val="110000"/>
              </a:lnSpc>
              <a:spcBef>
                <a:spcPts val="300"/>
              </a:spcBef>
              <a:spcAft>
                <a:spcPts val="300"/>
              </a:spcAft>
              <a:buFont typeface="Symbol" panose="05050102010706020507" pitchFamily="18" charset="2"/>
              <a:buChar char=""/>
            </a:pPr>
            <a:r>
              <a:rPr lang="es-ES" sz="2200" kern="1200" dirty="0">
                <a:effectLst/>
                <a:latin typeface="Helvetica LT Std" panose="020B0504020202020204" pitchFamily="34" charset="0"/>
                <a:ea typeface="Times New Roman" panose="02020603050405020304" pitchFamily="18" charset="0"/>
                <a:cs typeface="Arial Nova" panose="020B0504020202020204" pitchFamily="34" charset="0"/>
              </a:rPr>
              <a:t>Los Escenarios de la oferta y la demanda de servicios educativos (acá intervendrían variables como: las demográficas, las migraciones, las muertes -de trabajadores de la educación; las pensiones (en los próximos años se pensionarán casi 1 de cada 2); los movimientos de traslados y ascensos de personal, los que renuncian para irse a otras ocupaciones, las licencias de todo tipo; las creaciones de plazas, el impacto de los modelos híbridos o los virtuales, entre otros. </a:t>
            </a:r>
            <a:endParaRPr lang="es-CR" sz="2200" kern="1200" dirty="0">
              <a:effectLst/>
              <a:latin typeface="Helvetica LT Std" panose="020B0504020202020204" pitchFamily="34" charset="0"/>
              <a:ea typeface="Times New Roman" panose="02020603050405020304" pitchFamily="18" charset="0"/>
              <a:cs typeface="Arial Nova" panose="020B0504020202020204" pitchFamily="34" charset="0"/>
            </a:endParaRPr>
          </a:p>
          <a:p>
            <a:pPr marL="285750" indent="-285750" algn="just">
              <a:lnSpc>
                <a:spcPct val="110000"/>
              </a:lnSpc>
              <a:spcBef>
                <a:spcPts val="300"/>
              </a:spcBef>
              <a:spcAft>
                <a:spcPts val="300"/>
              </a:spcAft>
              <a:buFont typeface="Symbol" panose="05050102010706020507" pitchFamily="18" charset="2"/>
              <a:buChar char=""/>
            </a:pPr>
            <a:r>
              <a:rPr lang="es-ES" sz="2200" b="1" kern="1200" dirty="0">
                <a:solidFill>
                  <a:srgbClr val="FFFF00"/>
                </a:solidFill>
                <a:effectLst/>
                <a:latin typeface="Helvetica LT Std" panose="020B0504020202020204" pitchFamily="34" charset="0"/>
                <a:ea typeface="Times New Roman" panose="02020603050405020304" pitchFamily="18" charset="0"/>
                <a:cs typeface="Arial Nova" panose="020B0504020202020204" pitchFamily="34" charset="0"/>
              </a:rPr>
              <a:t>Los escenarios del empleo (empleos que desaparecerán, empleos que se crearán, empleos que se modificarán). El </a:t>
            </a:r>
            <a:r>
              <a:rPr lang="es-ES" sz="2200" b="1" kern="1200" dirty="0" err="1">
                <a:solidFill>
                  <a:srgbClr val="FFFF00"/>
                </a:solidFill>
                <a:effectLst/>
                <a:latin typeface="Helvetica LT Std" panose="020B0504020202020204" pitchFamily="34" charset="0"/>
                <a:ea typeface="Times New Roman" panose="02020603050405020304" pitchFamily="18" charset="0"/>
                <a:cs typeface="Arial Nova" panose="020B0504020202020204" pitchFamily="34" charset="0"/>
              </a:rPr>
              <a:t>sub-empleo</a:t>
            </a:r>
            <a:r>
              <a:rPr lang="es-ES" sz="2200" b="1" kern="1200" dirty="0">
                <a:solidFill>
                  <a:srgbClr val="FFFF00"/>
                </a:solidFill>
                <a:effectLst/>
                <a:latin typeface="Helvetica LT Std" panose="020B0504020202020204" pitchFamily="34" charset="0"/>
                <a:ea typeface="Times New Roman" panose="02020603050405020304" pitchFamily="18" charset="0"/>
                <a:cs typeface="Arial Nova" panose="020B0504020202020204" pitchFamily="34" charset="0"/>
              </a:rPr>
              <a:t>, el empleo informal y el nuevo empleo de Plataformas (tipo UBER).</a:t>
            </a:r>
            <a:endParaRPr lang="es-CR" sz="2600" b="1" dirty="0">
              <a:solidFill>
                <a:srgbClr val="FFFF00"/>
              </a:solidFill>
              <a:latin typeface="Helvetica LT Std" panose="020B0504020202020204" pitchFamily="34" charset="0"/>
            </a:endParaRPr>
          </a:p>
        </p:txBody>
      </p:sp>
    </p:spTree>
    <p:extLst>
      <p:ext uri="{BB962C8B-B14F-4D97-AF65-F5344CB8AC3E}">
        <p14:creationId xmlns:p14="http://schemas.microsoft.com/office/powerpoint/2010/main" val="7408361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A10FA2-D17F-A9F1-DA0B-F6685D2DBEEA}"/>
              </a:ext>
            </a:extLst>
          </p:cNvPr>
          <p:cNvSpPr>
            <a:spLocks noGrp="1"/>
          </p:cNvSpPr>
          <p:nvPr>
            <p:ph type="title"/>
          </p:nvPr>
        </p:nvSpPr>
        <p:spPr>
          <a:xfrm>
            <a:off x="786539" y="240224"/>
            <a:ext cx="10515600" cy="471782"/>
          </a:xfrm>
          <a:noFill/>
          <a:ln>
            <a:noFill/>
          </a:ln>
        </p:spPr>
        <p:txBody>
          <a:bodyPr vert="horz" lIns="91440" tIns="45720" rIns="91440" bIns="45720" rtlCol="0" anchor="ctr">
            <a:noAutofit/>
          </a:bodyPr>
          <a:lstStyle/>
          <a:p>
            <a:pPr algn="ctr"/>
            <a:r>
              <a:rPr lang="es-CR" sz="3200" cap="small" dirty="0">
                <a:solidFill>
                  <a:srgbClr val="FFFF00"/>
                </a:solidFill>
              </a:rPr>
              <a:t>ESCENARIOS DE FUTURO</a:t>
            </a:r>
          </a:p>
        </p:txBody>
      </p:sp>
      <p:sp>
        <p:nvSpPr>
          <p:cNvPr id="3" name="Marcador de contenido 2">
            <a:extLst>
              <a:ext uri="{FF2B5EF4-FFF2-40B4-BE49-F238E27FC236}">
                <a16:creationId xmlns:a16="http://schemas.microsoft.com/office/drawing/2014/main" id="{6C0BEC32-C70D-3B1D-DA03-857C6999F7EA}"/>
              </a:ext>
            </a:extLst>
          </p:cNvPr>
          <p:cNvSpPr>
            <a:spLocks noGrp="1"/>
          </p:cNvSpPr>
          <p:nvPr>
            <p:ph idx="1"/>
          </p:nvPr>
        </p:nvSpPr>
        <p:spPr>
          <a:xfrm>
            <a:off x="253139" y="712006"/>
            <a:ext cx="11685722" cy="5532894"/>
          </a:xfrm>
        </p:spPr>
        <p:txBody>
          <a:bodyPr>
            <a:noAutofit/>
          </a:bodyPr>
          <a:lstStyle/>
          <a:p>
            <a:pPr marL="285750" indent="-285750" algn="just">
              <a:lnSpc>
                <a:spcPct val="100000"/>
              </a:lnSpc>
              <a:spcBef>
                <a:spcPts val="0"/>
              </a:spcBef>
              <a:spcAft>
                <a:spcPts val="300"/>
              </a:spcAft>
              <a:buFont typeface="Symbol" panose="05050102010706020507" pitchFamily="18" charset="2"/>
              <a:buChar char=""/>
              <a:tabLst>
                <a:tab pos="4757738" algn="l"/>
              </a:tabLst>
            </a:pPr>
            <a:r>
              <a:rPr lang="es-ES" sz="2400" kern="1200" dirty="0">
                <a:effectLst/>
                <a:latin typeface="Helvetica LT Std" panose="020B0504020202020204" pitchFamily="34" charset="0"/>
                <a:ea typeface="Times New Roman" panose="02020603050405020304" pitchFamily="18" charset="0"/>
                <a:cs typeface="Arial Nova" panose="020B0504020202020204" pitchFamily="34" charset="0"/>
              </a:rPr>
              <a:t>Los escenarios del desempleo, de los NINIS, de las mujeres Jefes de Hogar.</a:t>
            </a:r>
            <a:endParaRPr lang="es-CR" sz="2400" kern="1200" dirty="0">
              <a:effectLst/>
              <a:latin typeface="Helvetica LT Std" panose="020B0504020202020204" pitchFamily="34" charset="0"/>
              <a:ea typeface="Times New Roman" panose="02020603050405020304" pitchFamily="18" charset="0"/>
              <a:cs typeface="Arial Nova" panose="020B0504020202020204" pitchFamily="34" charset="0"/>
            </a:endParaRPr>
          </a:p>
          <a:p>
            <a:pPr marL="285750" indent="-285750" algn="just">
              <a:lnSpc>
                <a:spcPct val="100000"/>
              </a:lnSpc>
              <a:spcBef>
                <a:spcPts val="0"/>
              </a:spcBef>
              <a:spcAft>
                <a:spcPts val="300"/>
              </a:spcAft>
              <a:buFont typeface="Symbol" panose="05050102010706020507" pitchFamily="18" charset="2"/>
              <a:buChar char=""/>
              <a:tabLst>
                <a:tab pos="4757738" algn="l"/>
              </a:tabLst>
            </a:pPr>
            <a:r>
              <a:rPr lang="es-ES" sz="2400" b="1" kern="1200" dirty="0">
                <a:solidFill>
                  <a:srgbClr val="FFFF00"/>
                </a:solidFill>
                <a:effectLst/>
                <a:latin typeface="Helvetica LT Std" panose="020B0504020202020204" pitchFamily="34" charset="0"/>
                <a:ea typeface="Times New Roman" panose="02020603050405020304" pitchFamily="18" charset="0"/>
                <a:cs typeface="Arial Nova" panose="020B0504020202020204" pitchFamily="34" charset="0"/>
              </a:rPr>
              <a:t>Los escenarios del impacto de las Tecnologías aplicadas a la educación (Redes, conectividad, banda ancha, plataformas del tipo </a:t>
            </a:r>
            <a:r>
              <a:rPr lang="es-ES" sz="2400" b="1" kern="1200" dirty="0" err="1">
                <a:solidFill>
                  <a:srgbClr val="FFFF00"/>
                </a:solidFill>
                <a:effectLst/>
                <a:latin typeface="Helvetica LT Std" panose="020B0504020202020204" pitchFamily="34" charset="0"/>
                <a:ea typeface="Times New Roman" panose="02020603050405020304" pitchFamily="18" charset="0"/>
                <a:cs typeface="Arial Nova" panose="020B0504020202020204" pitchFamily="34" charset="0"/>
              </a:rPr>
              <a:t>Learning</a:t>
            </a:r>
            <a:r>
              <a:rPr lang="es-ES" sz="2400" b="1" kern="1200" dirty="0">
                <a:solidFill>
                  <a:srgbClr val="FFFF00"/>
                </a:solidFill>
                <a:effectLst/>
                <a:latin typeface="Helvetica LT Std" panose="020B0504020202020204" pitchFamily="34" charset="0"/>
                <a:ea typeface="Times New Roman" panose="02020603050405020304" pitchFamily="18" charset="0"/>
                <a:cs typeface="Arial Nova" panose="020B0504020202020204" pitchFamily="34" charset="0"/>
              </a:rPr>
              <a:t> Management </a:t>
            </a:r>
            <a:r>
              <a:rPr lang="es-ES" sz="2400" b="1" kern="1200" dirty="0" err="1">
                <a:solidFill>
                  <a:srgbClr val="FFFF00"/>
                </a:solidFill>
                <a:effectLst/>
                <a:latin typeface="Helvetica LT Std" panose="020B0504020202020204" pitchFamily="34" charset="0"/>
                <a:ea typeface="Times New Roman" panose="02020603050405020304" pitchFamily="18" charset="0"/>
                <a:cs typeface="Arial Nova" panose="020B0504020202020204" pitchFamily="34" charset="0"/>
              </a:rPr>
              <a:t>System</a:t>
            </a:r>
            <a:r>
              <a:rPr lang="es-ES" sz="2400" b="1" kern="1200" dirty="0">
                <a:solidFill>
                  <a:srgbClr val="FFFF00"/>
                </a:solidFill>
                <a:effectLst/>
                <a:latin typeface="Helvetica LT Std" panose="020B0504020202020204" pitchFamily="34" charset="0"/>
                <a:ea typeface="Times New Roman" panose="02020603050405020304" pitchFamily="18" charset="0"/>
                <a:cs typeface="Arial Nova" panose="020B0504020202020204" pitchFamily="34" charset="0"/>
              </a:rPr>
              <a:t>), softwares de contenidos, los multimedios, los robots, los hologramas, entre otros.</a:t>
            </a:r>
            <a:endParaRPr lang="es-CR" sz="2400" b="1" kern="1200" dirty="0">
              <a:solidFill>
                <a:srgbClr val="FFFF00"/>
              </a:solidFill>
              <a:effectLst/>
              <a:latin typeface="Helvetica LT Std" panose="020B0504020202020204" pitchFamily="34" charset="0"/>
              <a:ea typeface="Times New Roman" panose="02020603050405020304" pitchFamily="18" charset="0"/>
              <a:cs typeface="Arial Nova" panose="020B0504020202020204" pitchFamily="34" charset="0"/>
            </a:endParaRPr>
          </a:p>
          <a:p>
            <a:pPr marL="285750" indent="-285750" algn="just">
              <a:lnSpc>
                <a:spcPct val="100000"/>
              </a:lnSpc>
              <a:spcBef>
                <a:spcPts val="0"/>
              </a:spcBef>
              <a:spcAft>
                <a:spcPts val="300"/>
              </a:spcAft>
              <a:buFont typeface="Symbol" panose="05050102010706020507" pitchFamily="18" charset="2"/>
              <a:buChar char=""/>
              <a:tabLst>
                <a:tab pos="4757738" algn="l"/>
              </a:tabLst>
            </a:pPr>
            <a:r>
              <a:rPr lang="es-ES" sz="2400" kern="1200" dirty="0">
                <a:effectLst/>
                <a:highlight>
                  <a:srgbClr val="000080"/>
                </a:highlight>
                <a:latin typeface="Helvetica LT Std" panose="020B0504020202020204" pitchFamily="34" charset="0"/>
                <a:ea typeface="Times New Roman" panose="02020603050405020304" pitchFamily="18" charset="0"/>
                <a:cs typeface="Arial Nova" panose="020B0504020202020204" pitchFamily="34" charset="0"/>
              </a:rPr>
              <a:t>Los escenarios de los modelos de evaluación educacional; </a:t>
            </a:r>
            <a:endParaRPr lang="es-CR" sz="2400" kern="1200" dirty="0">
              <a:effectLst/>
              <a:highlight>
                <a:srgbClr val="000080"/>
              </a:highlight>
              <a:latin typeface="Helvetica LT Std" panose="020B0504020202020204" pitchFamily="34" charset="0"/>
              <a:ea typeface="Times New Roman" panose="02020603050405020304" pitchFamily="18" charset="0"/>
              <a:cs typeface="Arial Nova" panose="020B0504020202020204" pitchFamily="34" charset="0"/>
            </a:endParaRPr>
          </a:p>
          <a:p>
            <a:pPr marL="285750" indent="-285750" algn="just">
              <a:lnSpc>
                <a:spcPct val="100000"/>
              </a:lnSpc>
              <a:spcBef>
                <a:spcPts val="0"/>
              </a:spcBef>
              <a:spcAft>
                <a:spcPts val="300"/>
              </a:spcAft>
              <a:buFont typeface="Symbol" panose="05050102010706020507" pitchFamily="18" charset="2"/>
              <a:buChar char=""/>
              <a:tabLst>
                <a:tab pos="4757738" algn="l"/>
              </a:tabLst>
            </a:pPr>
            <a:r>
              <a:rPr lang="es-ES" sz="2400" kern="1200" dirty="0">
                <a:effectLst/>
                <a:highlight>
                  <a:srgbClr val="000080"/>
                </a:highlight>
                <a:latin typeface="Helvetica LT Std" panose="020B0504020202020204" pitchFamily="34" charset="0"/>
                <a:ea typeface="Times New Roman" panose="02020603050405020304" pitchFamily="18" charset="0"/>
                <a:cs typeface="Arial Nova" panose="020B0504020202020204" pitchFamily="34" charset="0"/>
              </a:rPr>
              <a:t>Los escenarios de financiamiento y costos.</a:t>
            </a:r>
            <a:endParaRPr lang="es-CR" sz="2400" kern="1200" dirty="0">
              <a:effectLst/>
              <a:highlight>
                <a:srgbClr val="000080"/>
              </a:highlight>
              <a:latin typeface="Helvetica LT Std" panose="020B0504020202020204" pitchFamily="34" charset="0"/>
              <a:ea typeface="Times New Roman" panose="02020603050405020304" pitchFamily="18" charset="0"/>
              <a:cs typeface="Arial Nova" panose="020B0504020202020204" pitchFamily="34" charset="0"/>
            </a:endParaRPr>
          </a:p>
          <a:p>
            <a:pPr marL="285750" indent="-285750" algn="just">
              <a:lnSpc>
                <a:spcPct val="100000"/>
              </a:lnSpc>
              <a:spcBef>
                <a:spcPts val="0"/>
              </a:spcBef>
              <a:spcAft>
                <a:spcPts val="300"/>
              </a:spcAft>
              <a:buFont typeface="Symbol" panose="05050102010706020507" pitchFamily="18" charset="2"/>
              <a:buChar char=""/>
              <a:tabLst>
                <a:tab pos="4757738" algn="l"/>
              </a:tabLst>
            </a:pPr>
            <a:r>
              <a:rPr lang="es-ES" sz="2400" kern="1200" dirty="0">
                <a:effectLst/>
                <a:latin typeface="Helvetica LT Std" panose="020B0504020202020204" pitchFamily="34" charset="0"/>
                <a:ea typeface="Times New Roman" panose="02020603050405020304" pitchFamily="18" charset="0"/>
                <a:cs typeface="Arial Nova" panose="020B0504020202020204" pitchFamily="34" charset="0"/>
              </a:rPr>
              <a:t>Los escenarios de las estructuras educativas.</a:t>
            </a:r>
            <a:endParaRPr lang="es-CR" sz="2400" kern="1200" dirty="0">
              <a:effectLst/>
              <a:latin typeface="Helvetica LT Std" panose="020B0504020202020204" pitchFamily="34" charset="0"/>
              <a:ea typeface="Times New Roman" panose="02020603050405020304" pitchFamily="18" charset="0"/>
              <a:cs typeface="Arial Nova" panose="020B0504020202020204" pitchFamily="34" charset="0"/>
            </a:endParaRPr>
          </a:p>
          <a:p>
            <a:pPr marL="285750" indent="-285750" algn="just">
              <a:lnSpc>
                <a:spcPct val="100000"/>
              </a:lnSpc>
              <a:spcBef>
                <a:spcPts val="0"/>
              </a:spcBef>
              <a:spcAft>
                <a:spcPts val="300"/>
              </a:spcAft>
              <a:buFont typeface="Symbol" panose="05050102010706020507" pitchFamily="18" charset="2"/>
              <a:buChar char=""/>
              <a:tabLst>
                <a:tab pos="4757738" algn="l"/>
              </a:tabLst>
            </a:pPr>
            <a:r>
              <a:rPr lang="es-ES" sz="2400" b="1" kern="1200" dirty="0">
                <a:solidFill>
                  <a:srgbClr val="FFFF00"/>
                </a:solidFill>
                <a:effectLst/>
                <a:latin typeface="Helvetica LT Std" panose="020B0504020202020204" pitchFamily="34" charset="0"/>
                <a:ea typeface="Times New Roman" panose="02020603050405020304" pitchFamily="18" charset="0"/>
                <a:cs typeface="Arial Nova" panose="020B0504020202020204" pitchFamily="34" charset="0"/>
              </a:rPr>
              <a:t>Los escenarios de los procesos de evaluación y personalización de los procesos de enseñanza-aprendizaje.</a:t>
            </a:r>
            <a:endParaRPr lang="es-CR" sz="2400" b="1" kern="1200" dirty="0">
              <a:solidFill>
                <a:srgbClr val="FFFF00"/>
              </a:solidFill>
              <a:effectLst/>
              <a:latin typeface="Helvetica LT Std" panose="020B0504020202020204" pitchFamily="34" charset="0"/>
              <a:ea typeface="Times New Roman" panose="02020603050405020304" pitchFamily="18" charset="0"/>
              <a:cs typeface="Arial Nova" panose="020B0504020202020204" pitchFamily="34" charset="0"/>
            </a:endParaRPr>
          </a:p>
          <a:p>
            <a:pPr marL="285750" indent="-285750" algn="just">
              <a:lnSpc>
                <a:spcPct val="100000"/>
              </a:lnSpc>
              <a:spcBef>
                <a:spcPts val="0"/>
              </a:spcBef>
              <a:spcAft>
                <a:spcPts val="300"/>
              </a:spcAft>
              <a:buFont typeface="Symbol" panose="05050102010706020507" pitchFamily="18" charset="2"/>
              <a:buChar char=""/>
              <a:tabLst>
                <a:tab pos="4757738" algn="l"/>
              </a:tabLst>
            </a:pPr>
            <a:r>
              <a:rPr lang="es-ES" sz="2400" kern="1200" dirty="0">
                <a:effectLst/>
                <a:latin typeface="Helvetica LT Std" panose="020B0504020202020204" pitchFamily="34" charset="0"/>
                <a:ea typeface="Times New Roman" panose="02020603050405020304" pitchFamily="18" charset="0"/>
                <a:cs typeface="Arial Nova" panose="020B0504020202020204" pitchFamily="34" charset="0"/>
              </a:rPr>
              <a:t> </a:t>
            </a:r>
            <a:r>
              <a:rPr lang="es-ES" sz="2400" kern="1200" dirty="0">
                <a:effectLst/>
                <a:highlight>
                  <a:srgbClr val="000080"/>
                </a:highlight>
                <a:latin typeface="Helvetica LT Std" panose="020B0504020202020204" pitchFamily="34" charset="0"/>
                <a:ea typeface="Times New Roman" panose="02020603050405020304" pitchFamily="18" charset="0"/>
                <a:cs typeface="Arial Nova" panose="020B0504020202020204" pitchFamily="34" charset="0"/>
              </a:rPr>
              <a:t>Los escenarios de idiomas y el dominio de un idioma al finalizar una carrera (hacia el real bilingüismo).</a:t>
            </a:r>
            <a:endParaRPr lang="es-CR" sz="2400" kern="1200" dirty="0">
              <a:effectLst/>
              <a:highlight>
                <a:srgbClr val="000080"/>
              </a:highlight>
              <a:latin typeface="Helvetica LT Std" panose="020B0504020202020204" pitchFamily="34" charset="0"/>
              <a:ea typeface="Times New Roman" panose="02020603050405020304" pitchFamily="18" charset="0"/>
              <a:cs typeface="Arial Nova" panose="020B0504020202020204" pitchFamily="34" charset="0"/>
            </a:endParaRPr>
          </a:p>
          <a:p>
            <a:pPr marL="285750" indent="-285750" algn="just">
              <a:lnSpc>
                <a:spcPct val="100000"/>
              </a:lnSpc>
              <a:spcBef>
                <a:spcPts val="0"/>
              </a:spcBef>
              <a:spcAft>
                <a:spcPts val="300"/>
              </a:spcAft>
              <a:buFont typeface="Symbol" panose="05050102010706020507" pitchFamily="18" charset="2"/>
              <a:buChar char=""/>
              <a:tabLst>
                <a:tab pos="4757738" algn="l"/>
              </a:tabLst>
            </a:pPr>
            <a:r>
              <a:rPr lang="es-ES" sz="2400" kern="1200" dirty="0">
                <a:effectLst/>
                <a:latin typeface="Helvetica LT Std" panose="020B0504020202020204" pitchFamily="34" charset="0"/>
                <a:ea typeface="Times New Roman" panose="02020603050405020304" pitchFamily="18" charset="0"/>
                <a:cs typeface="Arial Nova" panose="020B0504020202020204" pitchFamily="34" charset="0"/>
              </a:rPr>
              <a:t>Los escenarios de la innovación.</a:t>
            </a:r>
            <a:endParaRPr lang="es-CR" sz="2400" kern="1200" dirty="0">
              <a:effectLst/>
              <a:latin typeface="Helvetica LT Std" panose="020B0504020202020204" pitchFamily="34" charset="0"/>
              <a:ea typeface="Times New Roman" panose="02020603050405020304" pitchFamily="18" charset="0"/>
              <a:cs typeface="Arial Nova" panose="020B0504020202020204" pitchFamily="34" charset="0"/>
            </a:endParaRPr>
          </a:p>
          <a:p>
            <a:endParaRPr lang="es-CR" sz="2000" dirty="0"/>
          </a:p>
        </p:txBody>
      </p:sp>
    </p:spTree>
    <p:extLst>
      <p:ext uri="{BB962C8B-B14F-4D97-AF65-F5344CB8AC3E}">
        <p14:creationId xmlns:p14="http://schemas.microsoft.com/office/powerpoint/2010/main" val="28905836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9F1F9E-0FFE-25C5-8CF1-5227EF49F15C}"/>
              </a:ext>
            </a:extLst>
          </p:cNvPr>
          <p:cNvSpPr>
            <a:spLocks noGrp="1"/>
          </p:cNvSpPr>
          <p:nvPr>
            <p:ph type="title"/>
          </p:nvPr>
        </p:nvSpPr>
        <p:spPr>
          <a:xfrm>
            <a:off x="835572" y="526101"/>
            <a:ext cx="10515600" cy="622818"/>
          </a:xfrm>
          <a:noFill/>
          <a:ln>
            <a:noFill/>
          </a:ln>
        </p:spPr>
        <p:txBody>
          <a:bodyPr vert="horz" lIns="91440" tIns="45720" rIns="91440" bIns="45720" rtlCol="0" anchor="ctr">
            <a:noAutofit/>
          </a:bodyPr>
          <a:lstStyle/>
          <a:p>
            <a:pPr algn="ctr"/>
            <a:r>
              <a:rPr lang="es-CR" sz="3200" cap="small" dirty="0">
                <a:solidFill>
                  <a:srgbClr val="FFFF00"/>
                </a:solidFill>
              </a:rPr>
              <a:t>CORE SKILLS </a:t>
            </a:r>
          </a:p>
        </p:txBody>
      </p:sp>
      <p:sp>
        <p:nvSpPr>
          <p:cNvPr id="5" name="CuadroTexto 4">
            <a:extLst>
              <a:ext uri="{FF2B5EF4-FFF2-40B4-BE49-F238E27FC236}">
                <a16:creationId xmlns:a16="http://schemas.microsoft.com/office/drawing/2014/main" id="{F4762987-E9C1-A29D-B70D-665CFF8A9C09}"/>
              </a:ext>
            </a:extLst>
          </p:cNvPr>
          <p:cNvSpPr txBox="1"/>
          <p:nvPr/>
        </p:nvSpPr>
        <p:spPr>
          <a:xfrm>
            <a:off x="503695" y="1253108"/>
            <a:ext cx="11688305" cy="523220"/>
          </a:xfrm>
          <a:prstGeom prst="rect">
            <a:avLst/>
          </a:prstGeom>
          <a:noFill/>
        </p:spPr>
        <p:txBody>
          <a:bodyPr wrap="square">
            <a:spAutoFit/>
          </a:bodyPr>
          <a:lstStyle/>
          <a:p>
            <a:r>
              <a:rPr lang="es-CR" sz="2800" b="1" dirty="0">
                <a:latin typeface="Helvetica LT Std" panose="020B0504020202020204" pitchFamily="34" charset="0"/>
              </a:rPr>
              <a:t>OCHO TIPOS DE HABILIDADES QUE DEFINIMOS EN EL INFOTEP </a:t>
            </a:r>
            <a:endParaRPr lang="es-ES" sz="2800" b="1" dirty="0">
              <a:latin typeface="Helvetica LT Std" panose="020B0504020202020204" pitchFamily="34" charset="0"/>
            </a:endParaRPr>
          </a:p>
        </p:txBody>
      </p:sp>
      <p:sp>
        <p:nvSpPr>
          <p:cNvPr id="7" name="Rectángulo 6">
            <a:extLst>
              <a:ext uri="{FF2B5EF4-FFF2-40B4-BE49-F238E27FC236}">
                <a16:creationId xmlns:a16="http://schemas.microsoft.com/office/drawing/2014/main" id="{B00FED80-4DEA-7D0F-435F-3BEC21502CBC}"/>
              </a:ext>
            </a:extLst>
          </p:cNvPr>
          <p:cNvSpPr/>
          <p:nvPr/>
        </p:nvSpPr>
        <p:spPr>
          <a:xfrm>
            <a:off x="571119" y="1986446"/>
            <a:ext cx="5019368" cy="42584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2400" b="1" dirty="0"/>
              <a:t>LAS QUE TODOS RECONOCEN </a:t>
            </a:r>
          </a:p>
        </p:txBody>
      </p:sp>
      <p:sp>
        <p:nvSpPr>
          <p:cNvPr id="8" name="Rectángulo 7">
            <a:extLst>
              <a:ext uri="{FF2B5EF4-FFF2-40B4-BE49-F238E27FC236}">
                <a16:creationId xmlns:a16="http://schemas.microsoft.com/office/drawing/2014/main" id="{31684E8E-856F-CA97-C0A2-E9501EBE89B1}"/>
              </a:ext>
            </a:extLst>
          </p:cNvPr>
          <p:cNvSpPr/>
          <p:nvPr/>
        </p:nvSpPr>
        <p:spPr>
          <a:xfrm>
            <a:off x="561287" y="2517984"/>
            <a:ext cx="5019368" cy="914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i="0" u="none" strike="noStrike" baseline="0" dirty="0">
                <a:solidFill>
                  <a:srgbClr val="000000"/>
                </a:solidFill>
                <a:latin typeface="Helvetica LT Std"/>
              </a:rPr>
              <a:t>Habilidades básicas para la vida</a:t>
            </a:r>
            <a:endParaRPr lang="es-CR" sz="2000" b="1" dirty="0"/>
          </a:p>
        </p:txBody>
      </p:sp>
      <p:sp>
        <p:nvSpPr>
          <p:cNvPr id="9" name="Rectángulo 8">
            <a:extLst>
              <a:ext uri="{FF2B5EF4-FFF2-40B4-BE49-F238E27FC236}">
                <a16:creationId xmlns:a16="http://schemas.microsoft.com/office/drawing/2014/main" id="{2FA04CF1-D681-75FB-A683-F292BD105116}"/>
              </a:ext>
            </a:extLst>
          </p:cNvPr>
          <p:cNvSpPr/>
          <p:nvPr/>
        </p:nvSpPr>
        <p:spPr>
          <a:xfrm>
            <a:off x="571119" y="3533759"/>
            <a:ext cx="5019368" cy="914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es-ES" sz="2000" b="1" i="0" u="none" strike="noStrike" baseline="0">
                <a:solidFill>
                  <a:srgbClr val="000000"/>
                </a:solidFill>
                <a:latin typeface="Helvetica LT Std"/>
              </a:rPr>
              <a:t>Habilidades básicas para el trabajo </a:t>
            </a:r>
            <a:endParaRPr lang="es-ES" sz="2000" b="1" i="0" u="none" strike="noStrike" baseline="0" dirty="0">
              <a:solidFill>
                <a:srgbClr val="000000"/>
              </a:solidFill>
              <a:latin typeface="Helvetica LT Std"/>
            </a:endParaRPr>
          </a:p>
        </p:txBody>
      </p:sp>
      <p:sp>
        <p:nvSpPr>
          <p:cNvPr id="10" name="Rectángulo 9">
            <a:extLst>
              <a:ext uri="{FF2B5EF4-FFF2-40B4-BE49-F238E27FC236}">
                <a16:creationId xmlns:a16="http://schemas.microsoft.com/office/drawing/2014/main" id="{51620348-866F-856A-C43B-A52F539C0FBE}"/>
              </a:ext>
            </a:extLst>
          </p:cNvPr>
          <p:cNvSpPr/>
          <p:nvPr/>
        </p:nvSpPr>
        <p:spPr>
          <a:xfrm>
            <a:off x="571119" y="4502236"/>
            <a:ext cx="5019368" cy="914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es-ES" sz="2000" b="1" i="0" u="none" strike="noStrike" baseline="0">
                <a:solidFill>
                  <a:srgbClr val="000000"/>
                </a:solidFill>
                <a:latin typeface="Helvetica LT Std"/>
              </a:rPr>
              <a:t>Habilidades básicas para convivir con el futuro </a:t>
            </a:r>
            <a:endParaRPr lang="es-ES" sz="2000" b="1" i="0" u="none" strike="noStrike" baseline="0" dirty="0">
              <a:solidFill>
                <a:srgbClr val="000000"/>
              </a:solidFill>
              <a:latin typeface="Helvetica LT Std"/>
            </a:endParaRPr>
          </a:p>
        </p:txBody>
      </p:sp>
      <p:sp>
        <p:nvSpPr>
          <p:cNvPr id="11" name="Rectángulo 10">
            <a:extLst>
              <a:ext uri="{FF2B5EF4-FFF2-40B4-BE49-F238E27FC236}">
                <a16:creationId xmlns:a16="http://schemas.microsoft.com/office/drawing/2014/main" id="{D00145B3-1D9C-7E9D-6CF6-5972EBB47486}"/>
              </a:ext>
            </a:extLst>
          </p:cNvPr>
          <p:cNvSpPr/>
          <p:nvPr/>
        </p:nvSpPr>
        <p:spPr>
          <a:xfrm>
            <a:off x="571119" y="5522332"/>
            <a:ext cx="5019368" cy="914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2000" b="1" i="0" u="none" strike="noStrike" baseline="0">
                <a:solidFill>
                  <a:srgbClr val="000000"/>
                </a:solidFill>
                <a:latin typeface="Helvetica LT Std"/>
              </a:rPr>
              <a:t>Habilidades académicas. Cognitivas, metacognitivas y técnicas.</a:t>
            </a:r>
            <a:endParaRPr lang="es-CR" sz="2000" b="1"/>
          </a:p>
        </p:txBody>
      </p:sp>
      <p:sp>
        <p:nvSpPr>
          <p:cNvPr id="12" name="Rectángulo 11">
            <a:extLst>
              <a:ext uri="{FF2B5EF4-FFF2-40B4-BE49-F238E27FC236}">
                <a16:creationId xmlns:a16="http://schemas.microsoft.com/office/drawing/2014/main" id="{7F045757-199C-23C8-FD86-F15C8273B05A}"/>
              </a:ext>
            </a:extLst>
          </p:cNvPr>
          <p:cNvSpPr/>
          <p:nvPr/>
        </p:nvSpPr>
        <p:spPr>
          <a:xfrm>
            <a:off x="6652370" y="2006114"/>
            <a:ext cx="5019368" cy="425842"/>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2400" b="1" dirty="0"/>
              <a:t>LAS QUE PROPUSIMOS EN INFOTEP </a:t>
            </a:r>
          </a:p>
        </p:txBody>
      </p:sp>
      <p:sp>
        <p:nvSpPr>
          <p:cNvPr id="13" name="Rectángulo 12">
            <a:extLst>
              <a:ext uri="{FF2B5EF4-FFF2-40B4-BE49-F238E27FC236}">
                <a16:creationId xmlns:a16="http://schemas.microsoft.com/office/drawing/2014/main" id="{0A352FDD-1DC0-25B0-AAE0-A26D6F4219AA}"/>
              </a:ext>
            </a:extLst>
          </p:cNvPr>
          <p:cNvSpPr/>
          <p:nvPr/>
        </p:nvSpPr>
        <p:spPr>
          <a:xfrm>
            <a:off x="6642538" y="2537652"/>
            <a:ext cx="5019368" cy="914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es-CR" sz="2000" b="1" i="0" u="none" strike="noStrike" baseline="0" dirty="0">
                <a:solidFill>
                  <a:srgbClr val="000000"/>
                </a:solidFill>
                <a:latin typeface="Helvetica LT Std"/>
              </a:rPr>
              <a:t>Habilidades para sobrevivir </a:t>
            </a:r>
          </a:p>
        </p:txBody>
      </p:sp>
      <p:sp>
        <p:nvSpPr>
          <p:cNvPr id="14" name="Rectángulo 13">
            <a:extLst>
              <a:ext uri="{FF2B5EF4-FFF2-40B4-BE49-F238E27FC236}">
                <a16:creationId xmlns:a16="http://schemas.microsoft.com/office/drawing/2014/main" id="{D08AA6A4-9C65-1847-F9E8-87B4078A4F32}"/>
              </a:ext>
            </a:extLst>
          </p:cNvPr>
          <p:cNvSpPr/>
          <p:nvPr/>
        </p:nvSpPr>
        <p:spPr>
          <a:xfrm>
            <a:off x="6652370" y="3533759"/>
            <a:ext cx="5019368" cy="914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es-CR" sz="2000" b="1" i="0" u="none" strike="noStrike" baseline="0">
                <a:solidFill>
                  <a:srgbClr val="000000"/>
                </a:solidFill>
                <a:latin typeface="Helvetica LT Std"/>
              </a:rPr>
              <a:t>Habilidades para vivir. </a:t>
            </a:r>
            <a:endParaRPr lang="es-CR" sz="2000" b="1" i="0" u="none" strike="noStrike" baseline="0" dirty="0">
              <a:solidFill>
                <a:srgbClr val="000000"/>
              </a:solidFill>
              <a:latin typeface="Helvetica LT Std"/>
            </a:endParaRPr>
          </a:p>
        </p:txBody>
      </p:sp>
      <p:sp>
        <p:nvSpPr>
          <p:cNvPr id="15" name="Rectángulo 14">
            <a:extLst>
              <a:ext uri="{FF2B5EF4-FFF2-40B4-BE49-F238E27FC236}">
                <a16:creationId xmlns:a16="http://schemas.microsoft.com/office/drawing/2014/main" id="{BBBD3272-A12E-FAD4-84D6-7C4752F4296A}"/>
              </a:ext>
            </a:extLst>
          </p:cNvPr>
          <p:cNvSpPr/>
          <p:nvPr/>
        </p:nvSpPr>
        <p:spPr>
          <a:xfrm>
            <a:off x="6652370" y="4521904"/>
            <a:ext cx="5019368" cy="914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es-CR" sz="2000" b="1" i="0" u="none" strike="noStrike" baseline="0">
                <a:solidFill>
                  <a:srgbClr val="000000"/>
                </a:solidFill>
                <a:latin typeface="Helvetica LT Std"/>
              </a:rPr>
              <a:t>Habilidades para sobrevivir ante efectos cambio climático </a:t>
            </a:r>
            <a:endParaRPr lang="es-CR" sz="2000" b="1" i="0" u="none" strike="noStrike" baseline="0" dirty="0">
              <a:solidFill>
                <a:srgbClr val="000000"/>
              </a:solidFill>
              <a:latin typeface="Helvetica LT Std"/>
            </a:endParaRPr>
          </a:p>
        </p:txBody>
      </p:sp>
      <p:sp>
        <p:nvSpPr>
          <p:cNvPr id="16" name="Rectángulo 15">
            <a:extLst>
              <a:ext uri="{FF2B5EF4-FFF2-40B4-BE49-F238E27FC236}">
                <a16:creationId xmlns:a16="http://schemas.microsoft.com/office/drawing/2014/main" id="{944A547F-99CA-668F-FBDC-DD2DEB11D77F}"/>
              </a:ext>
            </a:extLst>
          </p:cNvPr>
          <p:cNvSpPr/>
          <p:nvPr/>
        </p:nvSpPr>
        <p:spPr>
          <a:xfrm>
            <a:off x="6652370" y="5542000"/>
            <a:ext cx="5019368" cy="914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i="0" u="none" strike="noStrike" baseline="0">
                <a:solidFill>
                  <a:srgbClr val="000000"/>
                </a:solidFill>
                <a:latin typeface="Helvetica LT Std"/>
              </a:rPr>
              <a:t>Habilidades para sobrevivir en ambiente laboral de sector primario de la economía.</a:t>
            </a:r>
            <a:endParaRPr lang="es-CR" sz="2000" b="1"/>
          </a:p>
        </p:txBody>
      </p:sp>
    </p:spTree>
    <p:extLst>
      <p:ext uri="{BB962C8B-B14F-4D97-AF65-F5344CB8AC3E}">
        <p14:creationId xmlns:p14="http://schemas.microsoft.com/office/powerpoint/2010/main" val="9712224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3ADC8206-48DC-A72D-006C-867E9D6E8FC8}"/>
              </a:ext>
            </a:extLst>
          </p:cNvPr>
          <p:cNvSpPr>
            <a:spLocks noGrp="1"/>
          </p:cNvSpPr>
          <p:nvPr>
            <p:ph type="title"/>
          </p:nvPr>
        </p:nvSpPr>
        <p:spPr>
          <a:xfrm>
            <a:off x="835572" y="526101"/>
            <a:ext cx="10515600" cy="622818"/>
          </a:xfrm>
          <a:noFill/>
          <a:ln>
            <a:noFill/>
          </a:ln>
        </p:spPr>
        <p:txBody>
          <a:bodyPr vert="horz" lIns="91440" tIns="45720" rIns="91440" bIns="45720" rtlCol="0" anchor="ctr">
            <a:noAutofit/>
          </a:bodyPr>
          <a:lstStyle/>
          <a:p>
            <a:pPr algn="ctr"/>
            <a:r>
              <a:rPr lang="es-CR" sz="3200" cap="small" dirty="0">
                <a:solidFill>
                  <a:srgbClr val="FFFF00"/>
                </a:solidFill>
              </a:rPr>
              <a:t>CORE SKILLS </a:t>
            </a:r>
          </a:p>
        </p:txBody>
      </p:sp>
      <p:sp>
        <p:nvSpPr>
          <p:cNvPr id="3" name="Marcador de contenido 2">
            <a:extLst>
              <a:ext uri="{FF2B5EF4-FFF2-40B4-BE49-F238E27FC236}">
                <a16:creationId xmlns:a16="http://schemas.microsoft.com/office/drawing/2014/main" id="{36BAA351-F938-4CD8-D704-2BD944D5E405}"/>
              </a:ext>
            </a:extLst>
          </p:cNvPr>
          <p:cNvSpPr>
            <a:spLocks noGrp="1"/>
          </p:cNvSpPr>
          <p:nvPr>
            <p:ph idx="1"/>
          </p:nvPr>
        </p:nvSpPr>
        <p:spPr>
          <a:xfrm>
            <a:off x="232475" y="1317356"/>
            <a:ext cx="11959525" cy="5175519"/>
          </a:xfrm>
        </p:spPr>
        <p:txBody>
          <a:bodyPr>
            <a:normAutofit fontScale="92500" lnSpcReduction="20000"/>
          </a:bodyPr>
          <a:lstStyle/>
          <a:p>
            <a:pPr marL="0" indent="0">
              <a:lnSpc>
                <a:spcPct val="100000"/>
              </a:lnSpc>
              <a:spcBef>
                <a:spcPts val="1000"/>
              </a:spcBef>
              <a:spcAft>
                <a:spcPts val="1000"/>
              </a:spcAft>
              <a:buNone/>
            </a:pPr>
            <a:r>
              <a:rPr lang="es-CR" sz="2600" b="1" kern="1200" dirty="0">
                <a:solidFill>
                  <a:srgbClr val="FFFF00"/>
                </a:solidFill>
                <a:effectLst/>
                <a:latin typeface="Helvetica LT Std" panose="020B0504020202020204" pitchFamily="34" charset="0"/>
                <a:ea typeface="Times New Roman" panose="02020603050405020304" pitchFamily="18" charset="0"/>
                <a:cs typeface="Arial Nova" panose="020B0504020202020204" pitchFamily="34" charset="0"/>
              </a:rPr>
              <a:t>Habilidades Para Sobrevivir. </a:t>
            </a:r>
          </a:p>
          <a:p>
            <a:pPr marL="285750" indent="-285750" algn="just">
              <a:lnSpc>
                <a:spcPct val="100000"/>
              </a:lnSpc>
              <a:spcBef>
                <a:spcPts val="300"/>
              </a:spcBef>
              <a:spcAft>
                <a:spcPts val="300"/>
              </a:spcAft>
              <a:buFont typeface="Symbol" panose="05050102010706020507" pitchFamily="18" charset="2"/>
              <a:buChar char=""/>
              <a:tabLst>
                <a:tab pos="5378450" algn="l"/>
              </a:tabLst>
            </a:pPr>
            <a:r>
              <a:rPr lang="es-ES" sz="2400" b="1" kern="1200" dirty="0">
                <a:effectLst/>
                <a:latin typeface="Helvetica LT Std" panose="020B0504020202020204" pitchFamily="34" charset="0"/>
                <a:ea typeface="Times New Roman" panose="02020603050405020304" pitchFamily="18" charset="0"/>
                <a:cs typeface="Arial Nova" panose="020B0504020202020204" pitchFamily="34" charset="0"/>
              </a:rPr>
              <a:t>Habilidades de sobrevivencia en ambientes carentes. </a:t>
            </a:r>
            <a:endParaRPr lang="es-CR" sz="2400" b="1" kern="1200" dirty="0">
              <a:effectLst/>
              <a:latin typeface="Helvetica LT Std" panose="020B0504020202020204" pitchFamily="34" charset="0"/>
              <a:ea typeface="Times New Roman" panose="02020603050405020304" pitchFamily="18" charset="0"/>
              <a:cs typeface="Arial Nova" panose="020B0504020202020204" pitchFamily="34" charset="0"/>
            </a:endParaRPr>
          </a:p>
          <a:p>
            <a:pPr marL="285750" indent="-285750" algn="just">
              <a:lnSpc>
                <a:spcPct val="100000"/>
              </a:lnSpc>
              <a:spcBef>
                <a:spcPts val="300"/>
              </a:spcBef>
              <a:spcAft>
                <a:spcPts val="300"/>
              </a:spcAft>
              <a:buFont typeface="Symbol" panose="05050102010706020507" pitchFamily="18" charset="2"/>
              <a:buChar char=""/>
              <a:tabLst>
                <a:tab pos="5378450" algn="l"/>
              </a:tabLst>
            </a:pPr>
            <a:r>
              <a:rPr lang="es-ES" sz="2400" b="1" dirty="0">
                <a:latin typeface="Helvetica LT Std" panose="020B0504020202020204" pitchFamily="34" charset="0"/>
              </a:rPr>
              <a:t>Habilidades de sobrevivencia en ambientes de agresión. </a:t>
            </a:r>
            <a:endParaRPr lang="es-CR" sz="2400" b="1" dirty="0">
              <a:latin typeface="Helvetica LT Std" panose="020B0504020202020204" pitchFamily="34" charset="0"/>
            </a:endParaRPr>
          </a:p>
          <a:p>
            <a:pPr marL="285750" indent="-285750" algn="just">
              <a:lnSpc>
                <a:spcPct val="100000"/>
              </a:lnSpc>
              <a:spcBef>
                <a:spcPts val="300"/>
              </a:spcBef>
              <a:spcAft>
                <a:spcPts val="300"/>
              </a:spcAft>
              <a:buFont typeface="Symbol" panose="05050102010706020507" pitchFamily="18" charset="2"/>
              <a:buChar char=""/>
              <a:tabLst>
                <a:tab pos="5378450" algn="l"/>
              </a:tabLst>
            </a:pPr>
            <a:r>
              <a:rPr lang="es-ES" sz="2400" b="1" dirty="0">
                <a:latin typeface="Helvetica LT Std" panose="020B0504020202020204" pitchFamily="34" charset="0"/>
              </a:rPr>
              <a:t>Habilidades de sobrevivencia en ambientes violentos. </a:t>
            </a:r>
            <a:endParaRPr lang="es-CR" sz="2400" b="1" dirty="0">
              <a:latin typeface="Helvetica LT Std" panose="020B0504020202020204" pitchFamily="34" charset="0"/>
            </a:endParaRPr>
          </a:p>
          <a:p>
            <a:pPr marL="285750" indent="-285750" algn="just">
              <a:lnSpc>
                <a:spcPct val="100000"/>
              </a:lnSpc>
              <a:spcBef>
                <a:spcPts val="300"/>
              </a:spcBef>
              <a:spcAft>
                <a:spcPts val="300"/>
              </a:spcAft>
              <a:buFont typeface="Symbol" panose="05050102010706020507" pitchFamily="18" charset="2"/>
              <a:buChar char=""/>
              <a:tabLst>
                <a:tab pos="5378450" algn="l"/>
              </a:tabLst>
            </a:pPr>
            <a:r>
              <a:rPr lang="es-ES" sz="2400" b="1" dirty="0">
                <a:latin typeface="Helvetica LT Std" panose="020B0504020202020204" pitchFamily="34" charset="0"/>
              </a:rPr>
              <a:t>Habilidades para sobrevivir en el trabajo informal en las calles. </a:t>
            </a:r>
            <a:endParaRPr lang="es-CR" sz="2400" b="1" dirty="0">
              <a:latin typeface="Helvetica LT Std" panose="020B0504020202020204" pitchFamily="34" charset="0"/>
            </a:endParaRPr>
          </a:p>
          <a:p>
            <a:pPr marL="285750" indent="-285750" algn="just">
              <a:lnSpc>
                <a:spcPct val="100000"/>
              </a:lnSpc>
              <a:spcBef>
                <a:spcPts val="300"/>
              </a:spcBef>
              <a:spcAft>
                <a:spcPts val="300"/>
              </a:spcAft>
              <a:buFont typeface="Symbol" panose="05050102010706020507" pitchFamily="18" charset="2"/>
              <a:buChar char=""/>
              <a:tabLst>
                <a:tab pos="5378450" algn="l"/>
              </a:tabLst>
            </a:pPr>
            <a:r>
              <a:rPr lang="es-ES" sz="2400" b="1" dirty="0">
                <a:highlight>
                  <a:srgbClr val="000080"/>
                </a:highlight>
                <a:latin typeface="Helvetica LT Std" panose="020B0504020202020204" pitchFamily="34" charset="0"/>
              </a:rPr>
              <a:t>Habilidades" para enfrentar la vida siendo madre a temprana edad" (siendo menor de edad). </a:t>
            </a:r>
            <a:endParaRPr lang="es-CR" sz="2400" b="1" dirty="0">
              <a:highlight>
                <a:srgbClr val="000080"/>
              </a:highlight>
              <a:latin typeface="Helvetica LT Std" panose="020B0504020202020204" pitchFamily="34" charset="0"/>
            </a:endParaRPr>
          </a:p>
          <a:p>
            <a:pPr marL="285750" indent="-285750" algn="just">
              <a:lnSpc>
                <a:spcPct val="100000"/>
              </a:lnSpc>
              <a:spcBef>
                <a:spcPts val="300"/>
              </a:spcBef>
              <a:spcAft>
                <a:spcPts val="300"/>
              </a:spcAft>
              <a:buFont typeface="Symbol" panose="05050102010706020507" pitchFamily="18" charset="2"/>
              <a:buChar char=""/>
              <a:tabLst>
                <a:tab pos="5378450" algn="l"/>
              </a:tabLst>
            </a:pPr>
            <a:r>
              <a:rPr lang="es-ES" sz="2400" b="1" dirty="0">
                <a:highlight>
                  <a:srgbClr val="000080"/>
                </a:highlight>
                <a:latin typeface="Helvetica LT Std" panose="020B0504020202020204" pitchFamily="34" charset="0"/>
              </a:rPr>
              <a:t>Habilidades para vivir con excepcionalidades objeto posterior de educación especial. </a:t>
            </a:r>
            <a:endParaRPr lang="es-CR" sz="2400" b="1" dirty="0">
              <a:highlight>
                <a:srgbClr val="000080"/>
              </a:highlight>
              <a:latin typeface="Helvetica LT Std" panose="020B0504020202020204" pitchFamily="34" charset="0"/>
            </a:endParaRPr>
          </a:p>
          <a:p>
            <a:pPr marL="285750" indent="-285750" algn="just">
              <a:lnSpc>
                <a:spcPct val="100000"/>
              </a:lnSpc>
              <a:spcBef>
                <a:spcPts val="300"/>
              </a:spcBef>
              <a:spcAft>
                <a:spcPts val="300"/>
              </a:spcAft>
              <a:buFont typeface="Symbol" panose="05050102010706020507" pitchFamily="18" charset="2"/>
              <a:buChar char=""/>
              <a:tabLst>
                <a:tab pos="5378450" algn="l"/>
              </a:tabLst>
            </a:pPr>
            <a:r>
              <a:rPr lang="es-ES" sz="2400" b="1" dirty="0">
                <a:highlight>
                  <a:srgbClr val="000080"/>
                </a:highlight>
                <a:latin typeface="Helvetica LT Std" panose="020B0504020202020204" pitchFamily="34" charset="0"/>
              </a:rPr>
              <a:t>Habilidades para vivir y sobrevivir como joven </a:t>
            </a:r>
            <a:endParaRPr lang="es-CR" sz="2400" b="1" dirty="0">
              <a:highlight>
                <a:srgbClr val="000080"/>
              </a:highlight>
              <a:latin typeface="Helvetica LT Std" panose="020B0504020202020204" pitchFamily="34" charset="0"/>
            </a:endParaRPr>
          </a:p>
          <a:p>
            <a:pPr marL="285750" indent="-285750" algn="just">
              <a:lnSpc>
                <a:spcPct val="100000"/>
              </a:lnSpc>
              <a:spcBef>
                <a:spcPts val="300"/>
              </a:spcBef>
              <a:spcAft>
                <a:spcPts val="300"/>
              </a:spcAft>
              <a:buFont typeface="Symbol" panose="05050102010706020507" pitchFamily="18" charset="2"/>
              <a:buChar char=""/>
              <a:tabLst>
                <a:tab pos="5378450" algn="l"/>
              </a:tabLst>
            </a:pPr>
            <a:r>
              <a:rPr lang="es-ES" sz="2400" b="1" dirty="0">
                <a:highlight>
                  <a:srgbClr val="000080"/>
                </a:highlight>
                <a:latin typeface="Helvetica LT Std" panose="020B0504020202020204" pitchFamily="34" charset="0"/>
              </a:rPr>
              <a:t>Habilidades para vivir y sobrevivir como adulto mayor. </a:t>
            </a:r>
            <a:endParaRPr lang="es-CR" sz="2400" b="1" dirty="0">
              <a:highlight>
                <a:srgbClr val="000080"/>
              </a:highlight>
              <a:latin typeface="Helvetica LT Std" panose="020B0504020202020204" pitchFamily="34" charset="0"/>
            </a:endParaRPr>
          </a:p>
          <a:p>
            <a:pPr marL="285750" indent="-285750" algn="just">
              <a:lnSpc>
                <a:spcPct val="100000"/>
              </a:lnSpc>
              <a:spcBef>
                <a:spcPts val="300"/>
              </a:spcBef>
              <a:spcAft>
                <a:spcPts val="300"/>
              </a:spcAft>
              <a:buFont typeface="Symbol" panose="05050102010706020507" pitchFamily="18" charset="2"/>
              <a:buChar char=""/>
              <a:tabLst>
                <a:tab pos="5378450" algn="l"/>
              </a:tabLst>
            </a:pPr>
            <a:r>
              <a:rPr lang="es-ES" sz="2400" b="1" dirty="0">
                <a:latin typeface="Helvetica LT Std" panose="020B0504020202020204" pitchFamily="34" charset="0"/>
              </a:rPr>
              <a:t>Habilidades para trabajar independiente en trabajos de plataformas (tipo Uber) </a:t>
            </a:r>
            <a:endParaRPr lang="es-CR" sz="2400" b="1" dirty="0">
              <a:latin typeface="Helvetica LT Std" panose="020B0504020202020204" pitchFamily="34" charset="0"/>
            </a:endParaRPr>
          </a:p>
          <a:p>
            <a:pPr marL="285750" indent="-285750" algn="just">
              <a:lnSpc>
                <a:spcPct val="100000"/>
              </a:lnSpc>
              <a:spcBef>
                <a:spcPts val="300"/>
              </a:spcBef>
              <a:spcAft>
                <a:spcPts val="300"/>
              </a:spcAft>
              <a:buFont typeface="Symbol" panose="05050102010706020507" pitchFamily="18" charset="2"/>
              <a:buChar char=""/>
              <a:tabLst>
                <a:tab pos="5378450" algn="l"/>
              </a:tabLst>
            </a:pPr>
            <a:r>
              <a:rPr lang="es-ES" sz="2400" b="1" dirty="0">
                <a:latin typeface="Helvetica LT Std" panose="020B0504020202020204" pitchFamily="34" charset="0"/>
              </a:rPr>
              <a:t>Habilidades para trabajar en Teletrabajo </a:t>
            </a:r>
            <a:endParaRPr lang="es-CR" sz="2400" b="1" dirty="0">
              <a:latin typeface="Helvetica LT Std" panose="020B0504020202020204" pitchFamily="34" charset="0"/>
            </a:endParaRPr>
          </a:p>
          <a:p>
            <a:pPr marL="285750" indent="-285750" algn="just">
              <a:lnSpc>
                <a:spcPct val="100000"/>
              </a:lnSpc>
              <a:spcBef>
                <a:spcPts val="300"/>
              </a:spcBef>
              <a:spcAft>
                <a:spcPts val="300"/>
              </a:spcAft>
              <a:buFont typeface="Symbol" panose="05050102010706020507" pitchFamily="18" charset="2"/>
              <a:buChar char=""/>
              <a:tabLst>
                <a:tab pos="5378450" algn="l"/>
              </a:tabLst>
            </a:pPr>
            <a:r>
              <a:rPr lang="es-ES" sz="2400" b="1" dirty="0">
                <a:latin typeface="Helvetica LT Std" panose="020B0504020202020204" pitchFamily="34" charset="0"/>
              </a:rPr>
              <a:t>Habilidades para no caer en vicios, alcoholismo, fumado, drogas u otros fármacos nocivos.</a:t>
            </a:r>
            <a:endParaRPr lang="es-CR" sz="2400" b="1" dirty="0">
              <a:latin typeface="Helvetica LT Std" panose="020B0504020202020204" pitchFamily="34" charset="0"/>
            </a:endParaRPr>
          </a:p>
        </p:txBody>
      </p:sp>
    </p:spTree>
    <p:extLst>
      <p:ext uri="{BB962C8B-B14F-4D97-AF65-F5344CB8AC3E}">
        <p14:creationId xmlns:p14="http://schemas.microsoft.com/office/powerpoint/2010/main" val="12773836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9EE9DA9-3268-B1D3-A376-8A5AFA80B55D}"/>
              </a:ext>
            </a:extLst>
          </p:cNvPr>
          <p:cNvSpPr>
            <a:spLocks noGrp="1"/>
          </p:cNvSpPr>
          <p:nvPr>
            <p:ph idx="1"/>
          </p:nvPr>
        </p:nvSpPr>
        <p:spPr>
          <a:xfrm>
            <a:off x="524314" y="1453666"/>
            <a:ext cx="10826858" cy="4351338"/>
          </a:xfrm>
          <a:solidFill>
            <a:srgbClr val="002060"/>
          </a:solidFill>
        </p:spPr>
        <p:txBody>
          <a:bodyPr vert="horz" lIns="91440" tIns="45720" rIns="91440" bIns="45720" rtlCol="0">
            <a:normAutofit/>
          </a:bodyPr>
          <a:lstStyle/>
          <a:p>
            <a:pPr marL="0" indent="0">
              <a:lnSpc>
                <a:spcPct val="100000"/>
              </a:lnSpc>
              <a:spcAft>
                <a:spcPts val="1000"/>
              </a:spcAft>
              <a:buNone/>
            </a:pPr>
            <a:r>
              <a:rPr lang="es-CR" sz="2400" b="1" dirty="0">
                <a:solidFill>
                  <a:srgbClr val="FFFF00"/>
                </a:solidFill>
                <a:latin typeface="Helvetica LT Std" panose="020B0504020202020204" pitchFamily="34" charset="0"/>
              </a:rPr>
              <a:t>Habilidades Para Vivir. </a:t>
            </a:r>
          </a:p>
          <a:p>
            <a:r>
              <a:rPr lang="es-ES" sz="2400" dirty="0">
                <a:latin typeface="Helvetica LT Std" panose="020B0504020202020204" pitchFamily="34" charset="0"/>
              </a:rPr>
              <a:t>Habilidades de vivir con lo mínimo (vivienda, alimentación, vestido, salud, ingreso). </a:t>
            </a:r>
            <a:endParaRPr lang="es-CR" sz="2400" dirty="0">
              <a:latin typeface="Helvetica LT Std" panose="020B0504020202020204" pitchFamily="34" charset="0"/>
            </a:endParaRPr>
          </a:p>
          <a:p>
            <a:pPr marL="0" indent="0">
              <a:lnSpc>
                <a:spcPct val="100000"/>
              </a:lnSpc>
              <a:spcAft>
                <a:spcPts val="1000"/>
              </a:spcAft>
              <a:buNone/>
            </a:pPr>
            <a:r>
              <a:rPr lang="es-ES" sz="2400" b="1" dirty="0">
                <a:solidFill>
                  <a:srgbClr val="FFFF00"/>
                </a:solidFill>
                <a:latin typeface="Helvetica LT Std" panose="020B0504020202020204" pitchFamily="34" charset="0"/>
              </a:rPr>
              <a:t>Habilidades Para Vivir Sólo con un Responsable de Hogar. Padre, madre o abuelos, o en abandono. Generalmente “madres solteras”. </a:t>
            </a:r>
            <a:endParaRPr lang="es-CR" sz="2400" b="1" dirty="0">
              <a:solidFill>
                <a:srgbClr val="FFFF00"/>
              </a:solidFill>
              <a:latin typeface="Helvetica LT Std" panose="020B0504020202020204" pitchFamily="34" charset="0"/>
            </a:endParaRPr>
          </a:p>
          <a:p>
            <a:r>
              <a:rPr lang="es-ES" sz="2400" dirty="0">
                <a:latin typeface="Helvetica LT Std" panose="020B0504020202020204" pitchFamily="34" charset="0"/>
              </a:rPr>
              <a:t>Habilidades para vivir en ambientes grupales agresivos por parte de algunos miembros del grupo como escuelas, iglesias, campos deportivos, culturales: </a:t>
            </a:r>
            <a:r>
              <a:rPr lang="es-ES" sz="2400" dirty="0" err="1">
                <a:latin typeface="Helvetica LT Std" panose="020B0504020202020204" pitchFamily="34" charset="0"/>
              </a:rPr>
              <a:t>Bullyng</a:t>
            </a:r>
            <a:r>
              <a:rPr lang="es-ES" sz="2400" dirty="0">
                <a:latin typeface="Helvetica LT Std" panose="020B0504020202020204" pitchFamily="34" charset="0"/>
              </a:rPr>
              <a:t>, maltrato (físico y verbal), violencia escolar. </a:t>
            </a:r>
            <a:endParaRPr lang="es-CR" sz="2400" dirty="0">
              <a:latin typeface="Helvetica LT Std" panose="020B0504020202020204" pitchFamily="34" charset="0"/>
            </a:endParaRPr>
          </a:p>
          <a:p>
            <a:pPr marL="0" indent="0">
              <a:lnSpc>
                <a:spcPct val="100000"/>
              </a:lnSpc>
              <a:spcAft>
                <a:spcPts val="1000"/>
              </a:spcAft>
              <a:buNone/>
            </a:pPr>
            <a:r>
              <a:rPr lang="es-ES" sz="2400" b="1" dirty="0">
                <a:solidFill>
                  <a:srgbClr val="FFFF00"/>
                </a:solidFill>
                <a:latin typeface="Helvetica LT Std" panose="020B0504020202020204" pitchFamily="34" charset="0"/>
              </a:rPr>
              <a:t>Habilidades Para Vivir en la Calle y con los de la calle.</a:t>
            </a:r>
            <a:endParaRPr lang="es-CR" sz="2400" b="1" dirty="0">
              <a:solidFill>
                <a:srgbClr val="FFFF00"/>
              </a:solidFill>
              <a:latin typeface="Helvetica LT Std" panose="020B0504020202020204" pitchFamily="34" charset="0"/>
            </a:endParaRPr>
          </a:p>
        </p:txBody>
      </p:sp>
      <p:sp>
        <p:nvSpPr>
          <p:cNvPr id="4" name="Título 1">
            <a:extLst>
              <a:ext uri="{FF2B5EF4-FFF2-40B4-BE49-F238E27FC236}">
                <a16:creationId xmlns:a16="http://schemas.microsoft.com/office/drawing/2014/main" id="{1952A8EA-797A-5E7B-AC72-A41DCA5FB56D}"/>
              </a:ext>
            </a:extLst>
          </p:cNvPr>
          <p:cNvSpPr txBox="1">
            <a:spLocks/>
          </p:cNvSpPr>
          <p:nvPr/>
        </p:nvSpPr>
        <p:spPr>
          <a:xfrm>
            <a:off x="835572" y="447721"/>
            <a:ext cx="10515600" cy="622818"/>
          </a:xfrm>
          <a:prstGeom prst="rect">
            <a:avLst/>
          </a:prstGeom>
          <a:noFill/>
          <a:ln>
            <a:noFill/>
          </a:ln>
        </p:spPr>
        <p:txBody>
          <a:bodyPr vert="horz" lIns="91440" tIns="45720" rIns="91440" bIns="45720" rtlCol="0" anchor="ctr">
            <a:noAutofit/>
          </a:bodyPr>
          <a:lstStyle>
            <a:lvl1pPr algn="ctr">
              <a:lnSpc>
                <a:spcPct val="90000"/>
              </a:lnSpc>
              <a:spcBef>
                <a:spcPct val="0"/>
              </a:spcBef>
              <a:buNone/>
              <a:defRPr sz="3200" b="1" cap="small">
                <a:solidFill>
                  <a:srgbClr val="FFFF00"/>
                </a:solidFill>
                <a:latin typeface="Helvetica LT Std" panose="020B0504020202020204" pitchFamily="34" charset="0"/>
                <a:ea typeface="+mj-ea"/>
                <a:cs typeface="+mj-cs"/>
              </a:defRPr>
            </a:lvl1pPr>
          </a:lstStyle>
          <a:p>
            <a:r>
              <a:rPr lang="es-CR" dirty="0"/>
              <a:t>CORE SKILLS </a:t>
            </a:r>
          </a:p>
        </p:txBody>
      </p:sp>
    </p:spTree>
    <p:extLst>
      <p:ext uri="{BB962C8B-B14F-4D97-AF65-F5344CB8AC3E}">
        <p14:creationId xmlns:p14="http://schemas.microsoft.com/office/powerpoint/2010/main" val="8184071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792CF69-F896-0896-6F22-19CFD51686F6}"/>
              </a:ext>
            </a:extLst>
          </p:cNvPr>
          <p:cNvSpPr>
            <a:spLocks noGrp="1"/>
          </p:cNvSpPr>
          <p:nvPr>
            <p:ph idx="1"/>
          </p:nvPr>
        </p:nvSpPr>
        <p:spPr>
          <a:solidFill>
            <a:srgbClr val="002060"/>
          </a:solidFill>
        </p:spPr>
        <p:txBody>
          <a:bodyPr>
            <a:normAutofit/>
          </a:bodyPr>
          <a:lstStyle/>
          <a:p>
            <a:pPr indent="0">
              <a:lnSpc>
                <a:spcPct val="100000"/>
              </a:lnSpc>
              <a:spcBef>
                <a:spcPts val="1000"/>
              </a:spcBef>
              <a:spcAft>
                <a:spcPts val="1000"/>
              </a:spcAft>
              <a:buNone/>
            </a:pPr>
            <a:r>
              <a:rPr lang="es-CR" b="1" kern="1200" dirty="0">
                <a:solidFill>
                  <a:srgbClr val="FFFF00"/>
                </a:solidFill>
                <a:effectLst/>
                <a:latin typeface="Helvetica LT Std" panose="020B0504020202020204" pitchFamily="34" charset="0"/>
                <a:ea typeface="Times New Roman" panose="02020603050405020304" pitchFamily="18" charset="0"/>
                <a:cs typeface="Arial Nova" panose="020B0504020202020204" pitchFamily="34" charset="0"/>
              </a:rPr>
              <a:t>Habilidades Para Sobrevivir Ante Efectos Cambio Climático. </a:t>
            </a:r>
          </a:p>
          <a:p>
            <a:pPr marL="285750" indent="-285750" algn="just">
              <a:lnSpc>
                <a:spcPct val="100000"/>
              </a:lnSpc>
              <a:spcBef>
                <a:spcPts val="300"/>
              </a:spcBef>
              <a:spcAft>
                <a:spcPts val="300"/>
              </a:spcAft>
              <a:buFont typeface="Symbol" panose="05050102010706020507" pitchFamily="18" charset="2"/>
              <a:buChar char=""/>
            </a:pPr>
            <a:r>
              <a:rPr lang="es-ES" kern="1200" dirty="0">
                <a:effectLst/>
                <a:latin typeface="Helvetica LT Std" panose="020B0504020202020204" pitchFamily="34" charset="0"/>
                <a:ea typeface="Times New Roman" panose="02020603050405020304" pitchFamily="18" charset="0"/>
                <a:cs typeface="Arial Nova" panose="020B0504020202020204" pitchFamily="34" charset="0"/>
              </a:rPr>
              <a:t>Habilidades para sobrevivir ante inundaciones, por lluvias y ríos y altas marejadas. </a:t>
            </a:r>
            <a:endParaRPr lang="es-CR" kern="1200" dirty="0">
              <a:effectLst/>
              <a:latin typeface="Helvetica LT Std" panose="020B0504020202020204" pitchFamily="34" charset="0"/>
              <a:ea typeface="Times New Roman" panose="02020603050405020304" pitchFamily="18" charset="0"/>
              <a:cs typeface="Arial Nova" panose="020B0504020202020204" pitchFamily="34" charset="0"/>
            </a:endParaRPr>
          </a:p>
          <a:p>
            <a:pPr marL="285750" indent="-285750" algn="just">
              <a:lnSpc>
                <a:spcPct val="100000"/>
              </a:lnSpc>
              <a:spcBef>
                <a:spcPts val="300"/>
              </a:spcBef>
              <a:spcAft>
                <a:spcPts val="300"/>
              </a:spcAft>
              <a:buFont typeface="Symbol" panose="05050102010706020507" pitchFamily="18" charset="2"/>
              <a:buChar char=""/>
            </a:pPr>
            <a:r>
              <a:rPr lang="es-ES" dirty="0">
                <a:latin typeface="Helvetica LT Std" panose="020B0504020202020204" pitchFamily="34" charset="0"/>
              </a:rPr>
              <a:t>Habilidades para sobrevivir en temporada de huracanes. </a:t>
            </a:r>
            <a:endParaRPr lang="es-CR" dirty="0">
              <a:latin typeface="Helvetica LT Std" panose="020B0504020202020204" pitchFamily="34" charset="0"/>
            </a:endParaRPr>
          </a:p>
          <a:p>
            <a:pPr marL="285750" lvl="1" indent="-285750" algn="just">
              <a:lnSpc>
                <a:spcPct val="100000"/>
              </a:lnSpc>
              <a:spcBef>
                <a:spcPts val="300"/>
              </a:spcBef>
              <a:spcAft>
                <a:spcPts val="300"/>
              </a:spcAft>
              <a:buFont typeface="Symbol" panose="05050102010706020507" pitchFamily="18" charset="2"/>
              <a:buChar char=""/>
            </a:pPr>
            <a:r>
              <a:rPr lang="es-ES" sz="2800" dirty="0">
                <a:latin typeface="Helvetica LT Std" panose="020B0504020202020204" pitchFamily="34" charset="0"/>
              </a:rPr>
              <a:t>Habilidades para vivir ante tsunamis </a:t>
            </a:r>
            <a:endParaRPr lang="es-CR" sz="2800" dirty="0">
              <a:latin typeface="Helvetica LT Std" panose="020B0504020202020204" pitchFamily="34" charset="0"/>
            </a:endParaRPr>
          </a:p>
          <a:p>
            <a:pPr marL="285750" indent="-285750" algn="just">
              <a:lnSpc>
                <a:spcPct val="100000"/>
              </a:lnSpc>
              <a:spcBef>
                <a:spcPts val="300"/>
              </a:spcBef>
              <a:spcAft>
                <a:spcPts val="300"/>
              </a:spcAft>
              <a:buFont typeface="Symbol" panose="05050102010706020507" pitchFamily="18" charset="2"/>
              <a:buChar char=""/>
            </a:pPr>
            <a:r>
              <a:rPr lang="es-ES" dirty="0">
                <a:latin typeface="Helvetica LT Std" panose="020B0504020202020204" pitchFamily="34" charset="0"/>
              </a:rPr>
              <a:t>Habilidades para sobrevivir ante actividad volcánica (lava, cenizas). </a:t>
            </a:r>
            <a:endParaRPr lang="es-CR" dirty="0">
              <a:latin typeface="Helvetica LT Std" panose="020B0504020202020204" pitchFamily="34" charset="0"/>
            </a:endParaRPr>
          </a:p>
          <a:p>
            <a:pPr>
              <a:lnSpc>
                <a:spcPct val="100000"/>
              </a:lnSpc>
            </a:pPr>
            <a:endParaRPr lang="es-CR" sz="2000" dirty="0">
              <a:latin typeface="Helvetica LT Std" panose="020B0504020202020204" pitchFamily="34" charset="0"/>
            </a:endParaRPr>
          </a:p>
        </p:txBody>
      </p:sp>
      <p:sp>
        <p:nvSpPr>
          <p:cNvPr id="4" name="Título 1">
            <a:extLst>
              <a:ext uri="{FF2B5EF4-FFF2-40B4-BE49-F238E27FC236}">
                <a16:creationId xmlns:a16="http://schemas.microsoft.com/office/drawing/2014/main" id="{96041896-D5F8-CD6D-38D3-E3153BF9F8B3}"/>
              </a:ext>
            </a:extLst>
          </p:cNvPr>
          <p:cNvSpPr txBox="1">
            <a:spLocks/>
          </p:cNvSpPr>
          <p:nvPr/>
        </p:nvSpPr>
        <p:spPr>
          <a:xfrm>
            <a:off x="835572" y="478805"/>
            <a:ext cx="10515600" cy="622818"/>
          </a:xfrm>
          <a:prstGeom prst="rect">
            <a:avLst/>
          </a:prstGeom>
          <a:noFill/>
          <a:ln>
            <a:noFill/>
          </a:ln>
        </p:spPr>
        <p:txBody>
          <a:bodyPr vert="horz" lIns="91440" tIns="45720" rIns="91440" bIns="45720" rtlCol="0" anchor="ctr">
            <a:noAutofit/>
          </a:bodyPr>
          <a:lstStyle>
            <a:lvl1pPr algn="ctr">
              <a:lnSpc>
                <a:spcPct val="90000"/>
              </a:lnSpc>
              <a:spcBef>
                <a:spcPct val="0"/>
              </a:spcBef>
              <a:buNone/>
              <a:defRPr sz="3200" b="1" cap="small">
                <a:solidFill>
                  <a:srgbClr val="FFFF00"/>
                </a:solidFill>
                <a:latin typeface="Helvetica LT Std" panose="020B0504020202020204" pitchFamily="34" charset="0"/>
                <a:ea typeface="+mj-ea"/>
                <a:cs typeface="+mj-cs"/>
              </a:defRPr>
            </a:lvl1pPr>
          </a:lstStyle>
          <a:p>
            <a:r>
              <a:rPr lang="es-CR" dirty="0"/>
              <a:t>CORE SKILLS </a:t>
            </a:r>
          </a:p>
        </p:txBody>
      </p:sp>
    </p:spTree>
    <p:extLst>
      <p:ext uri="{BB962C8B-B14F-4D97-AF65-F5344CB8AC3E}">
        <p14:creationId xmlns:p14="http://schemas.microsoft.com/office/powerpoint/2010/main" val="37221375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587D82B-B70D-E99A-21D2-9CAEFA512D97}"/>
              </a:ext>
            </a:extLst>
          </p:cNvPr>
          <p:cNvSpPr>
            <a:spLocks noGrp="1"/>
          </p:cNvSpPr>
          <p:nvPr>
            <p:ph idx="1"/>
          </p:nvPr>
        </p:nvSpPr>
        <p:spPr>
          <a:xfrm>
            <a:off x="838200" y="1148919"/>
            <a:ext cx="10515600" cy="5028044"/>
          </a:xfrm>
          <a:solidFill>
            <a:srgbClr val="002060"/>
          </a:solidFill>
        </p:spPr>
        <p:txBody>
          <a:bodyPr>
            <a:normAutofit/>
          </a:bodyPr>
          <a:lstStyle/>
          <a:p>
            <a:pPr marL="0" indent="0">
              <a:lnSpc>
                <a:spcPct val="100000"/>
              </a:lnSpc>
              <a:spcBef>
                <a:spcPts val="1000"/>
              </a:spcBef>
              <a:spcAft>
                <a:spcPts val="1000"/>
              </a:spcAft>
              <a:buNone/>
            </a:pPr>
            <a:r>
              <a:rPr lang="es-CR" sz="2400" b="1" kern="1200" dirty="0">
                <a:solidFill>
                  <a:srgbClr val="FFFF00"/>
                </a:solidFill>
                <a:effectLst/>
                <a:latin typeface="Helvetica LT Std" panose="020B0504020202020204" pitchFamily="34" charset="0"/>
                <a:ea typeface="Times New Roman" panose="02020603050405020304" pitchFamily="18" charset="0"/>
                <a:cs typeface="Arial Nova" panose="020B0504020202020204" pitchFamily="34" charset="0"/>
              </a:rPr>
              <a:t>Habilidades Para Sobrevivir en ambiente laboral. Ejemplo en sector primario de la economía. </a:t>
            </a:r>
          </a:p>
          <a:p>
            <a:pPr marL="285750" indent="-285750" algn="just">
              <a:lnSpc>
                <a:spcPct val="100000"/>
              </a:lnSpc>
              <a:spcBef>
                <a:spcPts val="300"/>
              </a:spcBef>
              <a:spcAft>
                <a:spcPts val="300"/>
              </a:spcAft>
              <a:buFont typeface="Symbol" panose="05050102010706020507" pitchFamily="18" charset="2"/>
              <a:buChar char=""/>
            </a:pPr>
            <a:r>
              <a:rPr lang="es-ES" sz="2400" kern="1200" dirty="0">
                <a:effectLst/>
                <a:latin typeface="Helvetica LT Std" panose="020B0504020202020204" pitchFamily="34" charset="0"/>
                <a:ea typeface="Times New Roman" panose="02020603050405020304" pitchFamily="18" charset="0"/>
                <a:cs typeface="Arial Nova" panose="020B0504020202020204" pitchFamily="34" charset="0"/>
              </a:rPr>
              <a:t>Habilidades para trabajar y producir en ambientes unifamiliares, generalmente mujer jefa de hogar, con pequeño terreno o pesca de rivera. </a:t>
            </a:r>
            <a:endParaRPr lang="es-CR" sz="2400" kern="1200" dirty="0">
              <a:effectLst/>
              <a:latin typeface="Helvetica LT Std" panose="020B0504020202020204" pitchFamily="34" charset="0"/>
              <a:ea typeface="Times New Roman" panose="02020603050405020304" pitchFamily="18" charset="0"/>
              <a:cs typeface="Arial Nova" panose="020B0504020202020204" pitchFamily="34" charset="0"/>
            </a:endParaRPr>
          </a:p>
          <a:p>
            <a:pPr marL="285750" indent="-285750" algn="just">
              <a:lnSpc>
                <a:spcPct val="100000"/>
              </a:lnSpc>
              <a:spcBef>
                <a:spcPts val="300"/>
              </a:spcBef>
              <a:spcAft>
                <a:spcPts val="300"/>
              </a:spcAft>
              <a:buFont typeface="Symbol" panose="05050102010706020507" pitchFamily="18" charset="2"/>
              <a:buChar char=""/>
            </a:pPr>
            <a:r>
              <a:rPr lang="es-ES" sz="2400" dirty="0">
                <a:highlight>
                  <a:srgbClr val="000080"/>
                </a:highlight>
                <a:latin typeface="Helvetica LT Std" panose="020B0504020202020204" pitchFamily="34" charset="0"/>
              </a:rPr>
              <a:t>Habilidades para cuidarse de las contaminaciones de los pesticidas, fertilizantes químicos, roedores, etc. </a:t>
            </a:r>
            <a:endParaRPr lang="es-CR" sz="2400" dirty="0">
              <a:highlight>
                <a:srgbClr val="000080"/>
              </a:highlight>
              <a:latin typeface="Helvetica LT Std" panose="020B0504020202020204" pitchFamily="34" charset="0"/>
            </a:endParaRPr>
          </a:p>
          <a:p>
            <a:pPr marL="285750" lvl="1" indent="-285750" algn="just">
              <a:lnSpc>
                <a:spcPct val="100000"/>
              </a:lnSpc>
              <a:spcBef>
                <a:spcPts val="300"/>
              </a:spcBef>
              <a:spcAft>
                <a:spcPts val="300"/>
              </a:spcAft>
              <a:buFont typeface="Symbol" panose="05050102010706020507" pitchFamily="18" charset="2"/>
              <a:buChar char=""/>
            </a:pPr>
            <a:r>
              <a:rPr lang="es-ES" dirty="0">
                <a:solidFill>
                  <a:srgbClr val="FFFF00"/>
                </a:solidFill>
                <a:highlight>
                  <a:srgbClr val="000080"/>
                </a:highlight>
                <a:latin typeface="Helvetica LT Std" panose="020B0504020202020204" pitchFamily="34" charset="0"/>
              </a:rPr>
              <a:t>Habilidades para cuidarse y producir en pesca artesanal y acuacultura y conservar medio ambiente. Habilidades para usar la tecnología en favor de la prevención de la vida y para ser más eficaces en la producción</a:t>
            </a:r>
            <a:r>
              <a:rPr lang="es-ES" dirty="0">
                <a:highlight>
                  <a:srgbClr val="000080"/>
                </a:highlight>
                <a:latin typeface="Helvetica LT Std" panose="020B0504020202020204" pitchFamily="34" charset="0"/>
              </a:rPr>
              <a:t>. </a:t>
            </a:r>
            <a:endParaRPr lang="es-CR" dirty="0">
              <a:highlight>
                <a:srgbClr val="000080"/>
              </a:highlight>
              <a:latin typeface="Helvetica LT Std" panose="020B0504020202020204" pitchFamily="34" charset="0"/>
            </a:endParaRPr>
          </a:p>
          <a:p>
            <a:pPr>
              <a:lnSpc>
                <a:spcPct val="100000"/>
              </a:lnSpc>
            </a:pPr>
            <a:endParaRPr lang="es-CR" sz="2400" dirty="0">
              <a:latin typeface="Helvetica LT Std" panose="020B0504020202020204" pitchFamily="34" charset="0"/>
            </a:endParaRPr>
          </a:p>
        </p:txBody>
      </p:sp>
      <p:sp>
        <p:nvSpPr>
          <p:cNvPr id="6" name="Título 1">
            <a:extLst>
              <a:ext uri="{FF2B5EF4-FFF2-40B4-BE49-F238E27FC236}">
                <a16:creationId xmlns:a16="http://schemas.microsoft.com/office/drawing/2014/main" id="{652AC160-3768-4BBA-5A02-E8E4B6306E14}"/>
              </a:ext>
            </a:extLst>
          </p:cNvPr>
          <p:cNvSpPr txBox="1">
            <a:spLocks/>
          </p:cNvSpPr>
          <p:nvPr/>
        </p:nvSpPr>
        <p:spPr>
          <a:xfrm>
            <a:off x="835572" y="526101"/>
            <a:ext cx="10515600" cy="622818"/>
          </a:xfrm>
          <a:prstGeom prst="rect">
            <a:avLst/>
          </a:prstGeom>
          <a:noFill/>
          <a:ln>
            <a:noFill/>
          </a:ln>
        </p:spPr>
        <p:txBody>
          <a:bodyPr vert="horz" lIns="91440" tIns="45720" rIns="91440" bIns="45720" rtlCol="0" anchor="ctr">
            <a:noAutofit/>
          </a:bodyPr>
          <a:lstStyle>
            <a:lvl1pPr algn="ctr">
              <a:lnSpc>
                <a:spcPct val="90000"/>
              </a:lnSpc>
              <a:spcBef>
                <a:spcPct val="0"/>
              </a:spcBef>
              <a:buNone/>
              <a:defRPr sz="3200" b="1" cap="small">
                <a:solidFill>
                  <a:srgbClr val="FFFF00"/>
                </a:solidFill>
                <a:latin typeface="Helvetica LT Std" panose="020B0504020202020204" pitchFamily="34" charset="0"/>
                <a:ea typeface="+mj-ea"/>
                <a:cs typeface="+mj-cs"/>
              </a:defRPr>
            </a:lvl1pPr>
          </a:lstStyle>
          <a:p>
            <a:r>
              <a:rPr lang="es-CR" dirty="0"/>
              <a:t>CORE SKILLS </a:t>
            </a:r>
          </a:p>
        </p:txBody>
      </p:sp>
    </p:spTree>
    <p:extLst>
      <p:ext uri="{BB962C8B-B14F-4D97-AF65-F5344CB8AC3E}">
        <p14:creationId xmlns:p14="http://schemas.microsoft.com/office/powerpoint/2010/main" val="4922171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267C3D-C1BA-6376-F9B5-CAAEEE773A55}"/>
              </a:ext>
            </a:extLst>
          </p:cNvPr>
          <p:cNvSpPr>
            <a:spLocks noGrp="1"/>
          </p:cNvSpPr>
          <p:nvPr>
            <p:ph type="title"/>
          </p:nvPr>
        </p:nvSpPr>
        <p:spPr>
          <a:xfrm>
            <a:off x="838200" y="0"/>
            <a:ext cx="10515600" cy="880351"/>
          </a:xfrm>
          <a:noFill/>
          <a:ln>
            <a:noFill/>
          </a:ln>
        </p:spPr>
        <p:txBody>
          <a:bodyPr vert="horz" lIns="91440" tIns="45720" rIns="91440" bIns="45720" rtlCol="0" anchor="ctr">
            <a:noAutofit/>
          </a:bodyPr>
          <a:lstStyle/>
          <a:p>
            <a:pPr algn="ctr"/>
            <a:br>
              <a:rPr lang="es-CR" sz="3200" cap="small" dirty="0">
                <a:solidFill>
                  <a:srgbClr val="FFFF00"/>
                </a:solidFill>
              </a:rPr>
            </a:br>
            <a:r>
              <a:rPr lang="es-CR" sz="3200" cap="small" dirty="0">
                <a:solidFill>
                  <a:srgbClr val="FFFF00"/>
                </a:solidFill>
              </a:rPr>
              <a:t>“</a:t>
            </a:r>
            <a:r>
              <a:rPr lang="es-CR" sz="3200" cap="small" dirty="0" err="1">
                <a:solidFill>
                  <a:srgbClr val="FFFF00"/>
                </a:solidFill>
              </a:rPr>
              <a:t>Microcredenciales</a:t>
            </a:r>
            <a:r>
              <a:rPr lang="es-CR" sz="3200" cap="small" dirty="0">
                <a:solidFill>
                  <a:srgbClr val="FFFF00"/>
                </a:solidFill>
              </a:rPr>
              <a:t>/ </a:t>
            </a:r>
            <a:r>
              <a:rPr lang="es-CR" sz="3200" cap="small" dirty="0" err="1">
                <a:solidFill>
                  <a:srgbClr val="FFFF00"/>
                </a:solidFill>
              </a:rPr>
              <a:t>Microcertificaciones</a:t>
            </a:r>
            <a:r>
              <a:rPr lang="es-CR" sz="3200" cap="small" dirty="0">
                <a:solidFill>
                  <a:srgbClr val="FFFF00"/>
                </a:solidFill>
              </a:rPr>
              <a:t>”</a:t>
            </a:r>
            <a:br>
              <a:rPr lang="es-CR" sz="3200" cap="small" dirty="0">
                <a:solidFill>
                  <a:srgbClr val="FFFF00"/>
                </a:solidFill>
              </a:rPr>
            </a:br>
            <a:endParaRPr lang="es-CR" sz="3200" cap="small" dirty="0">
              <a:solidFill>
                <a:srgbClr val="FFFF00"/>
              </a:solidFill>
            </a:endParaRPr>
          </a:p>
        </p:txBody>
      </p:sp>
      <p:sp>
        <p:nvSpPr>
          <p:cNvPr id="3" name="Marcador de contenido 2">
            <a:extLst>
              <a:ext uri="{FF2B5EF4-FFF2-40B4-BE49-F238E27FC236}">
                <a16:creationId xmlns:a16="http://schemas.microsoft.com/office/drawing/2014/main" id="{238E13AC-4961-B2E2-C9A4-B0A79471D1F3}"/>
              </a:ext>
            </a:extLst>
          </p:cNvPr>
          <p:cNvSpPr>
            <a:spLocks noGrp="1"/>
          </p:cNvSpPr>
          <p:nvPr>
            <p:ph idx="1"/>
          </p:nvPr>
        </p:nvSpPr>
        <p:spPr>
          <a:xfrm>
            <a:off x="216975" y="861800"/>
            <a:ext cx="11422251" cy="5612524"/>
          </a:xfrm>
        </p:spPr>
        <p:txBody>
          <a:bodyPr>
            <a:noAutofit/>
          </a:bodyPr>
          <a:lstStyle/>
          <a:p>
            <a:pPr marL="285750" indent="-285750" algn="just">
              <a:lnSpc>
                <a:spcPct val="100000"/>
              </a:lnSpc>
              <a:spcBef>
                <a:spcPts val="300"/>
              </a:spcBef>
              <a:spcAft>
                <a:spcPts val="300"/>
              </a:spcAft>
              <a:buFont typeface="Symbol" panose="05050102010706020507" pitchFamily="18" charset="2"/>
              <a:buChar char=""/>
            </a:pPr>
            <a:r>
              <a:rPr lang="es-ES" sz="1900" kern="1200" dirty="0">
                <a:effectLst/>
                <a:latin typeface="Helvetica LT Std" panose="020B0504020202020204" pitchFamily="34" charset="0"/>
                <a:ea typeface="Times New Roman" panose="02020603050405020304" pitchFamily="18" charset="0"/>
                <a:cs typeface="Arial Nova" panose="020B0504020202020204" pitchFamily="34" charset="0"/>
              </a:rPr>
              <a:t>.</a:t>
            </a:r>
            <a:endParaRPr lang="es-CR" sz="1900" kern="1200" dirty="0">
              <a:effectLst/>
              <a:latin typeface="Helvetica LT Std" panose="020B0504020202020204" pitchFamily="34" charset="0"/>
              <a:ea typeface="Times New Roman" panose="02020603050405020304" pitchFamily="18" charset="0"/>
              <a:cs typeface="Arial Nova" panose="020B0504020202020204" pitchFamily="34" charset="0"/>
            </a:endParaRPr>
          </a:p>
          <a:p>
            <a:pPr marL="285750" indent="-285750" algn="just">
              <a:lnSpc>
                <a:spcPct val="100000"/>
              </a:lnSpc>
              <a:spcBef>
                <a:spcPts val="300"/>
              </a:spcBef>
              <a:spcAft>
                <a:spcPts val="300"/>
              </a:spcAft>
              <a:buFont typeface="Symbol" panose="05050102010706020507" pitchFamily="18" charset="2"/>
              <a:buChar char=""/>
            </a:pPr>
            <a:r>
              <a:rPr lang="es-ES" sz="1900" kern="1200" dirty="0">
                <a:effectLst/>
                <a:latin typeface="Helvetica LT Std" panose="020B0504020202020204" pitchFamily="34" charset="0"/>
                <a:ea typeface="Times New Roman" panose="02020603050405020304" pitchFamily="18" charset="0"/>
                <a:cs typeface="Arial Nova" panose="020B0504020202020204" pitchFamily="34" charset="0"/>
              </a:rPr>
              <a:t> </a:t>
            </a:r>
            <a:r>
              <a:rPr lang="es-ES" kern="1200" dirty="0">
                <a:effectLst/>
                <a:latin typeface="Helvetica LT Std" panose="020B0504020202020204" pitchFamily="34" charset="0"/>
                <a:ea typeface="Times New Roman" panose="02020603050405020304" pitchFamily="18" charset="0"/>
                <a:cs typeface="Arial Nova" panose="020B0504020202020204" pitchFamily="34" charset="0"/>
              </a:rPr>
              <a:t>Por otro lado, hoy en día el sector empresarial, requiere principalmente cursos cortos (“short </a:t>
            </a:r>
            <a:r>
              <a:rPr lang="es-ES" kern="1200" dirty="0" err="1">
                <a:effectLst/>
                <a:latin typeface="Helvetica LT Std" panose="020B0504020202020204" pitchFamily="34" charset="0"/>
                <a:ea typeface="Times New Roman" panose="02020603050405020304" pitchFamily="18" charset="0"/>
                <a:cs typeface="Arial Nova" panose="020B0504020202020204" pitchFamily="34" charset="0"/>
              </a:rPr>
              <a:t>courses</a:t>
            </a:r>
            <a:r>
              <a:rPr lang="es-ES" kern="1200" dirty="0">
                <a:effectLst/>
                <a:latin typeface="Helvetica LT Std" panose="020B0504020202020204" pitchFamily="34" charset="0"/>
                <a:ea typeface="Times New Roman" panose="02020603050405020304" pitchFamily="18" charset="0"/>
                <a:cs typeface="Arial Nova" panose="020B0504020202020204" pitchFamily="34" charset="0"/>
              </a:rPr>
              <a:t>”) para capacitar a su personal en general (técnico, gerencial/estratégico, colaboradores en general), lo cual hace que la modularidad de los programas 4.0 resulten una solución, ya que los correspondientes módulos de los cursos son ni más ni menos que las actividades de aprendizaje de muy corta duración que requieren esas organizaciones, con la recompensa de poder otorgar </a:t>
            </a:r>
            <a:r>
              <a:rPr lang="es-ES" kern="1200" dirty="0" err="1">
                <a:effectLst/>
                <a:latin typeface="Helvetica LT Std" panose="020B0504020202020204" pitchFamily="34" charset="0"/>
                <a:ea typeface="Times New Roman" panose="02020603050405020304" pitchFamily="18" charset="0"/>
                <a:cs typeface="Arial Nova" panose="020B0504020202020204" pitchFamily="34" charset="0"/>
              </a:rPr>
              <a:t>microcredenciales</a:t>
            </a:r>
            <a:r>
              <a:rPr lang="es-ES" kern="1200" dirty="0">
                <a:effectLst/>
                <a:latin typeface="Helvetica LT Std" panose="020B0504020202020204" pitchFamily="34" charset="0"/>
                <a:ea typeface="Times New Roman" panose="02020603050405020304" pitchFamily="18" charset="0"/>
                <a:cs typeface="Arial Nova" panose="020B0504020202020204" pitchFamily="34" charset="0"/>
              </a:rPr>
              <a:t> específicos, como valor agregado. </a:t>
            </a:r>
            <a:endParaRPr lang="es-CR" kern="1200" dirty="0">
              <a:effectLst/>
              <a:latin typeface="Helvetica LT Std" panose="020B0504020202020204" pitchFamily="34" charset="0"/>
              <a:ea typeface="Times New Roman" panose="02020603050405020304" pitchFamily="18" charset="0"/>
              <a:cs typeface="Arial Nova" panose="020B0504020202020204" pitchFamily="34" charset="0"/>
            </a:endParaRPr>
          </a:p>
          <a:p>
            <a:pPr>
              <a:lnSpc>
                <a:spcPct val="100000"/>
              </a:lnSpc>
            </a:pPr>
            <a:endParaRPr lang="es-CR" sz="1900" dirty="0">
              <a:latin typeface="Helvetica LT Std" panose="020B0504020202020204" pitchFamily="34" charset="0"/>
            </a:endParaRPr>
          </a:p>
        </p:txBody>
      </p:sp>
    </p:spTree>
    <p:extLst>
      <p:ext uri="{BB962C8B-B14F-4D97-AF65-F5344CB8AC3E}">
        <p14:creationId xmlns:p14="http://schemas.microsoft.com/office/powerpoint/2010/main" val="29437723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267C3D-C1BA-6376-F9B5-CAAEEE773A55}"/>
              </a:ext>
            </a:extLst>
          </p:cNvPr>
          <p:cNvSpPr>
            <a:spLocks noGrp="1"/>
          </p:cNvSpPr>
          <p:nvPr>
            <p:ph type="title"/>
          </p:nvPr>
        </p:nvSpPr>
        <p:spPr>
          <a:xfrm>
            <a:off x="838200" y="0"/>
            <a:ext cx="10515600" cy="880351"/>
          </a:xfrm>
          <a:noFill/>
          <a:ln>
            <a:noFill/>
          </a:ln>
        </p:spPr>
        <p:txBody>
          <a:bodyPr vert="horz" lIns="91440" tIns="45720" rIns="91440" bIns="45720" rtlCol="0" anchor="ctr">
            <a:noAutofit/>
          </a:bodyPr>
          <a:lstStyle/>
          <a:p>
            <a:pPr algn="ctr"/>
            <a:br>
              <a:rPr lang="es-CR" sz="3200" cap="small" dirty="0">
                <a:solidFill>
                  <a:srgbClr val="FFFF00"/>
                </a:solidFill>
              </a:rPr>
            </a:br>
            <a:r>
              <a:rPr lang="es-CR" sz="3200" cap="small" dirty="0">
                <a:solidFill>
                  <a:srgbClr val="FFFF00"/>
                </a:solidFill>
              </a:rPr>
              <a:t>“</a:t>
            </a:r>
            <a:r>
              <a:rPr lang="es-CR" sz="3200" cap="small" dirty="0" err="1">
                <a:solidFill>
                  <a:srgbClr val="FFFF00"/>
                </a:solidFill>
              </a:rPr>
              <a:t>Microcredenciales</a:t>
            </a:r>
            <a:r>
              <a:rPr lang="es-CR" sz="3200" cap="small" dirty="0">
                <a:solidFill>
                  <a:srgbClr val="FFFF00"/>
                </a:solidFill>
              </a:rPr>
              <a:t>/ </a:t>
            </a:r>
            <a:r>
              <a:rPr lang="es-CR" sz="3200" cap="small" dirty="0" err="1">
                <a:solidFill>
                  <a:srgbClr val="FFFF00"/>
                </a:solidFill>
              </a:rPr>
              <a:t>Microcertificaciones</a:t>
            </a:r>
            <a:r>
              <a:rPr lang="es-CR" sz="3200" cap="small" dirty="0">
                <a:solidFill>
                  <a:srgbClr val="FFFF00"/>
                </a:solidFill>
              </a:rPr>
              <a:t>”</a:t>
            </a:r>
            <a:br>
              <a:rPr lang="es-CR" sz="3200" cap="small" dirty="0">
                <a:solidFill>
                  <a:srgbClr val="FFFF00"/>
                </a:solidFill>
              </a:rPr>
            </a:br>
            <a:endParaRPr lang="es-CR" sz="3200" cap="small" dirty="0">
              <a:solidFill>
                <a:srgbClr val="FFFF00"/>
              </a:solidFill>
            </a:endParaRPr>
          </a:p>
        </p:txBody>
      </p:sp>
      <p:sp>
        <p:nvSpPr>
          <p:cNvPr id="3" name="Marcador de contenido 2">
            <a:extLst>
              <a:ext uri="{FF2B5EF4-FFF2-40B4-BE49-F238E27FC236}">
                <a16:creationId xmlns:a16="http://schemas.microsoft.com/office/drawing/2014/main" id="{238E13AC-4961-B2E2-C9A4-B0A79471D1F3}"/>
              </a:ext>
            </a:extLst>
          </p:cNvPr>
          <p:cNvSpPr>
            <a:spLocks noGrp="1"/>
          </p:cNvSpPr>
          <p:nvPr>
            <p:ph idx="1"/>
          </p:nvPr>
        </p:nvSpPr>
        <p:spPr>
          <a:xfrm>
            <a:off x="216975" y="861800"/>
            <a:ext cx="11422251" cy="5996200"/>
          </a:xfrm>
          <a:solidFill>
            <a:srgbClr val="002060"/>
          </a:solidFill>
        </p:spPr>
        <p:txBody>
          <a:bodyPr>
            <a:noAutofit/>
          </a:bodyPr>
          <a:lstStyle/>
          <a:p>
            <a:pPr marL="285750" indent="-285750" algn="just">
              <a:lnSpc>
                <a:spcPct val="100000"/>
              </a:lnSpc>
              <a:spcBef>
                <a:spcPts val="300"/>
              </a:spcBef>
              <a:spcAft>
                <a:spcPts val="300"/>
              </a:spcAft>
              <a:buFont typeface="Symbol" panose="05050102010706020507" pitchFamily="18" charset="2"/>
              <a:buChar char=""/>
            </a:pPr>
            <a:r>
              <a:rPr lang="es-ES" sz="2400" b="1" kern="1200" dirty="0">
                <a:effectLst/>
                <a:latin typeface="Helvetica LT Std" panose="020B0504020202020204" pitchFamily="34" charset="0"/>
                <a:ea typeface="Times New Roman" panose="02020603050405020304" pitchFamily="18" charset="0"/>
                <a:cs typeface="Arial Nova" panose="020B0504020202020204" pitchFamily="34" charset="0"/>
              </a:rPr>
              <a:t>Hace unos 8 o 10 años escribí para el Ministerio de Educación Superior de la República Dominicana (MESCyT) una propuesta sobre la tendencia de las </a:t>
            </a:r>
            <a:r>
              <a:rPr lang="es-ES" sz="2400" b="1" kern="1200" dirty="0" err="1">
                <a:effectLst/>
                <a:latin typeface="Helvetica LT Std" panose="020B0504020202020204" pitchFamily="34" charset="0"/>
                <a:ea typeface="Times New Roman" panose="02020603050405020304" pitchFamily="18" charset="0"/>
                <a:cs typeface="Arial Nova" panose="020B0504020202020204" pitchFamily="34" charset="0"/>
              </a:rPr>
              <a:t>Microcredenciales</a:t>
            </a:r>
            <a:r>
              <a:rPr lang="es-ES" sz="2400" b="1" kern="1200" dirty="0">
                <a:effectLst/>
                <a:latin typeface="Helvetica LT Std" panose="020B0504020202020204" pitchFamily="34" charset="0"/>
                <a:ea typeface="Times New Roman" panose="02020603050405020304" pitchFamily="18" charset="0"/>
                <a:cs typeface="Arial Nova" panose="020B0504020202020204" pitchFamily="34" charset="0"/>
              </a:rPr>
              <a:t> o </a:t>
            </a:r>
            <a:r>
              <a:rPr lang="es-ES" sz="2400" b="1" kern="1200" dirty="0" err="1">
                <a:effectLst/>
                <a:latin typeface="Helvetica LT Std" panose="020B0504020202020204" pitchFamily="34" charset="0"/>
                <a:ea typeface="Times New Roman" panose="02020603050405020304" pitchFamily="18" charset="0"/>
                <a:cs typeface="Arial Nova" panose="020B0504020202020204" pitchFamily="34" charset="0"/>
              </a:rPr>
              <a:t>MicroCertificaciones</a:t>
            </a:r>
            <a:r>
              <a:rPr lang="es-ES" sz="2400" b="1" kern="1200" dirty="0">
                <a:effectLst/>
                <a:latin typeface="Helvetica LT Std" panose="020B0504020202020204" pitchFamily="34" charset="0"/>
                <a:ea typeface="Times New Roman" panose="02020603050405020304" pitchFamily="18" charset="0"/>
                <a:cs typeface="Arial Nova" panose="020B0504020202020204" pitchFamily="34" charset="0"/>
              </a:rPr>
              <a:t>, como alternativa a las Carreras muy largas y como un medio de ampliar matricula y responder a las demandas de los empleadores. Recientemente lo estamos aplicando en las Carreras Técnicas y Formación Profesional. </a:t>
            </a:r>
          </a:p>
          <a:p>
            <a:pPr marL="285750" indent="-285750" algn="just">
              <a:lnSpc>
                <a:spcPct val="100000"/>
              </a:lnSpc>
              <a:spcBef>
                <a:spcPts val="300"/>
              </a:spcBef>
              <a:spcAft>
                <a:spcPts val="300"/>
              </a:spcAft>
              <a:buFont typeface="Symbol" panose="05050102010706020507" pitchFamily="18" charset="2"/>
              <a:buChar char=""/>
            </a:pPr>
            <a:r>
              <a:rPr lang="es-ES" sz="2400" b="1" kern="1200" dirty="0">
                <a:solidFill>
                  <a:srgbClr val="FFFF00"/>
                </a:solidFill>
                <a:effectLst/>
                <a:latin typeface="Helvetica LT Std" panose="020B0504020202020204" pitchFamily="34" charset="0"/>
                <a:ea typeface="Times New Roman" panose="02020603050405020304" pitchFamily="18" charset="0"/>
                <a:cs typeface="Arial Nova" panose="020B0504020202020204" pitchFamily="34" charset="0"/>
              </a:rPr>
              <a:t>Los cursos, especialmente los Programas Técnicos 4.0, deben considerar en su diseño curricular, la existencia de “</a:t>
            </a:r>
            <a:r>
              <a:rPr lang="es-ES" sz="2400" b="1" kern="1200" dirty="0" err="1">
                <a:solidFill>
                  <a:srgbClr val="FFFF00"/>
                </a:solidFill>
                <a:effectLst/>
                <a:latin typeface="Helvetica LT Std" panose="020B0504020202020204" pitchFamily="34" charset="0"/>
                <a:ea typeface="Times New Roman" panose="02020603050405020304" pitchFamily="18" charset="0"/>
                <a:cs typeface="Arial Nova" panose="020B0504020202020204" pitchFamily="34" charset="0"/>
              </a:rPr>
              <a:t>microcredenciales</a:t>
            </a:r>
            <a:r>
              <a:rPr lang="es-ES" sz="2400" b="1" kern="1200" dirty="0">
                <a:solidFill>
                  <a:srgbClr val="FFFF00"/>
                </a:solidFill>
                <a:effectLst/>
                <a:latin typeface="Helvetica LT Std" panose="020B0504020202020204" pitchFamily="34" charset="0"/>
                <a:ea typeface="Times New Roman" panose="02020603050405020304" pitchFamily="18" charset="0"/>
                <a:cs typeface="Arial Nova" panose="020B0504020202020204" pitchFamily="34" charset="0"/>
              </a:rPr>
              <a:t>” o “</a:t>
            </a:r>
            <a:r>
              <a:rPr lang="es-ES" sz="2400" b="1" kern="1200" dirty="0" err="1">
                <a:solidFill>
                  <a:srgbClr val="FFFF00"/>
                </a:solidFill>
                <a:effectLst/>
                <a:latin typeface="Helvetica LT Std" panose="020B0504020202020204" pitchFamily="34" charset="0"/>
                <a:ea typeface="Times New Roman" panose="02020603050405020304" pitchFamily="18" charset="0"/>
                <a:cs typeface="Arial Nova" panose="020B0504020202020204" pitchFamily="34" charset="0"/>
              </a:rPr>
              <a:t>microcertificaciones</a:t>
            </a:r>
            <a:r>
              <a:rPr lang="es-ES" sz="2400" b="1" kern="1200" dirty="0">
                <a:solidFill>
                  <a:srgbClr val="FFFF00"/>
                </a:solidFill>
                <a:effectLst/>
                <a:latin typeface="Helvetica LT Std" panose="020B0504020202020204" pitchFamily="34" charset="0"/>
                <a:ea typeface="Times New Roman" panose="02020603050405020304" pitchFamily="18" charset="0"/>
                <a:cs typeface="Arial Nova" panose="020B0504020202020204" pitchFamily="34" charset="0"/>
              </a:rPr>
              <a:t>”; esto por lo variado de sus temas componentes. Los programas deben ser modulares, y disponer de “</a:t>
            </a:r>
            <a:r>
              <a:rPr lang="es-ES" sz="2400" b="1" kern="1200" dirty="0" err="1">
                <a:solidFill>
                  <a:srgbClr val="FFFF00"/>
                </a:solidFill>
                <a:effectLst/>
                <a:latin typeface="Helvetica LT Std" panose="020B0504020202020204" pitchFamily="34" charset="0"/>
                <a:ea typeface="Times New Roman" panose="02020603050405020304" pitchFamily="18" charset="0"/>
                <a:cs typeface="Arial Nova" panose="020B0504020202020204" pitchFamily="34" charset="0"/>
              </a:rPr>
              <a:t>microcredenciales</a:t>
            </a:r>
            <a:r>
              <a:rPr lang="es-ES" sz="2400" b="1" kern="1200" dirty="0">
                <a:solidFill>
                  <a:srgbClr val="FFFF00"/>
                </a:solidFill>
                <a:effectLst/>
                <a:latin typeface="Helvetica LT Std" panose="020B0504020202020204" pitchFamily="34" charset="0"/>
                <a:ea typeface="Times New Roman" panose="02020603050405020304" pitchFamily="18" charset="0"/>
                <a:cs typeface="Arial Nova" panose="020B0504020202020204" pitchFamily="34" charset="0"/>
              </a:rPr>
              <a:t>” establecidas en su ruta de certificación total. Lo anterior motiva al estudiante ya que es posible optar por reconocimientos de habilidades parciales, que los faculta a poder incorporarse en períodos más cortos al mercado laboral y continuar sus planes de estudio, adicionando otras posibles “</a:t>
            </a:r>
            <a:r>
              <a:rPr lang="es-ES" sz="2400" b="1" kern="1200" dirty="0" err="1">
                <a:solidFill>
                  <a:srgbClr val="FFFF00"/>
                </a:solidFill>
                <a:effectLst/>
                <a:latin typeface="Helvetica LT Std" panose="020B0504020202020204" pitchFamily="34" charset="0"/>
                <a:ea typeface="Times New Roman" panose="02020603050405020304" pitchFamily="18" charset="0"/>
                <a:cs typeface="Arial Nova" panose="020B0504020202020204" pitchFamily="34" charset="0"/>
              </a:rPr>
              <a:t>microespecializaciones</a:t>
            </a:r>
            <a:r>
              <a:rPr lang="es-ES" sz="2400" b="1" kern="1200" dirty="0">
                <a:solidFill>
                  <a:srgbClr val="FFFF00"/>
                </a:solidFill>
                <a:effectLst/>
                <a:latin typeface="Helvetica LT Std" panose="020B0504020202020204" pitchFamily="34" charset="0"/>
                <a:ea typeface="Times New Roman" panose="02020603050405020304" pitchFamily="18" charset="0"/>
                <a:cs typeface="Arial Nova" panose="020B0504020202020204" pitchFamily="34" charset="0"/>
              </a:rPr>
              <a:t>”, para seguir sumando logros, hasta completar su certificación total.</a:t>
            </a:r>
            <a:endParaRPr lang="es-CR" sz="2400" b="1" kern="1200" dirty="0">
              <a:solidFill>
                <a:srgbClr val="FFFF00"/>
              </a:solidFill>
              <a:effectLst/>
              <a:latin typeface="Helvetica LT Std" panose="020B0504020202020204" pitchFamily="34" charset="0"/>
              <a:ea typeface="Times New Roman" panose="02020603050405020304" pitchFamily="18" charset="0"/>
              <a:cs typeface="Arial Nova" panose="020B0504020202020204" pitchFamily="34" charset="0"/>
            </a:endParaRPr>
          </a:p>
          <a:p>
            <a:pPr marL="285750" indent="-285750" algn="just">
              <a:lnSpc>
                <a:spcPct val="100000"/>
              </a:lnSpc>
              <a:spcBef>
                <a:spcPts val="300"/>
              </a:spcBef>
              <a:spcAft>
                <a:spcPts val="300"/>
              </a:spcAft>
              <a:buFont typeface="Symbol" panose="05050102010706020507" pitchFamily="18" charset="2"/>
              <a:buChar char=""/>
            </a:pPr>
            <a:r>
              <a:rPr lang="es-ES" sz="2400" kern="1200" dirty="0">
                <a:effectLst/>
                <a:latin typeface="Helvetica LT Std" panose="020B0504020202020204" pitchFamily="34" charset="0"/>
                <a:ea typeface="Times New Roman" panose="02020603050405020304" pitchFamily="18" charset="0"/>
                <a:cs typeface="Arial Nova" panose="020B0504020202020204" pitchFamily="34" charset="0"/>
              </a:rPr>
              <a:t> </a:t>
            </a:r>
            <a:endParaRPr lang="es-CR" sz="2400" dirty="0">
              <a:latin typeface="Helvetica LT Std" panose="020B0504020202020204" pitchFamily="34" charset="0"/>
            </a:endParaRPr>
          </a:p>
        </p:txBody>
      </p:sp>
    </p:spTree>
    <p:extLst>
      <p:ext uri="{BB962C8B-B14F-4D97-AF65-F5344CB8AC3E}">
        <p14:creationId xmlns:p14="http://schemas.microsoft.com/office/powerpoint/2010/main" val="134514857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E9A849-542D-4C3D-981C-7C0769E37E45}"/>
              </a:ext>
            </a:extLst>
          </p:cNvPr>
          <p:cNvSpPr>
            <a:spLocks noGrp="1"/>
          </p:cNvSpPr>
          <p:nvPr>
            <p:ph type="title"/>
          </p:nvPr>
        </p:nvSpPr>
        <p:spPr>
          <a:xfrm>
            <a:off x="838200" y="365126"/>
            <a:ext cx="10515600" cy="706930"/>
          </a:xfrm>
          <a:noFill/>
          <a:ln>
            <a:noFill/>
          </a:ln>
        </p:spPr>
        <p:txBody>
          <a:bodyPr vert="horz" lIns="91440" tIns="45720" rIns="91440" bIns="45720" rtlCol="0" anchor="ctr">
            <a:noAutofit/>
          </a:bodyPr>
          <a:lstStyle/>
          <a:p>
            <a:pPr algn="ctr"/>
            <a:br>
              <a:rPr lang="es-CR" sz="3200" cap="small" dirty="0">
                <a:solidFill>
                  <a:srgbClr val="FFFF00"/>
                </a:solidFill>
              </a:rPr>
            </a:br>
            <a:r>
              <a:rPr lang="es-CR" sz="3200" cap="small" dirty="0">
                <a:solidFill>
                  <a:srgbClr val="FFFF00"/>
                </a:solidFill>
              </a:rPr>
              <a:t>Simuladores/Emuladores, Analizadores</a:t>
            </a:r>
            <a:br>
              <a:rPr lang="es-CR" sz="3200" cap="small" dirty="0">
                <a:solidFill>
                  <a:srgbClr val="FFFF00"/>
                </a:solidFill>
              </a:rPr>
            </a:br>
            <a:endParaRPr lang="es-CR" sz="3200" cap="small" dirty="0">
              <a:solidFill>
                <a:srgbClr val="FFFF00"/>
              </a:solidFill>
            </a:endParaRPr>
          </a:p>
        </p:txBody>
      </p:sp>
      <p:sp>
        <p:nvSpPr>
          <p:cNvPr id="3" name="Marcador de contenido 2">
            <a:extLst>
              <a:ext uri="{FF2B5EF4-FFF2-40B4-BE49-F238E27FC236}">
                <a16:creationId xmlns:a16="http://schemas.microsoft.com/office/drawing/2014/main" id="{02D0AC4D-17A1-1614-6111-6B78F0059172}"/>
              </a:ext>
            </a:extLst>
          </p:cNvPr>
          <p:cNvSpPr>
            <a:spLocks noGrp="1"/>
          </p:cNvSpPr>
          <p:nvPr>
            <p:ph idx="1"/>
          </p:nvPr>
        </p:nvSpPr>
        <p:spPr>
          <a:xfrm>
            <a:off x="185979" y="1229710"/>
            <a:ext cx="11763213" cy="5628290"/>
          </a:xfrm>
          <a:solidFill>
            <a:srgbClr val="002060"/>
          </a:solidFill>
        </p:spPr>
        <p:txBody>
          <a:bodyPr>
            <a:noAutofit/>
          </a:bodyPr>
          <a:lstStyle/>
          <a:p>
            <a:pPr marL="285750" indent="-285750" algn="just">
              <a:spcBef>
                <a:spcPts val="300"/>
              </a:spcBef>
              <a:spcAft>
                <a:spcPts val="300"/>
              </a:spcAft>
              <a:buFont typeface="Symbol" panose="05050102010706020507" pitchFamily="18" charset="2"/>
              <a:buChar char=""/>
            </a:pPr>
            <a:r>
              <a:rPr lang="es-ES" sz="2000" b="1" dirty="0">
                <a:latin typeface="Helvetica LT Std" panose="020B0504020202020204" pitchFamily="34" charset="0"/>
              </a:rPr>
              <a:t>En la Educación 4.0 debemos estimular la práctica. Debemos fomentar la utilización de herramientas de apoyo a la práctica, tales como: simuladores/emuladores, analizadores; tanto gratuitos o no gratuitos. Este tipo de herramientas es crucial para las diferentes fases de nivelación, en la ejecución de los programas técnicos 4.0, ya que dotan al estudiante de las bases conceptuales, terminología, funcionalidad y operación básica de los temas de interés, previo a operar equipos o infraestructura tecnológica real. Lo anterior reduce significativamente el dañar algún dispositivo, maquinaria y/o instrumental, por el conocimiento adquirido con anterioridad.</a:t>
            </a:r>
          </a:p>
          <a:p>
            <a:pPr marL="285750" indent="-285750" algn="just">
              <a:spcBef>
                <a:spcPts val="300"/>
              </a:spcBef>
              <a:spcAft>
                <a:spcPts val="300"/>
              </a:spcAft>
              <a:buFont typeface="Symbol" panose="05050102010706020507" pitchFamily="18" charset="2"/>
              <a:buChar char=""/>
            </a:pPr>
            <a:r>
              <a:rPr lang="es-ES" sz="2000" b="1" dirty="0">
                <a:solidFill>
                  <a:srgbClr val="FFFF00"/>
                </a:solidFill>
                <a:latin typeface="Helvetica LT Std" panose="020B0504020202020204" pitchFamily="34" charset="0"/>
              </a:rPr>
              <a:t>También debemos estimular en los programas técnicos 4.0 actuales, un balance de contenido en aspectos Implementación versus Detección y Solución de fallas o problemas (“</a:t>
            </a:r>
            <a:r>
              <a:rPr lang="es-ES" sz="2000" b="1" dirty="0" err="1">
                <a:solidFill>
                  <a:srgbClr val="FFFF00"/>
                </a:solidFill>
                <a:latin typeface="Helvetica LT Std" panose="020B0504020202020204" pitchFamily="34" charset="0"/>
              </a:rPr>
              <a:t>Troubleshooting</a:t>
            </a:r>
            <a:r>
              <a:rPr lang="es-ES" sz="2000" b="1" dirty="0">
                <a:solidFill>
                  <a:srgbClr val="FFFF00"/>
                </a:solidFill>
                <a:latin typeface="Helvetica LT Std" panose="020B0504020202020204" pitchFamily="34" charset="0"/>
              </a:rPr>
              <a:t>”). </a:t>
            </a:r>
            <a:endParaRPr lang="es-CR" sz="2000" b="1" dirty="0">
              <a:solidFill>
                <a:srgbClr val="FFFF00"/>
              </a:solidFill>
              <a:latin typeface="Helvetica LT Std" panose="020B0504020202020204" pitchFamily="34" charset="0"/>
            </a:endParaRPr>
          </a:p>
          <a:p>
            <a:pPr marL="285750" indent="-285750" algn="just">
              <a:spcBef>
                <a:spcPts val="300"/>
              </a:spcBef>
              <a:spcAft>
                <a:spcPts val="300"/>
              </a:spcAft>
              <a:buFont typeface="Symbol" panose="05050102010706020507" pitchFamily="18" charset="2"/>
              <a:buChar char=""/>
            </a:pPr>
            <a:r>
              <a:rPr lang="es-ES" sz="2000" b="1" dirty="0">
                <a:latin typeface="Helvetica LT Std" panose="020B0504020202020204" pitchFamily="34" charset="0"/>
              </a:rPr>
              <a:t>Es importante en los casos donde aplique, lograr esta combinación tanto a nivel teórico como práctico; de todos esos elementos, para maximizar las competencias y resultados de aprendizaje. Las empresas hoy en día requieren personal técnico, que tenga habilidades en diversas áreas tales como: diseño, implementación, operación y gestión, incluyendo el “</a:t>
            </a:r>
            <a:r>
              <a:rPr lang="es-ES" sz="2000" b="1" dirty="0" err="1">
                <a:latin typeface="Helvetica LT Std" panose="020B0504020202020204" pitchFamily="34" charset="0"/>
              </a:rPr>
              <a:t>Troubleshooting</a:t>
            </a:r>
            <a:r>
              <a:rPr lang="es-ES" sz="2000" b="1" dirty="0">
                <a:latin typeface="Helvetica LT Std" panose="020B0504020202020204" pitchFamily="34" charset="0"/>
              </a:rPr>
              <a:t>”. </a:t>
            </a:r>
            <a:endParaRPr lang="es-CR" sz="2000" b="1" dirty="0">
              <a:latin typeface="Helvetica LT Std" panose="020B0504020202020204" pitchFamily="34" charset="0"/>
            </a:endParaRPr>
          </a:p>
          <a:p>
            <a:pPr marL="285750" indent="-285750" algn="just">
              <a:spcBef>
                <a:spcPts val="300"/>
              </a:spcBef>
              <a:spcAft>
                <a:spcPts val="300"/>
              </a:spcAft>
              <a:buFont typeface="Symbol" panose="05050102010706020507" pitchFamily="18" charset="2"/>
              <a:buChar char=""/>
            </a:pPr>
            <a:r>
              <a:rPr lang="es-ES" sz="1800" b="1" dirty="0">
                <a:highlight>
                  <a:srgbClr val="800080"/>
                </a:highlight>
                <a:latin typeface="Helvetica LT Std" panose="020B0504020202020204" pitchFamily="34" charset="0"/>
              </a:rPr>
              <a:t>La Oferta Técnica 4.0 debe contemplar en su Portafolio de Servicios, tipos de formación “</a:t>
            </a:r>
            <a:r>
              <a:rPr lang="es-ES" sz="1800" b="1" dirty="0" err="1">
                <a:highlight>
                  <a:srgbClr val="800080"/>
                </a:highlight>
                <a:latin typeface="Helvetica LT Std" panose="020B0504020202020204" pitchFamily="34" charset="0"/>
              </a:rPr>
              <a:t>upskilling</a:t>
            </a:r>
            <a:r>
              <a:rPr lang="es-ES" sz="1800" b="1" dirty="0">
                <a:highlight>
                  <a:srgbClr val="800080"/>
                </a:highlight>
                <a:latin typeface="Helvetica LT Std" panose="020B0504020202020204" pitchFamily="34" charset="0"/>
              </a:rPr>
              <a:t>” y “</a:t>
            </a:r>
            <a:r>
              <a:rPr lang="es-ES" sz="1800" b="1" dirty="0" err="1">
                <a:highlight>
                  <a:srgbClr val="800080"/>
                </a:highlight>
                <a:latin typeface="Helvetica LT Std" panose="020B0504020202020204" pitchFamily="34" charset="0"/>
              </a:rPr>
              <a:t>reskilling</a:t>
            </a:r>
            <a:r>
              <a:rPr lang="es-ES" sz="1800" b="1" dirty="0">
                <a:highlight>
                  <a:srgbClr val="800080"/>
                </a:highlight>
                <a:latin typeface="Helvetica LT Std" panose="020B0504020202020204" pitchFamily="34" charset="0"/>
              </a:rPr>
              <a:t>”; es decir, “</a:t>
            </a:r>
            <a:r>
              <a:rPr lang="es-ES" sz="1800" b="1" dirty="0" err="1">
                <a:highlight>
                  <a:srgbClr val="800080"/>
                </a:highlight>
                <a:latin typeface="Helvetica LT Std" panose="020B0504020202020204" pitchFamily="34" charset="0"/>
              </a:rPr>
              <a:t>upskilling</a:t>
            </a:r>
            <a:r>
              <a:rPr lang="es-ES" sz="1800" b="1" dirty="0">
                <a:highlight>
                  <a:srgbClr val="800080"/>
                </a:highlight>
                <a:latin typeface="Helvetica LT Std" panose="020B0504020202020204" pitchFamily="34" charset="0"/>
              </a:rPr>
              <a:t>” para formar y desarrollar en el trabajador nuevas competencias para optimizar su desempeño; y el “</a:t>
            </a:r>
            <a:r>
              <a:rPr lang="es-ES" sz="1800" b="1" dirty="0" err="1">
                <a:highlight>
                  <a:srgbClr val="800080"/>
                </a:highlight>
                <a:latin typeface="Helvetica LT Std" panose="020B0504020202020204" pitchFamily="34" charset="0"/>
              </a:rPr>
              <a:t>reskilling</a:t>
            </a:r>
            <a:r>
              <a:rPr lang="es-ES" sz="1800" b="1" dirty="0">
                <a:highlight>
                  <a:srgbClr val="800080"/>
                </a:highlight>
                <a:latin typeface="Helvetica LT Std" panose="020B0504020202020204" pitchFamily="34" charset="0"/>
              </a:rPr>
              <a:t>” para dotarlo de otras habilidades para que se adapte a nuevos puestos de trabajo. </a:t>
            </a:r>
            <a:endParaRPr lang="es-CR" sz="1800" b="1" dirty="0">
              <a:highlight>
                <a:srgbClr val="800080"/>
              </a:highlight>
              <a:latin typeface="Helvetica LT Std" panose="020B0504020202020204" pitchFamily="34" charset="0"/>
            </a:endParaRPr>
          </a:p>
          <a:p>
            <a:endParaRPr lang="es-CR" sz="2000" dirty="0">
              <a:latin typeface="Helvetica LT Std" panose="020B0504020202020204" pitchFamily="34" charset="0"/>
            </a:endParaRPr>
          </a:p>
        </p:txBody>
      </p:sp>
    </p:spTree>
    <p:extLst>
      <p:ext uri="{BB962C8B-B14F-4D97-AF65-F5344CB8AC3E}">
        <p14:creationId xmlns:p14="http://schemas.microsoft.com/office/powerpoint/2010/main" val="2401706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7B79D2-0462-75CF-8284-11A7F1F2A121}"/>
              </a:ext>
            </a:extLst>
          </p:cNvPr>
          <p:cNvSpPr>
            <a:spLocks noGrp="1"/>
          </p:cNvSpPr>
          <p:nvPr>
            <p:ph type="title"/>
          </p:nvPr>
        </p:nvSpPr>
        <p:spPr>
          <a:xfrm>
            <a:off x="838200" y="365126"/>
            <a:ext cx="10515600" cy="976978"/>
          </a:xfrm>
          <a:noFill/>
        </p:spPr>
        <p:txBody>
          <a:bodyPr vert="horz" lIns="91440" tIns="45720" rIns="91440" bIns="45720" rtlCol="0" anchor="ctr">
            <a:noAutofit/>
          </a:bodyPr>
          <a:lstStyle/>
          <a:p>
            <a:r>
              <a:rPr lang="es-CR" b="1" cap="small" dirty="0">
                <a:solidFill>
                  <a:srgbClr val="FFC000"/>
                </a:solidFill>
                <a:latin typeface="Helvetica LT Std" panose="020B0504020202020204" pitchFamily="34" charset="0"/>
              </a:rPr>
              <a:t>CALENTAMIENTO GLOBAL</a:t>
            </a:r>
          </a:p>
        </p:txBody>
      </p:sp>
      <p:sp>
        <p:nvSpPr>
          <p:cNvPr id="3" name="Marcador de contenido 2">
            <a:extLst>
              <a:ext uri="{FF2B5EF4-FFF2-40B4-BE49-F238E27FC236}">
                <a16:creationId xmlns:a16="http://schemas.microsoft.com/office/drawing/2014/main" id="{BC2083CB-6326-8E5D-2855-57CF4D1EFDA6}"/>
              </a:ext>
            </a:extLst>
          </p:cNvPr>
          <p:cNvSpPr>
            <a:spLocks noGrp="1"/>
          </p:cNvSpPr>
          <p:nvPr>
            <p:ph idx="1"/>
          </p:nvPr>
        </p:nvSpPr>
        <p:spPr>
          <a:xfrm>
            <a:off x="139485" y="1342103"/>
            <a:ext cx="11214315" cy="4711855"/>
          </a:xfrm>
        </p:spPr>
        <p:txBody>
          <a:bodyPr>
            <a:noAutofit/>
          </a:bodyPr>
          <a:lstStyle/>
          <a:p>
            <a:pPr algn="just">
              <a:spcBef>
                <a:spcPts val="600"/>
              </a:spcBef>
              <a:spcAft>
                <a:spcPts val="600"/>
              </a:spcAft>
            </a:pPr>
            <a:r>
              <a:rPr lang="es-CR" sz="2000" kern="100" dirty="0">
                <a:effectLst/>
                <a:latin typeface="Helvetica LT Std" panose="020B0504020202020204" pitchFamily="34" charset="0"/>
                <a:ea typeface="Times New Roman" panose="02020603050405020304" pitchFamily="18" charset="0"/>
                <a:cs typeface="Arial" panose="020B0604020202020204" pitchFamily="34" charset="0"/>
              </a:rPr>
              <a:t>Tuvimos hace unas pocas décadas la triste noticia del Calentamiento Global. Basados en mediciones, observaciones, y estudios científicos varios líderes en el Mundo y Organismos Internacionales levantaron sus voces para alertarnos de un futuro que podría ser aterrador. </a:t>
            </a:r>
            <a:endParaRPr lang="es-CR" sz="2000" kern="100" dirty="0">
              <a:effectLst/>
              <a:latin typeface="Helvetica LT Std" panose="020B0504020202020204" pitchFamily="34" charset="0"/>
              <a:ea typeface="Calibri" panose="020F0502020204030204" pitchFamily="34" charset="0"/>
              <a:cs typeface="Arial" panose="020B0604020202020204" pitchFamily="34" charset="0"/>
            </a:endParaRPr>
          </a:p>
          <a:p>
            <a:pPr algn="just">
              <a:spcBef>
                <a:spcPts val="600"/>
              </a:spcBef>
              <a:spcAft>
                <a:spcPts val="600"/>
              </a:spcAft>
            </a:pPr>
            <a:r>
              <a:rPr lang="es-CR" sz="2000" b="1" kern="100" dirty="0">
                <a:solidFill>
                  <a:srgbClr val="FFFF00"/>
                </a:solidFill>
                <a:effectLst/>
                <a:latin typeface="Helvetica LT Std" panose="020B0504020202020204" pitchFamily="34" charset="0"/>
                <a:ea typeface="Times New Roman" panose="02020603050405020304" pitchFamily="18" charset="0"/>
                <a:cs typeface="Arial" panose="020B0604020202020204" pitchFamily="34" charset="0"/>
              </a:rPr>
              <a:t>Según los especialistas, tenemos 1,1 grados </a:t>
            </a:r>
            <a:r>
              <a:rPr lang="es-CR" sz="2000" b="1" kern="100" dirty="0" err="1">
                <a:solidFill>
                  <a:srgbClr val="FFFF00"/>
                </a:solidFill>
                <a:effectLst/>
                <a:latin typeface="Helvetica LT Std" panose="020B0504020202020204" pitchFamily="34" charset="0"/>
                <a:ea typeface="Times New Roman" panose="02020603050405020304" pitchFamily="18" charset="0"/>
                <a:cs typeface="Arial" panose="020B0604020202020204" pitchFamily="34" charset="0"/>
              </a:rPr>
              <a:t>celsius</a:t>
            </a:r>
            <a:r>
              <a:rPr lang="es-CR" sz="2000" b="1" kern="100" dirty="0">
                <a:solidFill>
                  <a:srgbClr val="FFFF00"/>
                </a:solidFill>
                <a:effectLst/>
                <a:latin typeface="Helvetica LT Std" panose="020B0504020202020204" pitchFamily="34" charset="0"/>
                <a:ea typeface="Times New Roman" panose="02020603050405020304" pitchFamily="18" charset="0"/>
                <a:cs typeface="Arial" panose="020B0604020202020204" pitchFamily="34" charset="0"/>
              </a:rPr>
              <a:t> de calentamiento. Esto ha producido últimamente grandes inundaciones en Pakistán que dejaron un tercio del país bajo agua. El sudeste de América del Norte sufre su peor sequía en 1.200 años. En China las sequías afectan las Mega hidroeléctricas obligando al cierre de fábricas. En el Este de la Antártida las temperaturas subieron sobre lo normal haciendo colap</a:t>
            </a:r>
            <a:r>
              <a:rPr lang="es-CR" sz="2000" kern="100" dirty="0">
                <a:effectLst/>
                <a:latin typeface="Helvetica LT Std" panose="020B0504020202020204" pitchFamily="34" charset="0"/>
                <a:ea typeface="Times New Roman" panose="02020603050405020304" pitchFamily="18" charset="0"/>
                <a:cs typeface="Arial" panose="020B0604020202020204" pitchFamily="34" charset="0"/>
              </a:rPr>
              <a:t>sar una enorme plataforma de hielo, suceso que no había pasado en los últimos 50 años. </a:t>
            </a:r>
            <a:endParaRPr lang="es-CR" sz="2000" kern="100" dirty="0">
              <a:effectLst/>
              <a:latin typeface="Helvetica LT Std" panose="020B0504020202020204" pitchFamily="34" charset="0"/>
              <a:ea typeface="Calibri" panose="020F0502020204030204" pitchFamily="34" charset="0"/>
              <a:cs typeface="Arial" panose="020B0604020202020204" pitchFamily="34" charset="0"/>
            </a:endParaRPr>
          </a:p>
          <a:p>
            <a:pPr algn="just">
              <a:spcBef>
                <a:spcPts val="600"/>
              </a:spcBef>
              <a:spcAft>
                <a:spcPts val="600"/>
              </a:spcAft>
            </a:pPr>
            <a:r>
              <a:rPr lang="es-CR" sz="2000" kern="100" dirty="0">
                <a:effectLst/>
                <a:latin typeface="Helvetica LT Std" panose="020B0504020202020204" pitchFamily="34" charset="0"/>
                <a:ea typeface="Times New Roman" panose="02020603050405020304" pitchFamily="18" charset="0"/>
                <a:cs typeface="Arial" panose="020B0604020202020204" pitchFamily="34" charset="0"/>
              </a:rPr>
              <a:t>Aparte de esos fenómenos, la Guerra Rusia/Ucrania ha generado una presión por los combustibles fósiles, lo que generará potenciales problemas. Vamos rumbo a calentamientos por encima del umbral de 2 grados centígrados establecido en el Acuerdo Climático de París. </a:t>
            </a:r>
            <a:r>
              <a:rPr lang="es-CR" sz="2000" b="1" kern="100" dirty="0">
                <a:solidFill>
                  <a:srgbClr val="FFFF00"/>
                </a:solidFill>
                <a:effectLst/>
                <a:latin typeface="Helvetica LT Std" panose="020B0504020202020204" pitchFamily="34" charset="0"/>
                <a:ea typeface="Times New Roman" panose="02020603050405020304" pitchFamily="18" charset="0"/>
                <a:cs typeface="Arial" panose="020B0604020202020204" pitchFamily="34" charset="0"/>
              </a:rPr>
              <a:t>Un planeta caliente</a:t>
            </a:r>
            <a:r>
              <a:rPr lang="es-CR" sz="2000" kern="100" dirty="0">
                <a:effectLst/>
                <a:latin typeface="Helvetica LT Std" panose="020B0504020202020204" pitchFamily="34" charset="0"/>
                <a:ea typeface="Times New Roman" panose="02020603050405020304" pitchFamily="18" charset="0"/>
                <a:cs typeface="Arial" panose="020B0604020202020204" pitchFamily="34" charset="0"/>
              </a:rPr>
              <a:t>.</a:t>
            </a:r>
            <a:endParaRPr lang="es-CR" sz="2000" kern="100" dirty="0">
              <a:effectLst/>
              <a:latin typeface="Helvetica LT Std" panose="020B0504020202020204" pitchFamily="34" charset="0"/>
              <a:ea typeface="Calibri" panose="020F0502020204030204" pitchFamily="34" charset="0"/>
              <a:cs typeface="Arial" panose="020B0604020202020204" pitchFamily="34" charset="0"/>
            </a:endParaRPr>
          </a:p>
          <a:p>
            <a:pPr algn="just">
              <a:spcBef>
                <a:spcPts val="600"/>
              </a:spcBef>
              <a:spcAft>
                <a:spcPts val="600"/>
              </a:spcAft>
            </a:pPr>
            <a:r>
              <a:rPr lang="es-CR" sz="2000" b="1" kern="100" dirty="0">
                <a:solidFill>
                  <a:srgbClr val="FFFF00"/>
                </a:solidFill>
                <a:effectLst/>
                <a:latin typeface="Helvetica LT Std" panose="020B0504020202020204" pitchFamily="34" charset="0"/>
                <a:ea typeface="Times New Roman" panose="02020603050405020304" pitchFamily="18" charset="0"/>
                <a:cs typeface="Arial" panose="020B0604020202020204" pitchFamily="34" charset="0"/>
              </a:rPr>
              <a:t>Andrew </a:t>
            </a:r>
            <a:r>
              <a:rPr lang="es-CR" sz="2000" b="1" kern="100" dirty="0" err="1">
                <a:solidFill>
                  <a:srgbClr val="FFFF00"/>
                </a:solidFill>
                <a:effectLst/>
                <a:latin typeface="Helvetica LT Std" panose="020B0504020202020204" pitchFamily="34" charset="0"/>
                <a:ea typeface="Times New Roman" panose="02020603050405020304" pitchFamily="18" charset="0"/>
                <a:cs typeface="Arial" panose="020B0604020202020204" pitchFamily="34" charset="0"/>
              </a:rPr>
              <a:t>Steer</a:t>
            </a:r>
            <a:r>
              <a:rPr lang="es-CR" sz="2000" b="1" kern="100" dirty="0">
                <a:solidFill>
                  <a:srgbClr val="FFFF00"/>
                </a:solidFill>
                <a:effectLst/>
                <a:latin typeface="Helvetica LT Std" panose="020B0504020202020204" pitchFamily="34" charset="0"/>
                <a:ea typeface="Times New Roman" panose="02020603050405020304" pitchFamily="18" charset="0"/>
                <a:cs typeface="Arial" panose="020B0604020202020204" pitchFamily="34" charset="0"/>
              </a:rPr>
              <a:t>, Director del Bezos </a:t>
            </a:r>
            <a:r>
              <a:rPr lang="es-CR" sz="2000" b="1" kern="100" dirty="0" err="1">
                <a:solidFill>
                  <a:srgbClr val="FFFF00"/>
                </a:solidFill>
                <a:effectLst/>
                <a:latin typeface="Helvetica LT Std" panose="020B0504020202020204" pitchFamily="34" charset="0"/>
                <a:ea typeface="Times New Roman" panose="02020603050405020304" pitchFamily="18" charset="0"/>
                <a:cs typeface="Arial" panose="020B0604020202020204" pitchFamily="34" charset="0"/>
              </a:rPr>
              <a:t>Earth</a:t>
            </a:r>
            <a:r>
              <a:rPr lang="es-CR" sz="2000" b="1" kern="100" dirty="0">
                <a:solidFill>
                  <a:srgbClr val="FFFF00"/>
                </a:solidFill>
                <a:effectLst/>
                <a:latin typeface="Helvetica LT Std" panose="020B0504020202020204" pitchFamily="34" charset="0"/>
                <a:ea typeface="Times New Roman" panose="02020603050405020304" pitchFamily="18" charset="0"/>
                <a:cs typeface="Arial" panose="020B0604020202020204" pitchFamily="34" charset="0"/>
              </a:rPr>
              <a:t> </a:t>
            </a:r>
            <a:r>
              <a:rPr lang="es-CR" sz="2000" b="1" kern="100" dirty="0" err="1">
                <a:solidFill>
                  <a:srgbClr val="FFFF00"/>
                </a:solidFill>
                <a:effectLst/>
                <a:latin typeface="Helvetica LT Std" panose="020B0504020202020204" pitchFamily="34" charset="0"/>
                <a:ea typeface="Times New Roman" panose="02020603050405020304" pitchFamily="18" charset="0"/>
                <a:cs typeface="Arial" panose="020B0604020202020204" pitchFamily="34" charset="0"/>
              </a:rPr>
              <a:t>Fund</a:t>
            </a:r>
            <a:r>
              <a:rPr lang="es-CR" sz="2000" b="1" kern="100" dirty="0">
                <a:solidFill>
                  <a:srgbClr val="FFFF00"/>
                </a:solidFill>
                <a:effectLst/>
                <a:latin typeface="Helvetica LT Std" panose="020B0504020202020204" pitchFamily="34" charset="0"/>
                <a:ea typeface="Times New Roman" panose="02020603050405020304" pitchFamily="18" charset="0"/>
                <a:cs typeface="Arial" panose="020B0604020202020204" pitchFamily="34" charset="0"/>
              </a:rPr>
              <a:t>, nos dice que no se están cumpliendo los acuerdos: el abandono progresivo del Carbón no se aplica del todo, habría que cerrar unas 1,000 plantas de carbón al año; tampoco los índices de deforestación; tampoco el rendimiento de cosechas para alimentar la población creciente sin invadir las áreas boscosas.</a:t>
            </a:r>
            <a:endParaRPr lang="es-CR" sz="2000" b="1" kern="100" dirty="0">
              <a:solidFill>
                <a:srgbClr val="FFFF00"/>
              </a:solidFill>
              <a:effectLst/>
              <a:latin typeface="Helvetica LT Std" panose="020B0504020202020204" pitchFamily="34" charset="0"/>
              <a:ea typeface="Calibri" panose="020F0502020204030204" pitchFamily="34" charset="0"/>
              <a:cs typeface="Arial" panose="020B0604020202020204" pitchFamily="34" charset="0"/>
            </a:endParaRPr>
          </a:p>
          <a:p>
            <a:endParaRPr lang="es-CR" sz="2000" dirty="0">
              <a:latin typeface="Helvetica LT Std" panose="020B0504020202020204" pitchFamily="34" charset="0"/>
            </a:endParaRPr>
          </a:p>
        </p:txBody>
      </p:sp>
    </p:spTree>
    <p:extLst>
      <p:ext uri="{BB962C8B-B14F-4D97-AF65-F5344CB8AC3E}">
        <p14:creationId xmlns:p14="http://schemas.microsoft.com/office/powerpoint/2010/main" val="107409274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37B8E2-2761-6394-2F14-F5981226C51F}"/>
              </a:ext>
            </a:extLst>
          </p:cNvPr>
          <p:cNvSpPr>
            <a:spLocks noGrp="1"/>
          </p:cNvSpPr>
          <p:nvPr>
            <p:ph type="title"/>
          </p:nvPr>
        </p:nvSpPr>
        <p:spPr>
          <a:xfrm>
            <a:off x="154983" y="365126"/>
            <a:ext cx="11437749" cy="722696"/>
          </a:xfrm>
          <a:noFill/>
          <a:ln>
            <a:noFill/>
          </a:ln>
        </p:spPr>
        <p:txBody>
          <a:bodyPr vert="horz" lIns="91440" tIns="45720" rIns="91440" bIns="45720" rtlCol="0" anchor="ctr">
            <a:noAutofit/>
          </a:bodyPr>
          <a:lstStyle/>
          <a:p>
            <a:pPr algn="ctr"/>
            <a:br>
              <a:rPr lang="es-ES" sz="3200" cap="small" dirty="0">
                <a:solidFill>
                  <a:srgbClr val="FFFF00"/>
                </a:solidFill>
              </a:rPr>
            </a:br>
            <a:r>
              <a:rPr lang="es-ES" sz="3200" cap="small" dirty="0">
                <a:solidFill>
                  <a:srgbClr val="FFFF00"/>
                </a:solidFill>
              </a:rPr>
              <a:t>IMPORTANCIA Y VENTAJAS DE LOS SIMULADORES/EMULADORES Y ANALIZADORES </a:t>
            </a:r>
            <a:br>
              <a:rPr lang="es-ES" sz="3200" cap="small" dirty="0">
                <a:solidFill>
                  <a:srgbClr val="FFFF00"/>
                </a:solidFill>
              </a:rPr>
            </a:br>
            <a:r>
              <a:rPr lang="es-ES" sz="3200" cap="small" dirty="0">
                <a:solidFill>
                  <a:srgbClr val="FFFF00"/>
                </a:solidFill>
              </a:rPr>
              <a:t>PARA LA EDUCACIÓN 4-0 </a:t>
            </a:r>
            <a:br>
              <a:rPr lang="es-CR" sz="3200" cap="small" dirty="0">
                <a:solidFill>
                  <a:srgbClr val="FFFF00"/>
                </a:solidFill>
              </a:rPr>
            </a:br>
            <a:endParaRPr lang="es-CR" sz="3200" cap="small" dirty="0">
              <a:solidFill>
                <a:srgbClr val="FFFF00"/>
              </a:solidFill>
            </a:endParaRPr>
          </a:p>
        </p:txBody>
      </p:sp>
      <p:sp>
        <p:nvSpPr>
          <p:cNvPr id="3" name="Marcador de contenido 2">
            <a:extLst>
              <a:ext uri="{FF2B5EF4-FFF2-40B4-BE49-F238E27FC236}">
                <a16:creationId xmlns:a16="http://schemas.microsoft.com/office/drawing/2014/main" id="{7F91777F-0CFA-6E89-602B-62EB7DF6794B}"/>
              </a:ext>
            </a:extLst>
          </p:cNvPr>
          <p:cNvSpPr>
            <a:spLocks noGrp="1"/>
          </p:cNvSpPr>
          <p:nvPr>
            <p:ph idx="1"/>
          </p:nvPr>
        </p:nvSpPr>
        <p:spPr>
          <a:xfrm>
            <a:off x="398434" y="1229710"/>
            <a:ext cx="10981841" cy="5263164"/>
          </a:xfrm>
          <a:solidFill>
            <a:srgbClr val="002060"/>
          </a:solidFill>
        </p:spPr>
        <p:txBody>
          <a:bodyPr>
            <a:noAutofit/>
          </a:bodyPr>
          <a:lstStyle/>
          <a:p>
            <a:pPr marL="285750" indent="-285750" algn="just">
              <a:lnSpc>
                <a:spcPct val="100000"/>
              </a:lnSpc>
              <a:spcBef>
                <a:spcPts val="300"/>
              </a:spcBef>
              <a:spcAft>
                <a:spcPts val="300"/>
              </a:spcAft>
              <a:buFont typeface="Symbol" panose="05050102010706020507" pitchFamily="18" charset="2"/>
              <a:buChar char=""/>
              <a:tabLst>
                <a:tab pos="4851400" algn="l"/>
              </a:tabLst>
            </a:pPr>
            <a:r>
              <a:rPr lang="es-ES" sz="2200" b="1" kern="1200" dirty="0">
                <a:effectLst/>
                <a:latin typeface="Helvetica LT Std" panose="020B0504020202020204" pitchFamily="34" charset="0"/>
                <a:ea typeface="Times New Roman" panose="02020603050405020304" pitchFamily="18" charset="0"/>
                <a:cs typeface="Arial Nova" panose="020B0504020202020204" pitchFamily="34" charset="0"/>
              </a:rPr>
              <a:t>La diferencia existente entre un simulador y un emulador. Un simulador es un entorno que modela, mientras que un emulador es uno que replica el uso como en el dispositivo o sistema original. El simulador imita la actividad de algo que está simulando. Por ejemplo, un simulador como el Cisco </a:t>
            </a:r>
            <a:r>
              <a:rPr lang="es-ES" sz="2200" b="1" kern="1200" dirty="0" err="1">
                <a:effectLst/>
                <a:latin typeface="Helvetica LT Std" panose="020B0504020202020204" pitchFamily="34" charset="0"/>
                <a:ea typeface="Times New Roman" panose="02020603050405020304" pitchFamily="18" charset="0"/>
                <a:cs typeface="Arial Nova" panose="020B0504020202020204" pitchFamily="34" charset="0"/>
              </a:rPr>
              <a:t>Packet</a:t>
            </a:r>
            <a:r>
              <a:rPr lang="es-ES" sz="2200" b="1" kern="1200" dirty="0">
                <a:effectLst/>
                <a:latin typeface="Helvetica LT Std" panose="020B0504020202020204" pitchFamily="34" charset="0"/>
                <a:ea typeface="Times New Roman" panose="02020603050405020304" pitchFamily="18" charset="0"/>
                <a:cs typeface="Arial Nova" panose="020B0504020202020204" pitchFamily="34" charset="0"/>
              </a:rPr>
              <a:t> </a:t>
            </a:r>
            <a:r>
              <a:rPr lang="es-ES" sz="2200" b="1" kern="1200" dirty="0" err="1">
                <a:effectLst/>
                <a:latin typeface="Helvetica LT Std" panose="020B0504020202020204" pitchFamily="34" charset="0"/>
                <a:ea typeface="Times New Roman" panose="02020603050405020304" pitchFamily="18" charset="0"/>
                <a:cs typeface="Arial Nova" panose="020B0504020202020204" pitchFamily="34" charset="0"/>
              </a:rPr>
              <a:t>Tracer</a:t>
            </a:r>
            <a:r>
              <a:rPr lang="es-ES" sz="2200" b="1" kern="1200" dirty="0">
                <a:effectLst/>
                <a:latin typeface="Helvetica LT Std" panose="020B0504020202020204" pitchFamily="34" charset="0"/>
                <a:ea typeface="Times New Roman" panose="02020603050405020304" pitchFamily="18" charset="0"/>
                <a:cs typeface="Arial Nova" panose="020B0504020202020204" pitchFamily="34" charset="0"/>
              </a:rPr>
              <a:t>, simula un enrutador, pero no lo emula; mientras que un simulador/emular como en GNS3 o EVE-NG pueden emular un enrutador específico, es decir no lo imita, lo replica. </a:t>
            </a:r>
            <a:endParaRPr lang="es-CR" sz="2200" b="1" kern="1200" dirty="0">
              <a:effectLst/>
              <a:latin typeface="Helvetica LT Std" panose="020B0504020202020204" pitchFamily="34" charset="0"/>
              <a:ea typeface="Times New Roman" panose="02020603050405020304" pitchFamily="18" charset="0"/>
              <a:cs typeface="Arial Nova" panose="020B0504020202020204" pitchFamily="34" charset="0"/>
            </a:endParaRPr>
          </a:p>
          <a:p>
            <a:pPr marL="285750" indent="-285750" algn="just">
              <a:lnSpc>
                <a:spcPct val="100000"/>
              </a:lnSpc>
              <a:spcBef>
                <a:spcPts val="300"/>
              </a:spcBef>
              <a:spcAft>
                <a:spcPts val="300"/>
              </a:spcAft>
              <a:buFont typeface="Symbol" panose="05050102010706020507" pitchFamily="18" charset="2"/>
              <a:buChar char=""/>
              <a:tabLst>
                <a:tab pos="4851400" algn="l"/>
              </a:tabLst>
            </a:pPr>
            <a:r>
              <a:rPr lang="es-ES" sz="2200" b="1" kern="1200" dirty="0">
                <a:effectLst/>
                <a:latin typeface="Helvetica LT Std" panose="020B0504020202020204" pitchFamily="34" charset="0"/>
                <a:ea typeface="Times New Roman" panose="02020603050405020304" pitchFamily="18" charset="0"/>
                <a:cs typeface="Arial Nova" panose="020B0504020202020204" pitchFamily="34" charset="0"/>
              </a:rPr>
              <a:t>Por otro lado, el uso de analizadores de datos en el aprendizaje de Programas Técnicos es primordial, para fines de detección y solución de fallas y averías (“</a:t>
            </a:r>
            <a:r>
              <a:rPr lang="es-ES" sz="2200" b="1" kern="1200" dirty="0" err="1">
                <a:effectLst/>
                <a:latin typeface="Helvetica LT Std" panose="020B0504020202020204" pitchFamily="34" charset="0"/>
                <a:ea typeface="Times New Roman" panose="02020603050405020304" pitchFamily="18" charset="0"/>
                <a:cs typeface="Arial Nova" panose="020B0504020202020204" pitchFamily="34" charset="0"/>
              </a:rPr>
              <a:t>Troubleshooting</a:t>
            </a:r>
            <a:r>
              <a:rPr lang="es-ES" sz="2200" b="1" kern="1200" dirty="0">
                <a:effectLst/>
                <a:latin typeface="Helvetica LT Std" panose="020B0504020202020204" pitchFamily="34" charset="0"/>
                <a:ea typeface="Times New Roman" panose="02020603050405020304" pitchFamily="18" charset="0"/>
                <a:cs typeface="Arial Nova" panose="020B0504020202020204" pitchFamily="34" charset="0"/>
              </a:rPr>
              <a:t>”).</a:t>
            </a:r>
            <a:endParaRPr lang="es-CR" sz="2200" b="1" kern="1200" dirty="0">
              <a:effectLst/>
              <a:latin typeface="Helvetica LT Std" panose="020B0504020202020204" pitchFamily="34" charset="0"/>
              <a:ea typeface="Times New Roman" panose="02020603050405020304" pitchFamily="18" charset="0"/>
              <a:cs typeface="Arial Nova" panose="020B0504020202020204" pitchFamily="34" charset="0"/>
            </a:endParaRPr>
          </a:p>
          <a:p>
            <a:pPr marL="285750" indent="-285750" algn="just">
              <a:lnSpc>
                <a:spcPct val="100000"/>
              </a:lnSpc>
              <a:spcBef>
                <a:spcPts val="300"/>
              </a:spcBef>
              <a:spcAft>
                <a:spcPts val="300"/>
              </a:spcAft>
              <a:buFont typeface="Symbol" panose="05050102010706020507" pitchFamily="18" charset="2"/>
              <a:buChar char=""/>
              <a:tabLst>
                <a:tab pos="4851400" algn="l"/>
              </a:tabLst>
            </a:pPr>
            <a:r>
              <a:rPr lang="es-ES" sz="2200" b="1" kern="1200" dirty="0">
                <a:solidFill>
                  <a:srgbClr val="FFFF00"/>
                </a:solidFill>
                <a:effectLst/>
                <a:latin typeface="Helvetica LT Std" panose="020B0504020202020204" pitchFamily="34" charset="0"/>
                <a:ea typeface="Times New Roman" panose="02020603050405020304" pitchFamily="18" charset="0"/>
                <a:cs typeface="Arial Nova" panose="020B0504020202020204" pitchFamily="34" charset="0"/>
              </a:rPr>
              <a:t>El objetivo es poder identificar cualquier tipo falla o avería, patrón oculto, relaciones, tendencias, en diversos campos o áreas de especialidad técnica. Por ejemplo, en el campo de Redes, existen analizadores de datos, que permiten determinar dónde se origina o radica un problema, si el mismo es de índole físico, enlace, red, aplicación, </a:t>
            </a:r>
            <a:r>
              <a:rPr lang="es-ES" sz="2200" b="1" kern="1200" dirty="0" err="1">
                <a:solidFill>
                  <a:srgbClr val="FFFF00"/>
                </a:solidFill>
                <a:effectLst/>
                <a:latin typeface="Helvetica LT Std" panose="020B0504020202020204" pitchFamily="34" charset="0"/>
                <a:ea typeface="Times New Roman" panose="02020603050405020304" pitchFamily="18" charset="0"/>
                <a:cs typeface="Arial Nova" panose="020B0504020202020204" pitchFamily="34" charset="0"/>
              </a:rPr>
              <a:t>etc</a:t>
            </a:r>
            <a:r>
              <a:rPr lang="es-ES" sz="2200" b="1" kern="1200" dirty="0">
                <a:solidFill>
                  <a:srgbClr val="FFFF00"/>
                </a:solidFill>
                <a:effectLst/>
                <a:latin typeface="Helvetica LT Std" panose="020B0504020202020204" pitchFamily="34" charset="0"/>
                <a:ea typeface="Times New Roman" panose="02020603050405020304" pitchFamily="18" charset="0"/>
                <a:cs typeface="Arial Nova" panose="020B0504020202020204" pitchFamily="34" charset="0"/>
              </a:rPr>
              <a:t>; y así poder dar soluciones oportunas y efectivas. (R. Avendaño, Consultor Equipo Guadamuz).</a:t>
            </a:r>
            <a:endParaRPr lang="es-CR" sz="2200" b="1" dirty="0">
              <a:solidFill>
                <a:srgbClr val="FFFF00"/>
              </a:solidFill>
            </a:endParaRPr>
          </a:p>
        </p:txBody>
      </p:sp>
    </p:spTree>
    <p:extLst>
      <p:ext uri="{BB962C8B-B14F-4D97-AF65-F5344CB8AC3E}">
        <p14:creationId xmlns:p14="http://schemas.microsoft.com/office/powerpoint/2010/main" val="343200396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309762-C904-4001-355E-42703E350F0A}"/>
              </a:ext>
            </a:extLst>
          </p:cNvPr>
          <p:cNvSpPr>
            <a:spLocks noGrp="1"/>
          </p:cNvSpPr>
          <p:nvPr>
            <p:ph type="title"/>
          </p:nvPr>
        </p:nvSpPr>
        <p:spPr>
          <a:xfrm>
            <a:off x="1086173" y="365125"/>
            <a:ext cx="9499169" cy="1045221"/>
          </a:xfrm>
          <a:noFill/>
          <a:ln>
            <a:noFill/>
          </a:ln>
        </p:spPr>
        <p:txBody>
          <a:bodyPr vert="horz" lIns="91440" tIns="45720" rIns="91440" bIns="45720" rtlCol="0" anchor="ctr">
            <a:noAutofit/>
          </a:bodyPr>
          <a:lstStyle/>
          <a:p>
            <a:pPr algn="ctr"/>
            <a:br>
              <a:rPr lang="es-CR" sz="3200" cap="small" dirty="0">
                <a:solidFill>
                  <a:srgbClr val="FFFF00"/>
                </a:solidFill>
              </a:rPr>
            </a:br>
            <a:r>
              <a:rPr lang="es-CR" sz="3200" cap="small" dirty="0">
                <a:solidFill>
                  <a:srgbClr val="FFFF00"/>
                </a:solidFill>
              </a:rPr>
              <a:t>EJEMPLOS PROGRAMA CORTO DE TÉCNICO EN AGRICULTURA DE PRECISIÓN.</a:t>
            </a:r>
            <a:br>
              <a:rPr lang="es-CR" sz="3200" cap="small" dirty="0">
                <a:solidFill>
                  <a:srgbClr val="FFFF00"/>
                </a:solidFill>
              </a:rPr>
            </a:br>
            <a:endParaRPr lang="es-CR" sz="3200" cap="small" dirty="0">
              <a:solidFill>
                <a:srgbClr val="FFFF00"/>
              </a:solidFill>
            </a:endParaRPr>
          </a:p>
        </p:txBody>
      </p:sp>
      <p:sp>
        <p:nvSpPr>
          <p:cNvPr id="3" name="Marcador de contenido 2">
            <a:extLst>
              <a:ext uri="{FF2B5EF4-FFF2-40B4-BE49-F238E27FC236}">
                <a16:creationId xmlns:a16="http://schemas.microsoft.com/office/drawing/2014/main" id="{1625932E-F26B-7354-F4DB-776C8642721E}"/>
              </a:ext>
            </a:extLst>
          </p:cNvPr>
          <p:cNvSpPr>
            <a:spLocks noGrp="1"/>
          </p:cNvSpPr>
          <p:nvPr>
            <p:ph idx="1"/>
          </p:nvPr>
        </p:nvSpPr>
        <p:spPr>
          <a:xfrm>
            <a:off x="838199" y="1825625"/>
            <a:ext cx="10770031" cy="4667250"/>
          </a:xfrm>
          <a:solidFill>
            <a:srgbClr val="002060"/>
          </a:solidFill>
        </p:spPr>
        <p:txBody>
          <a:bodyPr>
            <a:normAutofit/>
          </a:bodyPr>
          <a:lstStyle/>
          <a:p>
            <a:pPr marL="0" indent="0">
              <a:spcAft>
                <a:spcPts val="1000"/>
              </a:spcAft>
              <a:buNone/>
              <a:tabLst>
                <a:tab pos="4757738" algn="l"/>
              </a:tabLst>
            </a:pPr>
            <a:r>
              <a:rPr lang="es-CR" sz="2400" b="1" kern="1200" dirty="0" err="1">
                <a:solidFill>
                  <a:srgbClr val="FFFF00"/>
                </a:solidFill>
                <a:effectLst/>
                <a:latin typeface="Helvetica LT Std" panose="020B0504020202020204" pitchFamily="34" charset="0"/>
                <a:ea typeface="Times New Roman" panose="02020603050405020304" pitchFamily="18" charset="0"/>
                <a:cs typeface="Arial Nova" panose="020B0504020202020204" pitchFamily="34" charset="0"/>
              </a:rPr>
              <a:t>EjemploPrograma</a:t>
            </a:r>
            <a:r>
              <a:rPr lang="es-CR" sz="2400" b="1" kern="1200" dirty="0">
                <a:solidFill>
                  <a:srgbClr val="FFFF00"/>
                </a:solidFill>
                <a:effectLst/>
                <a:latin typeface="Helvetica LT Std" panose="020B0504020202020204" pitchFamily="34" charset="0"/>
                <a:ea typeface="Times New Roman" panose="02020603050405020304" pitchFamily="18" charset="0"/>
                <a:cs typeface="Arial Nova" panose="020B0504020202020204" pitchFamily="34" charset="0"/>
              </a:rPr>
              <a:t> </a:t>
            </a:r>
            <a:r>
              <a:rPr lang="es-CR" sz="2400" b="1" dirty="0">
                <a:solidFill>
                  <a:srgbClr val="FFFF00"/>
                </a:solidFill>
                <a:latin typeface="Helvetica LT Std" panose="020B0504020202020204" pitchFamily="34" charset="0"/>
                <a:ea typeface="Times New Roman" panose="02020603050405020304" pitchFamily="18" charset="0"/>
                <a:cs typeface="Arial Nova" panose="020B0504020202020204" pitchFamily="34" charset="0"/>
              </a:rPr>
              <a:t>C</a:t>
            </a:r>
            <a:r>
              <a:rPr lang="es-CR" sz="2400" b="1" kern="1200" dirty="0">
                <a:solidFill>
                  <a:srgbClr val="FFFF00"/>
                </a:solidFill>
                <a:effectLst/>
                <a:latin typeface="Helvetica LT Std" panose="020B0504020202020204" pitchFamily="34" charset="0"/>
                <a:ea typeface="Times New Roman" panose="02020603050405020304" pitchFamily="18" charset="0"/>
                <a:cs typeface="Arial Nova" panose="020B0504020202020204" pitchFamily="34" charset="0"/>
              </a:rPr>
              <a:t>orto de Técnico en Agricultura de Precisión.</a:t>
            </a:r>
          </a:p>
          <a:p>
            <a:pPr marL="0" indent="0" algn="just">
              <a:lnSpc>
                <a:spcPct val="100000"/>
              </a:lnSpc>
              <a:spcBef>
                <a:spcPts val="600"/>
              </a:spcBef>
              <a:spcAft>
                <a:spcPts val="600"/>
              </a:spcAft>
              <a:buNone/>
            </a:pPr>
            <a:r>
              <a:rPr lang="es-ES" sz="2400" b="1" kern="100" dirty="0">
                <a:effectLst/>
                <a:latin typeface="Helvetica LT Std" panose="020B0504020202020204" pitchFamily="34" charset="0"/>
                <a:ea typeface="Calibri" panose="020F0502020204030204" pitchFamily="34" charset="0"/>
                <a:cs typeface="Arial" panose="020B0604020202020204" pitchFamily="34" charset="0"/>
              </a:rPr>
              <a:t>Compuesto de los siguientes 6 </a:t>
            </a:r>
            <a:r>
              <a:rPr lang="es-CR" sz="2400" b="1" kern="100" dirty="0">
                <a:effectLst/>
                <a:latin typeface="Helvetica LT Std" panose="020B0504020202020204" pitchFamily="34" charset="0"/>
                <a:ea typeface="Calibri" panose="020F0502020204030204" pitchFamily="34" charset="0"/>
                <a:cs typeface="Arial" panose="020B0604020202020204" pitchFamily="34" charset="0"/>
              </a:rPr>
              <a:t>Módulos:</a:t>
            </a:r>
          </a:p>
          <a:p>
            <a:pPr marL="285750" indent="-285750" algn="just">
              <a:lnSpc>
                <a:spcPct val="100000"/>
              </a:lnSpc>
              <a:spcBef>
                <a:spcPts val="300"/>
              </a:spcBef>
              <a:spcAft>
                <a:spcPts val="300"/>
              </a:spcAft>
              <a:buFont typeface="Symbol" panose="05050102010706020507" pitchFamily="18" charset="2"/>
              <a:buChar char=""/>
            </a:pPr>
            <a:r>
              <a:rPr lang="es-ES" sz="2400" kern="1200" dirty="0">
                <a:effectLst/>
                <a:latin typeface="Helvetica LT Std" panose="020B0504020202020204" pitchFamily="34" charset="0"/>
                <a:ea typeface="Times New Roman" panose="02020603050405020304" pitchFamily="18" charset="0"/>
                <a:cs typeface="Arial Nova" panose="020B0504020202020204" pitchFamily="34" charset="0"/>
              </a:rPr>
              <a:t>Módulo No.1 – Agricultura de Precisión y la utilización de Drones en los cultivos (18 horas).</a:t>
            </a:r>
            <a:endParaRPr lang="es-CR" sz="2400" kern="1200" dirty="0">
              <a:effectLst/>
              <a:latin typeface="Helvetica LT Std" panose="020B0504020202020204" pitchFamily="34" charset="0"/>
              <a:ea typeface="Times New Roman" panose="02020603050405020304" pitchFamily="18" charset="0"/>
              <a:cs typeface="Arial Nova" panose="020B0504020202020204" pitchFamily="34" charset="0"/>
            </a:endParaRPr>
          </a:p>
          <a:p>
            <a:pPr marL="285750" indent="-285750" algn="just">
              <a:lnSpc>
                <a:spcPct val="100000"/>
              </a:lnSpc>
              <a:spcBef>
                <a:spcPts val="300"/>
              </a:spcBef>
              <a:spcAft>
                <a:spcPts val="300"/>
              </a:spcAft>
              <a:buFont typeface="Symbol" panose="05050102010706020507" pitchFamily="18" charset="2"/>
              <a:buChar char=""/>
            </a:pPr>
            <a:r>
              <a:rPr lang="es-ES" sz="2400" kern="1200" dirty="0">
                <a:effectLst/>
                <a:latin typeface="Helvetica LT Std" panose="020B0504020202020204" pitchFamily="34" charset="0"/>
                <a:ea typeface="Times New Roman" panose="02020603050405020304" pitchFamily="18" charset="0"/>
                <a:cs typeface="Arial Nova" panose="020B0504020202020204" pitchFamily="34" charset="0"/>
              </a:rPr>
              <a:t>Módulo No.2 – Teledetección aplicada en la Agricultura (45 horas).</a:t>
            </a:r>
            <a:endParaRPr lang="es-CR" sz="2400" kern="1200" dirty="0">
              <a:effectLst/>
              <a:latin typeface="Helvetica LT Std" panose="020B0504020202020204" pitchFamily="34" charset="0"/>
              <a:ea typeface="Times New Roman" panose="02020603050405020304" pitchFamily="18" charset="0"/>
              <a:cs typeface="Arial Nova" panose="020B0504020202020204" pitchFamily="34" charset="0"/>
            </a:endParaRPr>
          </a:p>
          <a:p>
            <a:pPr marL="285750" indent="-285750" algn="just">
              <a:lnSpc>
                <a:spcPct val="100000"/>
              </a:lnSpc>
              <a:spcBef>
                <a:spcPts val="300"/>
              </a:spcBef>
              <a:spcAft>
                <a:spcPts val="300"/>
              </a:spcAft>
              <a:buFont typeface="Symbol" panose="05050102010706020507" pitchFamily="18" charset="2"/>
              <a:buChar char=""/>
            </a:pPr>
            <a:r>
              <a:rPr lang="es-ES" sz="2400" kern="1200" dirty="0">
                <a:effectLst/>
                <a:latin typeface="Helvetica LT Std" panose="020B0504020202020204" pitchFamily="34" charset="0"/>
                <a:ea typeface="Times New Roman" panose="02020603050405020304" pitchFamily="18" charset="0"/>
                <a:cs typeface="Arial Nova" panose="020B0504020202020204" pitchFamily="34" charset="0"/>
              </a:rPr>
              <a:t>Módulo No.3 – Sensores Inalámbricos de Superficie (33 horas).</a:t>
            </a:r>
            <a:endParaRPr lang="es-CR" sz="2400" kern="1200" dirty="0">
              <a:effectLst/>
              <a:latin typeface="Helvetica LT Std" panose="020B0504020202020204" pitchFamily="34" charset="0"/>
              <a:ea typeface="Times New Roman" panose="02020603050405020304" pitchFamily="18" charset="0"/>
              <a:cs typeface="Arial Nova" panose="020B0504020202020204" pitchFamily="34" charset="0"/>
            </a:endParaRPr>
          </a:p>
          <a:p>
            <a:pPr marL="285750" indent="-285750" algn="just">
              <a:lnSpc>
                <a:spcPct val="100000"/>
              </a:lnSpc>
              <a:spcBef>
                <a:spcPts val="300"/>
              </a:spcBef>
              <a:spcAft>
                <a:spcPts val="300"/>
              </a:spcAft>
              <a:buFont typeface="Symbol" panose="05050102010706020507" pitchFamily="18" charset="2"/>
              <a:buChar char=""/>
            </a:pPr>
            <a:r>
              <a:rPr lang="es-ES" sz="2400" kern="1200" dirty="0">
                <a:effectLst/>
                <a:latin typeface="Helvetica LT Std" panose="020B0504020202020204" pitchFamily="34" charset="0"/>
                <a:ea typeface="Times New Roman" panose="02020603050405020304" pitchFamily="18" charset="0"/>
                <a:cs typeface="Arial Nova" panose="020B0504020202020204" pitchFamily="34" charset="0"/>
              </a:rPr>
              <a:t>Módulo No.4 – QGIS en Agricultura de Precisión (23 horas).</a:t>
            </a:r>
            <a:endParaRPr lang="es-CR" sz="2400" kern="1200" dirty="0">
              <a:effectLst/>
              <a:latin typeface="Helvetica LT Std" panose="020B0504020202020204" pitchFamily="34" charset="0"/>
              <a:ea typeface="Times New Roman" panose="02020603050405020304" pitchFamily="18" charset="0"/>
              <a:cs typeface="Arial Nova" panose="020B0504020202020204" pitchFamily="34" charset="0"/>
            </a:endParaRPr>
          </a:p>
          <a:p>
            <a:pPr marL="285750" indent="-285750" algn="just">
              <a:lnSpc>
                <a:spcPct val="100000"/>
              </a:lnSpc>
              <a:spcBef>
                <a:spcPts val="300"/>
              </a:spcBef>
              <a:spcAft>
                <a:spcPts val="300"/>
              </a:spcAft>
              <a:buFont typeface="Symbol" panose="05050102010706020507" pitchFamily="18" charset="2"/>
              <a:buChar char=""/>
            </a:pPr>
            <a:r>
              <a:rPr lang="es-ES" sz="2400" kern="1200" dirty="0">
                <a:effectLst/>
                <a:latin typeface="Helvetica LT Std" panose="020B0504020202020204" pitchFamily="34" charset="0"/>
                <a:ea typeface="Times New Roman" panose="02020603050405020304" pitchFamily="18" charset="0"/>
                <a:cs typeface="Arial Nova" panose="020B0504020202020204" pitchFamily="34" charset="0"/>
              </a:rPr>
              <a:t>Módulo No.5 – Inteligencia Artificial en la Agricultura (19 horas).</a:t>
            </a:r>
            <a:endParaRPr lang="es-CR" sz="2400" kern="1200" dirty="0">
              <a:effectLst/>
              <a:latin typeface="Helvetica LT Std" panose="020B0504020202020204" pitchFamily="34" charset="0"/>
              <a:ea typeface="Times New Roman" panose="02020603050405020304" pitchFamily="18" charset="0"/>
              <a:cs typeface="Arial Nova" panose="020B0504020202020204" pitchFamily="34" charset="0"/>
            </a:endParaRPr>
          </a:p>
          <a:p>
            <a:pPr marL="285750" indent="-285750" algn="just">
              <a:lnSpc>
                <a:spcPct val="100000"/>
              </a:lnSpc>
              <a:spcBef>
                <a:spcPts val="300"/>
              </a:spcBef>
              <a:spcAft>
                <a:spcPts val="300"/>
              </a:spcAft>
              <a:buFont typeface="Symbol" panose="05050102010706020507" pitchFamily="18" charset="2"/>
              <a:buChar char=""/>
            </a:pPr>
            <a:r>
              <a:rPr lang="es-ES" sz="2400" kern="1200" dirty="0">
                <a:effectLst/>
                <a:latin typeface="Helvetica LT Std" panose="020B0504020202020204" pitchFamily="34" charset="0"/>
                <a:ea typeface="Times New Roman" panose="02020603050405020304" pitchFamily="18" charset="0"/>
                <a:cs typeface="Arial Nova" panose="020B0504020202020204" pitchFamily="34" charset="0"/>
              </a:rPr>
              <a:t>Módulo No.6 – Robótica aplicada en la Agricultura 4.0 (17 horas).</a:t>
            </a:r>
            <a:endParaRPr lang="es-CR" sz="2400" dirty="0">
              <a:latin typeface="Helvetica LT Std" panose="020B0504020202020204" pitchFamily="34" charset="0"/>
            </a:endParaRPr>
          </a:p>
        </p:txBody>
      </p:sp>
    </p:spTree>
    <p:extLst>
      <p:ext uri="{BB962C8B-B14F-4D97-AF65-F5344CB8AC3E}">
        <p14:creationId xmlns:p14="http://schemas.microsoft.com/office/powerpoint/2010/main" val="257874568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4434" y="3429000"/>
            <a:ext cx="10482020" cy="2387600"/>
          </a:xfrm>
        </p:spPr>
        <p:txBody>
          <a:bodyPr/>
          <a:lstStyle/>
          <a:p>
            <a:r>
              <a:rPr lang="es-ES" sz="4000" b="1" kern="1200" dirty="0">
                <a:solidFill>
                  <a:srgbClr val="FFFF00"/>
                </a:solidFill>
                <a:effectLst>
                  <a:outerShdw blurRad="38100" dist="38100" dir="2700000" algn="tl">
                    <a:srgbClr val="000000">
                      <a:alpha val="43137"/>
                    </a:srgbClr>
                  </a:outerShdw>
                </a:effectLst>
                <a:ea typeface="Times New Roman" panose="02020603050405020304" pitchFamily="18" charset="0"/>
                <a:cs typeface="Arial Nova" panose="020B0504020202020204" pitchFamily="34" charset="0"/>
              </a:rPr>
              <a:t>CAPÍTULO SEXTO: </a:t>
            </a:r>
            <a:br>
              <a:rPr lang="es-ES" sz="4000" b="1" kern="1200" dirty="0">
                <a:solidFill>
                  <a:srgbClr val="FFFF00"/>
                </a:solidFill>
                <a:effectLst>
                  <a:outerShdw blurRad="38100" dist="38100" dir="2700000" algn="tl">
                    <a:srgbClr val="000000">
                      <a:alpha val="43137"/>
                    </a:srgbClr>
                  </a:outerShdw>
                </a:effectLst>
                <a:ea typeface="Times New Roman" panose="02020603050405020304" pitchFamily="18" charset="0"/>
                <a:cs typeface="Arial Nova" panose="020B0504020202020204" pitchFamily="34" charset="0"/>
              </a:rPr>
            </a:br>
            <a:r>
              <a:rPr lang="es-ES" sz="5400" b="1" kern="1200" dirty="0">
                <a:solidFill>
                  <a:schemeClr val="bg1"/>
                </a:solidFill>
                <a:effectLst>
                  <a:outerShdw blurRad="38100" dist="38100" dir="2700000" algn="tl">
                    <a:srgbClr val="000000">
                      <a:alpha val="43137"/>
                    </a:srgbClr>
                  </a:outerShdw>
                </a:effectLst>
                <a:ea typeface="Times New Roman" panose="02020603050405020304" pitchFamily="18" charset="0"/>
                <a:cs typeface="Arial Nova" panose="020B0504020202020204" pitchFamily="34" charset="0"/>
              </a:rPr>
              <a:t>TERCERA REUNIÓN MUNDIAL </a:t>
            </a:r>
            <a:r>
              <a:rPr lang="es-ES" sz="5400" b="1" kern="1200" dirty="0">
                <a:solidFill>
                  <a:srgbClr val="FFFF00"/>
                </a:solidFill>
                <a:effectLst>
                  <a:outerShdw blurRad="38100" dist="38100" dir="2700000" algn="tl">
                    <a:srgbClr val="000000">
                      <a:alpha val="43137"/>
                    </a:srgbClr>
                  </a:outerShdw>
                </a:effectLst>
                <a:ea typeface="Times New Roman" panose="02020603050405020304" pitchFamily="18" charset="0"/>
                <a:cs typeface="Arial Nova" panose="020B0504020202020204" pitchFamily="34" charset="0"/>
              </a:rPr>
              <a:t>DE EDUCACIÓN SUPERIOR. </a:t>
            </a:r>
            <a:br>
              <a:rPr lang="es-ES" sz="5400" b="1" kern="1200" dirty="0">
                <a:solidFill>
                  <a:schemeClr val="bg1"/>
                </a:solidFill>
                <a:effectLst>
                  <a:outerShdw blurRad="38100" dist="38100" dir="2700000" algn="tl">
                    <a:srgbClr val="000000">
                      <a:alpha val="43137"/>
                    </a:srgbClr>
                  </a:outerShdw>
                </a:effectLst>
                <a:ea typeface="Times New Roman" panose="02020603050405020304" pitchFamily="18" charset="0"/>
                <a:cs typeface="Arial Nova" panose="020B0504020202020204" pitchFamily="34" charset="0"/>
              </a:rPr>
            </a:br>
            <a:r>
              <a:rPr lang="es-ES" sz="5400" b="1" kern="1200" dirty="0">
                <a:solidFill>
                  <a:srgbClr val="FFFF00"/>
                </a:solidFill>
                <a:effectLst>
                  <a:outerShdw blurRad="38100" dist="38100" dir="2700000" algn="tl">
                    <a:srgbClr val="000000">
                      <a:alpha val="43137"/>
                    </a:srgbClr>
                  </a:outerShdw>
                </a:effectLst>
                <a:ea typeface="Times New Roman" panose="02020603050405020304" pitchFamily="18" charset="0"/>
                <a:cs typeface="Arial Nova" panose="020B0504020202020204" pitchFamily="34" charset="0"/>
              </a:rPr>
              <a:t> </a:t>
            </a:r>
            <a:endParaRPr lang="es-CR" sz="540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04808936"/>
      </p:ext>
    </p:extLst>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spd="slow">
        <p:split dir="in"/>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79DDB5-0D5C-DB41-F1BF-82A822B8E868}"/>
              </a:ext>
            </a:extLst>
          </p:cNvPr>
          <p:cNvSpPr>
            <a:spLocks noGrp="1"/>
          </p:cNvSpPr>
          <p:nvPr>
            <p:ph type="title"/>
          </p:nvPr>
        </p:nvSpPr>
        <p:spPr>
          <a:xfrm>
            <a:off x="278969" y="365125"/>
            <a:ext cx="11074831" cy="675399"/>
          </a:xfrm>
          <a:noFill/>
          <a:ln>
            <a:noFill/>
          </a:ln>
        </p:spPr>
        <p:txBody>
          <a:bodyPr vert="horz" lIns="91440" tIns="45720" rIns="91440" bIns="45720" rtlCol="0" anchor="ctr">
            <a:noAutofit/>
          </a:bodyPr>
          <a:lstStyle/>
          <a:p>
            <a:pPr algn="ctr"/>
            <a:br>
              <a:rPr lang="es-ES" sz="3200" dirty="0">
                <a:solidFill>
                  <a:schemeClr val="accent4">
                    <a:lumMod val="40000"/>
                    <a:lumOff val="60000"/>
                  </a:schemeClr>
                </a:solidFill>
              </a:rPr>
            </a:br>
            <a:r>
              <a:rPr lang="es-ES" sz="3200" dirty="0">
                <a:solidFill>
                  <a:schemeClr val="accent4">
                    <a:lumMod val="40000"/>
                    <a:lumOff val="60000"/>
                  </a:schemeClr>
                </a:solidFill>
              </a:rPr>
              <a:t>CAPÍTULO SEXTO: TERCERA REUNIÓN MUNDIAL DE EDUCACIÓN SUPERIOR. POCO APORTA AL FUTURO.  </a:t>
            </a:r>
            <a:br>
              <a:rPr lang="es-CR" sz="3200" dirty="0">
                <a:solidFill>
                  <a:schemeClr val="accent4">
                    <a:lumMod val="40000"/>
                    <a:lumOff val="60000"/>
                  </a:schemeClr>
                </a:solidFill>
              </a:rPr>
            </a:br>
            <a:endParaRPr lang="es-CR" sz="3200" dirty="0">
              <a:solidFill>
                <a:schemeClr val="accent4">
                  <a:lumMod val="40000"/>
                  <a:lumOff val="60000"/>
                </a:schemeClr>
              </a:solidFill>
            </a:endParaRPr>
          </a:p>
        </p:txBody>
      </p:sp>
      <p:sp>
        <p:nvSpPr>
          <p:cNvPr id="3" name="Marcador de contenido 2">
            <a:extLst>
              <a:ext uri="{FF2B5EF4-FFF2-40B4-BE49-F238E27FC236}">
                <a16:creationId xmlns:a16="http://schemas.microsoft.com/office/drawing/2014/main" id="{4AAD8E85-00F2-7DAE-49F9-ABFF22AE1170}"/>
              </a:ext>
            </a:extLst>
          </p:cNvPr>
          <p:cNvSpPr>
            <a:spLocks noGrp="1"/>
          </p:cNvSpPr>
          <p:nvPr>
            <p:ph idx="1"/>
          </p:nvPr>
        </p:nvSpPr>
        <p:spPr>
          <a:xfrm>
            <a:off x="433953" y="1213945"/>
            <a:ext cx="10919847" cy="4963018"/>
          </a:xfrm>
        </p:spPr>
        <p:txBody>
          <a:bodyPr>
            <a:noAutofit/>
          </a:bodyPr>
          <a:lstStyle/>
          <a:p>
            <a:pPr marL="228600" indent="-228600" algn="just">
              <a:lnSpc>
                <a:spcPct val="100000"/>
              </a:lnSpc>
              <a:spcBef>
                <a:spcPts val="300"/>
              </a:spcBef>
              <a:spcAft>
                <a:spcPts val="300"/>
              </a:spcAft>
            </a:pPr>
            <a:r>
              <a:rPr lang="es-CR" sz="2200" b="1" dirty="0">
                <a:effectLst/>
                <a:latin typeface="Helvetica LT Std" panose="020B0504020202020204" pitchFamily="34" charset="0"/>
                <a:ea typeface="Calibri" panose="020F0502020204030204" pitchFamily="34" charset="0"/>
                <a:cs typeface="Arial" panose="020B0604020202020204" pitchFamily="34" charset="0"/>
              </a:rPr>
              <a:t>La Unesco (Organización de las Naciones Unidas para la Educación, la Ciencia y la Cultura y el IESALC (Instituto Internacional de la UNESCO para la Educación Superior en América Latina y el Caribe) organizaron y realizaron la Tercera Conferencia Mundial de Educación Superior </a:t>
            </a:r>
            <a:r>
              <a:rPr lang="es-CR" sz="2200" b="1" kern="1800" dirty="0">
                <a:effectLst/>
                <a:latin typeface="Helvetica LT Std" panose="020B0504020202020204" pitchFamily="34" charset="0"/>
                <a:ea typeface="Calibri" panose="020F0502020204030204" pitchFamily="34" charset="0"/>
                <a:cs typeface="Arial" panose="020B0604020202020204" pitchFamily="34" charset="0"/>
              </a:rPr>
              <a:t>que se realizó en Barcelona los días 18 al 20 de mayo del 2022</a:t>
            </a:r>
            <a:r>
              <a:rPr lang="es-CR" sz="2200" b="1" dirty="0">
                <a:effectLst/>
                <a:latin typeface="Helvetica LT Std" panose="020B0504020202020204" pitchFamily="34" charset="0"/>
                <a:ea typeface="Times New Roman" panose="02020603050405020304" pitchFamily="18" charset="0"/>
                <a:cs typeface="Arial" panose="020B0604020202020204" pitchFamily="34" charset="0"/>
              </a:rPr>
              <a:t> </a:t>
            </a:r>
            <a:r>
              <a:rPr lang="es-CR" sz="2200" b="1" dirty="0">
                <a:solidFill>
                  <a:srgbClr val="FFFF00"/>
                </a:solidFill>
                <a:effectLst/>
                <a:latin typeface="Helvetica LT Std" panose="020B0504020202020204" pitchFamily="34" charset="0"/>
                <a:ea typeface="Times New Roman" panose="02020603050405020304" pitchFamily="18" charset="0"/>
                <a:cs typeface="Arial" panose="020B0604020202020204" pitchFamily="34" charset="0"/>
              </a:rPr>
              <a:t>La Conferencia Mundial de Educación Superior.</a:t>
            </a:r>
          </a:p>
          <a:p>
            <a:pPr algn="just">
              <a:lnSpc>
                <a:spcPct val="100000"/>
              </a:lnSpc>
              <a:spcBef>
                <a:spcPts val="300"/>
              </a:spcBef>
              <a:spcAft>
                <a:spcPts val="300"/>
              </a:spcAft>
            </a:pPr>
            <a:r>
              <a:rPr lang="es-CR" sz="2200" b="1" kern="100" dirty="0">
                <a:effectLst/>
                <a:latin typeface="Helvetica LT Std" panose="020B0504020202020204" pitchFamily="34" charset="0"/>
                <a:ea typeface="Times New Roman" panose="02020603050405020304" pitchFamily="18" charset="0"/>
                <a:cs typeface="Arial" panose="020B0604020202020204" pitchFamily="34" charset="0"/>
              </a:rPr>
              <a:t>Un hecho importante y quizás trascendente es, que como había sido acostumbrado en eventos similares anteriores se redactaba, leía y acordaba una declaración final que acopiaba recomendaciones y acuerdos, en esta Conferencia no se procedió así, quizás debido a algunas experiencias anteriores traducidas entre otros aspectos a dificultades para lograr el consenso por el poco tiempo para su construcción, las disparidad explicable de criterios, diversidad de situaciones sobre los temas del evento en los países, posiciones políticas, ideológicas o críticas varias de algunos, entre asistentes o gobiernos. </a:t>
            </a:r>
            <a:endParaRPr lang="es-CR" sz="2200" b="1" kern="100" dirty="0">
              <a:effectLst/>
              <a:latin typeface="Helvetica LT Std" panose="020B05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8881990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79DDB5-0D5C-DB41-F1BF-82A822B8E868}"/>
              </a:ext>
            </a:extLst>
          </p:cNvPr>
          <p:cNvSpPr>
            <a:spLocks noGrp="1"/>
          </p:cNvSpPr>
          <p:nvPr>
            <p:ph type="title"/>
          </p:nvPr>
        </p:nvSpPr>
        <p:spPr>
          <a:xfrm>
            <a:off x="278969" y="365125"/>
            <a:ext cx="11074831" cy="675399"/>
          </a:xfrm>
          <a:noFill/>
          <a:ln>
            <a:noFill/>
          </a:ln>
        </p:spPr>
        <p:txBody>
          <a:bodyPr vert="horz" lIns="91440" tIns="45720" rIns="91440" bIns="45720" rtlCol="0" anchor="ctr">
            <a:noAutofit/>
          </a:bodyPr>
          <a:lstStyle/>
          <a:p>
            <a:pPr algn="ctr"/>
            <a:br>
              <a:rPr lang="es-ES" sz="3200" dirty="0">
                <a:solidFill>
                  <a:schemeClr val="accent4">
                    <a:lumMod val="40000"/>
                    <a:lumOff val="60000"/>
                  </a:schemeClr>
                </a:solidFill>
              </a:rPr>
            </a:br>
            <a:r>
              <a:rPr lang="es-ES" sz="3200" dirty="0">
                <a:solidFill>
                  <a:schemeClr val="accent4">
                    <a:lumMod val="40000"/>
                    <a:lumOff val="60000"/>
                  </a:schemeClr>
                </a:solidFill>
              </a:rPr>
              <a:t>CAPÍTULO SEXTO: TERCERA REUNIÓN MUNDIAL DE EDUCACIÓN SUPERIOR. POCO APORTA AL FUTURO.  </a:t>
            </a:r>
            <a:br>
              <a:rPr lang="es-CR" sz="3200" dirty="0">
                <a:solidFill>
                  <a:schemeClr val="accent4">
                    <a:lumMod val="40000"/>
                    <a:lumOff val="60000"/>
                  </a:schemeClr>
                </a:solidFill>
              </a:rPr>
            </a:br>
            <a:endParaRPr lang="es-CR" sz="3200" dirty="0">
              <a:solidFill>
                <a:schemeClr val="accent4">
                  <a:lumMod val="40000"/>
                  <a:lumOff val="60000"/>
                </a:schemeClr>
              </a:solidFill>
            </a:endParaRPr>
          </a:p>
        </p:txBody>
      </p:sp>
      <p:sp>
        <p:nvSpPr>
          <p:cNvPr id="3" name="Marcador de contenido 2">
            <a:extLst>
              <a:ext uri="{FF2B5EF4-FFF2-40B4-BE49-F238E27FC236}">
                <a16:creationId xmlns:a16="http://schemas.microsoft.com/office/drawing/2014/main" id="{4AAD8E85-00F2-7DAE-49F9-ABFF22AE1170}"/>
              </a:ext>
            </a:extLst>
          </p:cNvPr>
          <p:cNvSpPr>
            <a:spLocks noGrp="1"/>
          </p:cNvSpPr>
          <p:nvPr>
            <p:ph idx="1"/>
          </p:nvPr>
        </p:nvSpPr>
        <p:spPr>
          <a:xfrm>
            <a:off x="433953" y="1213945"/>
            <a:ext cx="10919847" cy="5470634"/>
          </a:xfrm>
          <a:solidFill>
            <a:srgbClr val="002060"/>
          </a:solidFill>
        </p:spPr>
        <p:txBody>
          <a:bodyPr>
            <a:noAutofit/>
          </a:bodyPr>
          <a:lstStyle/>
          <a:p>
            <a:pPr algn="just">
              <a:lnSpc>
                <a:spcPct val="100000"/>
              </a:lnSpc>
              <a:spcBef>
                <a:spcPts val="300"/>
              </a:spcBef>
              <a:spcAft>
                <a:spcPts val="300"/>
              </a:spcAft>
            </a:pPr>
            <a:r>
              <a:rPr lang="es-CR" sz="2000" b="1" kern="100" dirty="0">
                <a:effectLst/>
                <a:latin typeface="Helvetica LT Std" panose="020B0504020202020204" pitchFamily="34" charset="0"/>
                <a:ea typeface="Times New Roman" panose="02020603050405020304" pitchFamily="18" charset="0"/>
                <a:cs typeface="Arial" panose="020B0604020202020204" pitchFamily="34" charset="0"/>
              </a:rPr>
              <a:t>Así fue entonces como la UNESCO optó por presentar una “hoja de ruta” para la educación superior para la próxima década, denominada “</a:t>
            </a:r>
            <a:r>
              <a:rPr lang="es-CR" sz="2000" b="1" i="1" kern="100" dirty="0">
                <a:solidFill>
                  <a:srgbClr val="FFFF00"/>
                </a:solidFill>
                <a:effectLst/>
                <a:latin typeface="Helvetica LT Std" panose="020B0504020202020204" pitchFamily="34" charset="0"/>
                <a:ea typeface="Times New Roman" panose="02020603050405020304" pitchFamily="18" charset="0"/>
                <a:cs typeface="Arial" panose="020B0604020202020204" pitchFamily="34" charset="0"/>
              </a:rPr>
              <a:t>Más allá de los límites. Nuevas formas de reinventar la educación superior”</a:t>
            </a:r>
            <a:r>
              <a:rPr lang="es-CR" sz="2000" b="1" kern="100" dirty="0">
                <a:solidFill>
                  <a:srgbClr val="FFFF00"/>
                </a:solidFill>
                <a:effectLst/>
                <a:latin typeface="Helvetica LT Std" panose="020B0504020202020204" pitchFamily="34" charset="0"/>
                <a:ea typeface="Times New Roman" panose="02020603050405020304" pitchFamily="18" charset="0"/>
                <a:cs typeface="Arial" panose="020B0604020202020204" pitchFamily="34" charset="0"/>
              </a:rPr>
              <a:t>, </a:t>
            </a:r>
            <a:r>
              <a:rPr lang="es-CR" sz="2000" b="1" kern="100" dirty="0">
                <a:effectLst/>
                <a:latin typeface="Helvetica LT Std" panose="020B0504020202020204" pitchFamily="34" charset="0"/>
                <a:ea typeface="Times New Roman" panose="02020603050405020304" pitchFamily="18" charset="0"/>
                <a:cs typeface="Arial" panose="020B0604020202020204" pitchFamily="34" charset="0"/>
              </a:rPr>
              <a:t>propuesta que se espera tener madurada primero en la reunión de coordinación del cuarto Objetivo de Desarrollo Sostenible, ODSA, en noviembre, para agenda 2030, y que se refiere a la Educación de Calidad.</a:t>
            </a:r>
          </a:p>
          <a:p>
            <a:pPr marL="0" indent="0" algn="just">
              <a:lnSpc>
                <a:spcPct val="100000"/>
              </a:lnSpc>
              <a:spcBef>
                <a:spcPts val="600"/>
              </a:spcBef>
              <a:spcAft>
                <a:spcPts val="1125"/>
              </a:spcAft>
              <a:buNone/>
            </a:pPr>
            <a:r>
              <a:rPr lang="es-CR" sz="2400" kern="100" dirty="0">
                <a:solidFill>
                  <a:srgbClr val="FFFF00"/>
                </a:solidFill>
                <a:effectLst/>
                <a:latin typeface="Helvetica LT Std" panose="020B0504020202020204" pitchFamily="34" charset="0"/>
                <a:ea typeface="Times New Roman" panose="02020603050405020304" pitchFamily="18" charset="0"/>
                <a:cs typeface="Arial" panose="020B0604020202020204" pitchFamily="34" charset="0"/>
              </a:rPr>
              <a:t>Esta visión se traduce, para la Unesco en la necesidad de un cambio de mentalidad…</a:t>
            </a:r>
            <a:endParaRPr lang="es-CR" sz="2400" kern="100" dirty="0">
              <a:solidFill>
                <a:srgbClr val="FFFF00"/>
              </a:solidFill>
              <a:effectLst/>
              <a:latin typeface="Helvetica LT Std" panose="020B0504020202020204" pitchFamily="34" charset="0"/>
              <a:ea typeface="Calibri" panose="020F0502020204030204" pitchFamily="34" charset="0"/>
              <a:cs typeface="Arial" panose="020B0604020202020204" pitchFamily="34" charset="0"/>
            </a:endParaRPr>
          </a:p>
          <a:p>
            <a:pPr marL="342900" lvl="0" indent="-342900" algn="just">
              <a:lnSpc>
                <a:spcPct val="100000"/>
              </a:lnSpc>
              <a:spcBef>
                <a:spcPts val="300"/>
              </a:spcBef>
              <a:spcAft>
                <a:spcPts val="300"/>
              </a:spcAft>
              <a:buFont typeface="+mj-lt"/>
              <a:buAutoNum type="arabicPeriod"/>
              <a:tabLst>
                <a:tab pos="457200" algn="l"/>
              </a:tabLst>
            </a:pPr>
            <a:r>
              <a:rPr lang="es-CR" sz="2000" kern="100" dirty="0">
                <a:effectLst/>
                <a:latin typeface="Helvetica LT Std" panose="020B0504020202020204" pitchFamily="34" charset="0"/>
                <a:ea typeface="Times New Roman" panose="02020603050405020304" pitchFamily="18" charset="0"/>
                <a:cs typeface="Arial" panose="020B0604020202020204" pitchFamily="34" charset="0"/>
              </a:rPr>
              <a:t>De considerar la educación superior como algo elitista, discriminatorio y, en ocasiones, ajeno a sus tareas públicas, a hacer posible el derecho de las personas a ésta, mediante un acceso equitativo, financiado y sostenible.</a:t>
            </a:r>
            <a:endParaRPr lang="es-CR" sz="2000" kern="100" dirty="0">
              <a:effectLst/>
              <a:latin typeface="Helvetica LT Std" panose="020B0504020202020204" pitchFamily="34" charset="0"/>
              <a:ea typeface="Calibri" panose="020F0502020204030204" pitchFamily="34" charset="0"/>
              <a:cs typeface="Arial" panose="020B0604020202020204" pitchFamily="34" charset="0"/>
            </a:endParaRPr>
          </a:p>
          <a:p>
            <a:pPr marL="342900" lvl="0" indent="-342900" algn="just">
              <a:lnSpc>
                <a:spcPct val="100000"/>
              </a:lnSpc>
              <a:spcBef>
                <a:spcPts val="300"/>
              </a:spcBef>
              <a:spcAft>
                <a:spcPts val="300"/>
              </a:spcAft>
              <a:buFont typeface="+mj-lt"/>
              <a:buAutoNum type="arabicPeriod"/>
              <a:tabLst>
                <a:tab pos="457200" algn="l"/>
              </a:tabLst>
            </a:pPr>
            <a:r>
              <a:rPr lang="es-CR" sz="2000" kern="100" dirty="0">
                <a:solidFill>
                  <a:srgbClr val="FFFF00"/>
                </a:solidFill>
                <a:effectLst/>
                <a:latin typeface="Helvetica LT Std" panose="020B0504020202020204" pitchFamily="34" charset="0"/>
                <a:ea typeface="Times New Roman" panose="02020603050405020304" pitchFamily="18" charset="0"/>
                <a:cs typeface="Arial" panose="020B0604020202020204" pitchFamily="34" charset="0"/>
              </a:rPr>
              <a:t>De un enfoque restrictivo en la formación disciplinaria o profesional a una experiencia de aprendizaje integral del estudiante.</a:t>
            </a:r>
            <a:endParaRPr lang="es-CR" sz="2000" kern="100" dirty="0">
              <a:solidFill>
                <a:srgbClr val="FFFF00"/>
              </a:solidFill>
              <a:effectLst/>
              <a:latin typeface="Helvetica LT Std" panose="020B0504020202020204" pitchFamily="34" charset="0"/>
              <a:ea typeface="Calibri" panose="020F0502020204030204" pitchFamily="34" charset="0"/>
              <a:cs typeface="Arial" panose="020B0604020202020204" pitchFamily="34" charset="0"/>
            </a:endParaRPr>
          </a:p>
          <a:p>
            <a:pPr marL="342900" lvl="0" indent="-342900" algn="just">
              <a:lnSpc>
                <a:spcPct val="100000"/>
              </a:lnSpc>
              <a:spcBef>
                <a:spcPts val="300"/>
              </a:spcBef>
              <a:spcAft>
                <a:spcPts val="300"/>
              </a:spcAft>
              <a:buFont typeface="+mj-lt"/>
              <a:buAutoNum type="arabicPeriod"/>
              <a:tabLst>
                <a:tab pos="457200" algn="l"/>
              </a:tabLst>
            </a:pPr>
            <a:r>
              <a:rPr lang="es-CR" sz="2000" kern="100" dirty="0">
                <a:effectLst/>
                <a:latin typeface="Helvetica LT Std" panose="020B0504020202020204" pitchFamily="34" charset="0"/>
                <a:ea typeface="Times New Roman" panose="02020603050405020304" pitchFamily="18" charset="0"/>
                <a:cs typeface="Arial" panose="020B0604020202020204" pitchFamily="34" charset="0"/>
              </a:rPr>
              <a:t>De los silos disciplinarios a la inter y transdisciplinariedad, el diálogo abierto y la colaboración activa entre diversas perspectivas.</a:t>
            </a:r>
            <a:endParaRPr lang="es-CR" sz="2000" kern="100" dirty="0">
              <a:effectLst/>
              <a:latin typeface="Helvetica LT Std" panose="020B0504020202020204" pitchFamily="34" charset="0"/>
              <a:ea typeface="Calibri" panose="020F0502020204030204" pitchFamily="34" charset="0"/>
              <a:cs typeface="Arial" panose="020B0604020202020204" pitchFamily="34" charset="0"/>
            </a:endParaRPr>
          </a:p>
          <a:p>
            <a:pPr algn="just">
              <a:lnSpc>
                <a:spcPct val="100000"/>
              </a:lnSpc>
              <a:spcBef>
                <a:spcPts val="300"/>
              </a:spcBef>
              <a:spcAft>
                <a:spcPts val="300"/>
              </a:spcAft>
            </a:pPr>
            <a:endParaRPr lang="es-CR" sz="2000" b="1" dirty="0"/>
          </a:p>
        </p:txBody>
      </p:sp>
    </p:spTree>
    <p:extLst>
      <p:ext uri="{BB962C8B-B14F-4D97-AF65-F5344CB8AC3E}">
        <p14:creationId xmlns:p14="http://schemas.microsoft.com/office/powerpoint/2010/main" val="384923658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B3EC5D8-6226-68B5-F4DF-8F995A799993}"/>
              </a:ext>
            </a:extLst>
          </p:cNvPr>
          <p:cNvSpPr>
            <a:spLocks noGrp="1"/>
          </p:cNvSpPr>
          <p:nvPr>
            <p:ph idx="1"/>
          </p:nvPr>
        </p:nvSpPr>
        <p:spPr>
          <a:xfrm>
            <a:off x="278969" y="1022888"/>
            <a:ext cx="11608231" cy="4638520"/>
          </a:xfrm>
          <a:solidFill>
            <a:srgbClr val="002060"/>
          </a:solidFill>
        </p:spPr>
        <p:txBody>
          <a:bodyPr>
            <a:noAutofit/>
          </a:bodyPr>
          <a:lstStyle/>
          <a:p>
            <a:pPr marL="0" indent="0" algn="just">
              <a:lnSpc>
                <a:spcPct val="100000"/>
              </a:lnSpc>
              <a:spcBef>
                <a:spcPts val="600"/>
              </a:spcBef>
              <a:spcAft>
                <a:spcPts val="1125"/>
              </a:spcAft>
              <a:buNone/>
            </a:pPr>
            <a:r>
              <a:rPr lang="es-CR" sz="2000" kern="100" dirty="0">
                <a:solidFill>
                  <a:srgbClr val="FFFF00"/>
                </a:solidFill>
                <a:effectLst/>
                <a:latin typeface="Helvetica LT Std" panose="020B0504020202020204" pitchFamily="34" charset="0"/>
                <a:ea typeface="Times New Roman" panose="02020603050405020304" pitchFamily="18" charset="0"/>
                <a:cs typeface="Arial" panose="020B0604020202020204" pitchFamily="34" charset="0"/>
              </a:rPr>
              <a:t>Esta visión se traduce, para la Unesco en la necesidad de un cambio de mentalidad…</a:t>
            </a:r>
            <a:endParaRPr lang="es-CR" sz="2000" kern="100" dirty="0">
              <a:solidFill>
                <a:srgbClr val="FFFF00"/>
              </a:solidFill>
              <a:effectLst/>
              <a:latin typeface="Helvetica LT Std" panose="020B0504020202020204" pitchFamily="34" charset="0"/>
              <a:ea typeface="Calibri" panose="020F0502020204030204" pitchFamily="34" charset="0"/>
              <a:cs typeface="Arial" panose="020B0604020202020204" pitchFamily="34" charset="0"/>
            </a:endParaRPr>
          </a:p>
          <a:p>
            <a:pPr marL="342900" lvl="0" indent="-342900" algn="just">
              <a:lnSpc>
                <a:spcPct val="100000"/>
              </a:lnSpc>
              <a:spcBef>
                <a:spcPts val="300"/>
              </a:spcBef>
              <a:spcAft>
                <a:spcPts val="300"/>
              </a:spcAft>
              <a:buFont typeface="+mj-lt"/>
              <a:buAutoNum type="arabicPeriod"/>
              <a:tabLst>
                <a:tab pos="457200" algn="l"/>
              </a:tabLst>
            </a:pPr>
            <a:r>
              <a:rPr lang="es-CR" sz="2200" b="1" kern="100" dirty="0">
                <a:effectLst/>
                <a:latin typeface="Helvetica LT Std" panose="020B0504020202020204" pitchFamily="34" charset="0"/>
                <a:ea typeface="Times New Roman" panose="02020603050405020304" pitchFamily="18" charset="0"/>
                <a:cs typeface="Arial" panose="020B0604020202020204" pitchFamily="34" charset="0"/>
              </a:rPr>
              <a:t>De asumir que la educación superior viene inmediatamente después de la educación secundaria a un enfoque de aprendizaje a lo largo de la vida, destinado a atender las diversas necesidades educativas de jóvenes y adultos.</a:t>
            </a:r>
            <a:endParaRPr lang="es-CR" sz="2200" b="1" kern="100" dirty="0">
              <a:effectLst/>
              <a:latin typeface="Helvetica LT Std" panose="020B0504020202020204" pitchFamily="34" charset="0"/>
              <a:ea typeface="Calibri" panose="020F0502020204030204" pitchFamily="34" charset="0"/>
              <a:cs typeface="Arial" panose="020B0604020202020204" pitchFamily="34" charset="0"/>
            </a:endParaRPr>
          </a:p>
          <a:p>
            <a:pPr marL="342900" lvl="0" indent="-342900" algn="just">
              <a:lnSpc>
                <a:spcPct val="100000"/>
              </a:lnSpc>
              <a:spcBef>
                <a:spcPts val="300"/>
              </a:spcBef>
              <a:spcAft>
                <a:spcPts val="300"/>
              </a:spcAft>
              <a:buFont typeface="+mj-lt"/>
              <a:buAutoNum type="arabicPeriod"/>
              <a:tabLst>
                <a:tab pos="457200" algn="l"/>
              </a:tabLst>
            </a:pPr>
            <a:r>
              <a:rPr lang="es-CR" sz="2200" b="1" kern="100" dirty="0">
                <a:solidFill>
                  <a:srgbClr val="FFFF00"/>
                </a:solidFill>
                <a:effectLst/>
                <a:latin typeface="Helvetica LT Std" panose="020B0504020202020204" pitchFamily="34" charset="0"/>
                <a:ea typeface="Times New Roman" panose="02020603050405020304" pitchFamily="18" charset="0"/>
                <a:cs typeface="Arial" panose="020B0604020202020204" pitchFamily="34" charset="0"/>
              </a:rPr>
              <a:t>De un archipiélago jerárquico y débilmente conectado de instituciones y programas a un sistema integrado con diversidad de programas y vías de aprendizaje flexibles que los conecten para ampliar las oportunidades educativas de jóvenes y adultos y evitar los callejones sin salida.</a:t>
            </a:r>
            <a:endParaRPr lang="es-CR" sz="2200" b="1" kern="100" dirty="0">
              <a:solidFill>
                <a:srgbClr val="FFFF00"/>
              </a:solidFill>
              <a:effectLst/>
              <a:latin typeface="Helvetica LT Std" panose="020B0504020202020204" pitchFamily="34" charset="0"/>
              <a:ea typeface="Calibri" panose="020F0502020204030204" pitchFamily="34" charset="0"/>
              <a:cs typeface="Arial" panose="020B0604020202020204" pitchFamily="34" charset="0"/>
            </a:endParaRPr>
          </a:p>
          <a:p>
            <a:pPr marL="342900" lvl="0" indent="-342900" algn="just">
              <a:lnSpc>
                <a:spcPct val="100000"/>
              </a:lnSpc>
              <a:spcBef>
                <a:spcPts val="300"/>
              </a:spcBef>
              <a:spcAft>
                <a:spcPts val="300"/>
              </a:spcAft>
              <a:buFont typeface="+mj-lt"/>
              <a:buAutoNum type="arabicPeriod"/>
              <a:tabLst>
                <a:tab pos="457200" algn="l"/>
              </a:tabLst>
            </a:pPr>
            <a:r>
              <a:rPr lang="es-CR" sz="2200" b="1" kern="100" dirty="0">
                <a:effectLst/>
                <a:latin typeface="Helvetica LT Std" panose="020B0504020202020204" pitchFamily="34" charset="0"/>
                <a:ea typeface="Times New Roman" panose="02020603050405020304" pitchFamily="18" charset="0"/>
                <a:cs typeface="Arial" panose="020B0604020202020204" pitchFamily="34" charset="0"/>
              </a:rPr>
              <a:t>De un modelo industrial de escolarización a experiencias de aprendizaje pedagógicamente informadas y tecnológicamente enriquecidas en las que los estudiantes gestionan sus propios itinerarios de aprendizaje</a:t>
            </a:r>
            <a:r>
              <a:rPr lang="es-CR" sz="2200" kern="100" dirty="0">
                <a:effectLst/>
                <a:latin typeface="Helvetica LT Std" panose="020B0504020202020204" pitchFamily="34" charset="0"/>
                <a:ea typeface="Times New Roman" panose="02020603050405020304" pitchFamily="18" charset="0"/>
                <a:cs typeface="Arial" panose="020B0604020202020204" pitchFamily="34" charset="0"/>
              </a:rPr>
              <a:t>.</a:t>
            </a:r>
            <a:endParaRPr lang="es-CR" sz="2200" kern="100" dirty="0">
              <a:effectLst/>
              <a:latin typeface="Helvetica LT Std" panose="020B0504020202020204" pitchFamily="34" charset="0"/>
              <a:ea typeface="Calibri" panose="020F0502020204030204" pitchFamily="34" charset="0"/>
              <a:cs typeface="Arial" panose="020B0604020202020204" pitchFamily="34" charset="0"/>
            </a:endParaRPr>
          </a:p>
          <a:p>
            <a:pPr>
              <a:lnSpc>
                <a:spcPct val="100000"/>
              </a:lnSpc>
            </a:pPr>
            <a:endParaRPr lang="es-CR" sz="1900" dirty="0">
              <a:latin typeface="Helvetica LT Std" panose="020B0504020202020204" pitchFamily="34" charset="0"/>
            </a:endParaRPr>
          </a:p>
        </p:txBody>
      </p:sp>
      <p:sp>
        <p:nvSpPr>
          <p:cNvPr id="4" name="Título 1">
            <a:extLst>
              <a:ext uri="{FF2B5EF4-FFF2-40B4-BE49-F238E27FC236}">
                <a16:creationId xmlns:a16="http://schemas.microsoft.com/office/drawing/2014/main" id="{F4C153CB-2425-3A3F-A983-73FCC920847D}"/>
              </a:ext>
            </a:extLst>
          </p:cNvPr>
          <p:cNvSpPr txBox="1">
            <a:spLocks/>
          </p:cNvSpPr>
          <p:nvPr/>
        </p:nvSpPr>
        <p:spPr>
          <a:xfrm>
            <a:off x="278969" y="0"/>
            <a:ext cx="11074831" cy="675399"/>
          </a:xfrm>
          <a:prstGeom prst="rect">
            <a:avLst/>
          </a:prstGeom>
          <a:noFill/>
          <a:ln>
            <a:noFill/>
          </a:ln>
        </p:spPr>
        <p:txBody>
          <a:bodyPr vert="horz" lIns="91440" tIns="45720" rIns="91440" bIns="45720" rtlCol="0" anchor="ctr">
            <a:noAutofit/>
          </a:bodyPr>
          <a:lstStyle>
            <a:lvl1pPr algn="ctr">
              <a:lnSpc>
                <a:spcPct val="90000"/>
              </a:lnSpc>
              <a:spcBef>
                <a:spcPct val="0"/>
              </a:spcBef>
              <a:buNone/>
              <a:defRPr sz="3200" b="1">
                <a:solidFill>
                  <a:schemeClr val="accent4">
                    <a:lumMod val="40000"/>
                    <a:lumOff val="60000"/>
                  </a:schemeClr>
                </a:solidFill>
                <a:latin typeface="Helvetica LT Std" panose="020B0504020202020204" pitchFamily="34" charset="0"/>
                <a:ea typeface="+mj-ea"/>
                <a:cs typeface="+mj-cs"/>
              </a:defRPr>
            </a:lvl1pPr>
          </a:lstStyle>
          <a:p>
            <a:br>
              <a:rPr lang="es-ES" dirty="0"/>
            </a:br>
            <a:r>
              <a:rPr lang="es-ES" dirty="0"/>
              <a:t>CAPÍTULO SEXTO: TERCERA REUNIÓN MUNDIAL DE EDUCACIÓN SUPERIOR. POCO APORTA AL FUTURO. </a:t>
            </a:r>
            <a:endParaRPr lang="es-CR" dirty="0"/>
          </a:p>
        </p:txBody>
      </p:sp>
    </p:spTree>
    <p:extLst>
      <p:ext uri="{BB962C8B-B14F-4D97-AF65-F5344CB8AC3E}">
        <p14:creationId xmlns:p14="http://schemas.microsoft.com/office/powerpoint/2010/main" val="106402465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2610A16E-8999-27B1-3D67-864D637C386B}"/>
              </a:ext>
            </a:extLst>
          </p:cNvPr>
          <p:cNvSpPr>
            <a:spLocks noGrp="1"/>
          </p:cNvSpPr>
          <p:nvPr>
            <p:ph idx="1"/>
          </p:nvPr>
        </p:nvSpPr>
        <p:spPr>
          <a:xfrm>
            <a:off x="604434" y="1825625"/>
            <a:ext cx="10749366" cy="3319812"/>
          </a:xfrm>
        </p:spPr>
        <p:txBody>
          <a:bodyPr>
            <a:normAutofit/>
          </a:bodyPr>
          <a:lstStyle/>
          <a:p>
            <a:pPr algn="just">
              <a:spcBef>
                <a:spcPts val="600"/>
              </a:spcBef>
              <a:spcAft>
                <a:spcPts val="600"/>
              </a:spcAft>
            </a:pPr>
            <a:r>
              <a:rPr lang="es-CR" kern="100" dirty="0">
                <a:effectLst/>
                <a:latin typeface="Helvetica LT Std" panose="020B0504020202020204" pitchFamily="34" charset="0"/>
                <a:ea typeface="Times New Roman" panose="02020603050405020304" pitchFamily="18" charset="0"/>
                <a:cs typeface="Arial" panose="020B0604020202020204" pitchFamily="34" charset="0"/>
              </a:rPr>
              <a:t>Se anunció, por lo demás la idea de la UNESCO, como actividades posteriores o subsecuentes celebrar un Foro de Educación Superior, en 2027, a manera de seguimiento de la hoja de ruta, y en 2030, definir los objetivos y las metas de la Educación Superior teniendo en cuenta el futuro de la educación y los objetivos del año 2050. Asimismo, en 2032, celebrar la 4th Conferencia Mundial de Educación Superior (WHEC2032).</a:t>
            </a:r>
            <a:endParaRPr lang="es-CR" dirty="0">
              <a:latin typeface="Helvetica LT Std" panose="020B0504020202020204" pitchFamily="34" charset="0"/>
            </a:endParaRPr>
          </a:p>
        </p:txBody>
      </p:sp>
      <p:sp>
        <p:nvSpPr>
          <p:cNvPr id="6" name="Título 1">
            <a:extLst>
              <a:ext uri="{FF2B5EF4-FFF2-40B4-BE49-F238E27FC236}">
                <a16:creationId xmlns:a16="http://schemas.microsoft.com/office/drawing/2014/main" id="{1074DB17-599D-7547-05F7-C901AC00F328}"/>
              </a:ext>
            </a:extLst>
          </p:cNvPr>
          <p:cNvSpPr txBox="1">
            <a:spLocks/>
          </p:cNvSpPr>
          <p:nvPr/>
        </p:nvSpPr>
        <p:spPr>
          <a:xfrm>
            <a:off x="278969" y="371959"/>
            <a:ext cx="11074831" cy="675399"/>
          </a:xfrm>
          <a:prstGeom prst="rect">
            <a:avLst/>
          </a:prstGeom>
          <a:noFill/>
          <a:ln>
            <a:noFill/>
          </a:ln>
        </p:spPr>
        <p:txBody>
          <a:bodyPr vert="horz" lIns="91440" tIns="45720" rIns="91440" bIns="45720" rtlCol="0" anchor="ctr">
            <a:noAutofit/>
          </a:bodyPr>
          <a:lstStyle>
            <a:defPPr>
              <a:defRPr lang="es-CR"/>
            </a:defPPr>
            <a:lvl1pPr algn="ctr">
              <a:lnSpc>
                <a:spcPct val="90000"/>
              </a:lnSpc>
              <a:spcBef>
                <a:spcPct val="0"/>
              </a:spcBef>
              <a:buNone/>
              <a:defRPr sz="3200" b="1">
                <a:solidFill>
                  <a:schemeClr val="accent4">
                    <a:lumMod val="40000"/>
                    <a:lumOff val="60000"/>
                  </a:schemeClr>
                </a:solidFill>
                <a:latin typeface="Helvetica LT Std" panose="020B0504020202020204" pitchFamily="34" charset="0"/>
                <a:ea typeface="+mj-ea"/>
                <a:cs typeface="+mj-cs"/>
              </a:defRPr>
            </a:lvl1pPr>
          </a:lstStyle>
          <a:p>
            <a:br>
              <a:rPr lang="es-ES" dirty="0"/>
            </a:br>
            <a:r>
              <a:rPr lang="es-ES" dirty="0"/>
              <a:t>CAPÍTULO SEXTO: TERCERA REUNIÓN MUNDIAL DE EDUCACIÓN SUPERIOR. POCO APORTA AL FUTURO. </a:t>
            </a:r>
            <a:endParaRPr lang="es-CR" dirty="0"/>
          </a:p>
        </p:txBody>
      </p:sp>
    </p:spTree>
    <p:extLst>
      <p:ext uri="{BB962C8B-B14F-4D97-AF65-F5344CB8AC3E}">
        <p14:creationId xmlns:p14="http://schemas.microsoft.com/office/powerpoint/2010/main" val="318859690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2A0489-3CD9-47E0-53FA-FE96AC7AE3A9}"/>
              </a:ext>
            </a:extLst>
          </p:cNvPr>
          <p:cNvSpPr>
            <a:spLocks noGrp="1"/>
          </p:cNvSpPr>
          <p:nvPr>
            <p:ph type="title"/>
          </p:nvPr>
        </p:nvSpPr>
        <p:spPr>
          <a:xfrm>
            <a:off x="838200" y="365125"/>
            <a:ext cx="10515600" cy="2747963"/>
          </a:xfrm>
          <a:noFill/>
          <a:ln>
            <a:noFill/>
          </a:ln>
        </p:spPr>
        <p:txBody>
          <a:bodyPr>
            <a:normAutofit/>
          </a:bodyPr>
          <a:lstStyle/>
          <a:p>
            <a:r>
              <a:rPr lang="es-CR" sz="8800" b="1" dirty="0">
                <a:solidFill>
                  <a:schemeClr val="accent4">
                    <a:lumMod val="60000"/>
                    <a:lumOff val="40000"/>
                  </a:schemeClr>
                </a:solidFill>
                <a:effectLst>
                  <a:outerShdw blurRad="38100" dist="38100" dir="2700000" algn="tl">
                    <a:srgbClr val="000000">
                      <a:alpha val="43137"/>
                    </a:srgbClr>
                  </a:outerShdw>
                </a:effectLst>
              </a:rPr>
              <a:t>MUCHAS GRACIAS </a:t>
            </a:r>
          </a:p>
        </p:txBody>
      </p:sp>
      <p:sp>
        <p:nvSpPr>
          <p:cNvPr id="3" name="Marcador de contenido 2">
            <a:extLst>
              <a:ext uri="{FF2B5EF4-FFF2-40B4-BE49-F238E27FC236}">
                <a16:creationId xmlns:a16="http://schemas.microsoft.com/office/drawing/2014/main" id="{AA102523-27C3-447D-85F9-3F5C8E8E1BC9}"/>
              </a:ext>
            </a:extLst>
          </p:cNvPr>
          <p:cNvSpPr>
            <a:spLocks noGrp="1"/>
          </p:cNvSpPr>
          <p:nvPr>
            <p:ph idx="1"/>
          </p:nvPr>
        </p:nvSpPr>
        <p:spPr>
          <a:xfrm>
            <a:off x="838200" y="3429000"/>
            <a:ext cx="10515600" cy="1917916"/>
          </a:xfrm>
          <a:noFill/>
          <a:ln>
            <a:noFill/>
          </a:ln>
        </p:spPr>
        <p:txBody>
          <a:bodyPr>
            <a:normAutofit lnSpcReduction="10000"/>
          </a:bodyPr>
          <a:lstStyle/>
          <a:p>
            <a:pPr marL="0" indent="0" algn="ctr">
              <a:lnSpc>
                <a:spcPct val="90000"/>
              </a:lnSpc>
              <a:spcAft>
                <a:spcPts val="600"/>
              </a:spcAft>
              <a:buNone/>
            </a:pPr>
            <a:r>
              <a:rPr lang="en-US" sz="4000" b="1" dirty="0">
                <a:solidFill>
                  <a:schemeClr val="bg1"/>
                </a:solidFill>
                <a:effectLst>
                  <a:outerShdw blurRad="38100" dist="38100" dir="2700000" algn="tl">
                    <a:srgbClr val="000000">
                      <a:alpha val="43137"/>
                    </a:srgbClr>
                  </a:outerShdw>
                </a:effectLst>
              </a:rPr>
              <a:t>PENSAR EN EL FUTURO, </a:t>
            </a:r>
            <a:r>
              <a:rPr lang="en-US" sz="4000" b="1" dirty="0">
                <a:solidFill>
                  <a:srgbClr val="FFFF00"/>
                </a:solidFill>
                <a:effectLst>
                  <a:outerShdw blurRad="38100" dist="38100" dir="2700000" algn="tl">
                    <a:srgbClr val="000000">
                      <a:alpha val="43137"/>
                    </a:srgbClr>
                  </a:outerShdw>
                </a:effectLst>
              </a:rPr>
              <a:t>ACTUAR EN EL PRESENTE</a:t>
            </a:r>
            <a:r>
              <a:rPr lang="en-US" sz="4000" b="1" dirty="0">
                <a:solidFill>
                  <a:schemeClr val="bg1"/>
                </a:solidFill>
                <a:effectLst>
                  <a:outerShdw blurRad="38100" dist="38100" dir="2700000" algn="tl">
                    <a:srgbClr val="000000">
                      <a:alpha val="43137"/>
                    </a:srgbClr>
                  </a:outerShdw>
                </a:effectLst>
              </a:rPr>
              <a:t> TRANSFORMANDO </a:t>
            </a:r>
            <a:r>
              <a:rPr lang="en-US" sz="4000" b="1" dirty="0">
                <a:solidFill>
                  <a:schemeClr val="accent4">
                    <a:lumMod val="60000"/>
                    <a:lumOff val="40000"/>
                  </a:schemeClr>
                </a:solidFill>
                <a:effectLst>
                  <a:outerShdw blurRad="38100" dist="38100" dir="2700000" algn="tl">
                    <a:srgbClr val="000000">
                      <a:alpha val="43137"/>
                    </a:srgbClr>
                  </a:outerShdw>
                </a:effectLst>
              </a:rPr>
              <a:t>EL PASADO RECIENTE.</a:t>
            </a:r>
          </a:p>
          <a:p>
            <a:pPr marL="0" indent="0" algn="ctr">
              <a:lnSpc>
                <a:spcPct val="90000"/>
              </a:lnSpc>
              <a:spcAft>
                <a:spcPts val="600"/>
              </a:spcAft>
              <a:buNone/>
            </a:pPr>
            <a:r>
              <a:rPr lang="en-US" sz="4000" b="1" dirty="0">
                <a:solidFill>
                  <a:schemeClr val="bg1"/>
                </a:solidFill>
                <a:effectLst>
                  <a:outerShdw blurRad="38100" dist="38100" dir="2700000" algn="tl">
                    <a:srgbClr val="000000">
                      <a:alpha val="43137"/>
                    </a:srgbClr>
                  </a:outerShdw>
                </a:effectLst>
              </a:rPr>
              <a:t>L. Guadamuz S.</a:t>
            </a:r>
            <a:endParaRPr lang="es-CR"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2568735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7D4AB4-1C32-ADF9-8B5D-1C142A6FDC0C}"/>
              </a:ext>
            </a:extLst>
          </p:cNvPr>
          <p:cNvSpPr>
            <a:spLocks noGrp="1"/>
          </p:cNvSpPr>
          <p:nvPr>
            <p:ph type="title"/>
          </p:nvPr>
        </p:nvSpPr>
        <p:spPr>
          <a:xfrm>
            <a:off x="699713" y="248038"/>
            <a:ext cx="10924016" cy="1159200"/>
          </a:xfrm>
          <a:noFill/>
          <a:ln>
            <a:noFill/>
          </a:ln>
        </p:spPr>
        <p:txBody>
          <a:bodyPr vert="horz" lIns="91440" tIns="45720" rIns="91440" bIns="45720" rtlCol="0" anchor="ctr">
            <a:normAutofit/>
          </a:bodyPr>
          <a:lstStyle/>
          <a:p>
            <a:pPr marL="0" marR="0" lvl="0" indent="0" fontAlgn="base">
              <a:spcAft>
                <a:spcPct val="0"/>
              </a:spcAft>
              <a:buClrTx/>
              <a:buSzTx/>
              <a:tabLst/>
            </a:pPr>
            <a:r>
              <a:rPr kumimoji="0" lang="es-ES" altLang="es-CR" sz="3700" b="1" i="0" u="none" strike="noStrike" kern="1200" cap="none" normalizeH="0" baseline="0" dirty="0">
                <a:ln>
                  <a:noFill/>
                </a:ln>
                <a:solidFill>
                  <a:srgbClr val="FFFF00"/>
                </a:solidFill>
                <a:effectLst/>
              </a:rPr>
              <a:t>C</a:t>
            </a:r>
            <a:r>
              <a:rPr kumimoji="0" lang="es-ES" altLang="es-CR" sz="3700" b="1" i="0" u="none" strike="noStrike" kern="1200" cap="none" normalizeH="0" baseline="0" dirty="0" bmk="">
                <a:ln>
                  <a:noFill/>
                </a:ln>
                <a:solidFill>
                  <a:srgbClr val="FFFF00"/>
                </a:solidFill>
                <a:effectLst/>
              </a:rPr>
              <a:t>ontacto</a:t>
            </a:r>
            <a:r>
              <a:rPr kumimoji="0" lang="en-US" altLang="es-CR" sz="3700" b="1" i="0" u="none" strike="noStrike" kern="1200" cap="none" normalizeH="0" baseline="0" dirty="0" bmk="">
                <a:ln>
                  <a:noFill/>
                </a:ln>
                <a:solidFill>
                  <a:srgbClr val="FFFF00"/>
                </a:solidFill>
                <a:effectLst/>
              </a:rPr>
              <a:t>: Lorenzo Guadamuz Sandoval</a:t>
            </a:r>
            <a:r>
              <a:rPr kumimoji="0" lang="en-US" altLang="es-CR" sz="3700" b="1" i="0" u="none" strike="noStrike" kern="1200" cap="none" normalizeH="0" baseline="0" dirty="0">
                <a:ln>
                  <a:noFill/>
                </a:ln>
                <a:solidFill>
                  <a:srgbClr val="FFFF00"/>
                </a:solidFill>
                <a:effectLst/>
              </a:rPr>
              <a:t>, Ph.D.</a:t>
            </a:r>
          </a:p>
        </p:txBody>
      </p:sp>
      <p:graphicFrame>
        <p:nvGraphicFramePr>
          <p:cNvPr id="4" name="Tabla 3">
            <a:extLst>
              <a:ext uri="{FF2B5EF4-FFF2-40B4-BE49-F238E27FC236}">
                <a16:creationId xmlns:a16="http://schemas.microsoft.com/office/drawing/2014/main" id="{8AF740D8-7BD0-CCD9-9B9D-273505CB7F82}"/>
              </a:ext>
            </a:extLst>
          </p:cNvPr>
          <p:cNvGraphicFramePr>
            <a:graphicFrameLocks noGrp="1"/>
          </p:cNvGraphicFramePr>
          <p:nvPr>
            <p:extLst>
              <p:ext uri="{D42A27DB-BD31-4B8C-83A1-F6EECF244321}">
                <p14:modId xmlns:p14="http://schemas.microsoft.com/office/powerpoint/2010/main" val="1188016385"/>
              </p:ext>
            </p:extLst>
          </p:nvPr>
        </p:nvGraphicFramePr>
        <p:xfrm>
          <a:off x="184252" y="2131806"/>
          <a:ext cx="11733945" cy="3788547"/>
        </p:xfrm>
        <a:graphic>
          <a:graphicData uri="http://schemas.openxmlformats.org/drawingml/2006/table">
            <a:tbl>
              <a:tblPr firstRow="1" firstCol="1" bandRow="1">
                <a:solidFill>
                  <a:schemeClr val="accent1">
                    <a:lumMod val="20000"/>
                    <a:lumOff val="80000"/>
                  </a:schemeClr>
                </a:solidFill>
                <a:tableStyleId>{5C22544A-7EE6-4342-B048-85BDC9FD1C3A}</a:tableStyleId>
              </a:tblPr>
              <a:tblGrid>
                <a:gridCol w="2491396">
                  <a:extLst>
                    <a:ext uri="{9D8B030D-6E8A-4147-A177-3AD203B41FA5}">
                      <a16:colId xmlns:a16="http://schemas.microsoft.com/office/drawing/2014/main" val="3032989395"/>
                    </a:ext>
                  </a:extLst>
                </a:gridCol>
                <a:gridCol w="9242549">
                  <a:extLst>
                    <a:ext uri="{9D8B030D-6E8A-4147-A177-3AD203B41FA5}">
                      <a16:colId xmlns:a16="http://schemas.microsoft.com/office/drawing/2014/main" val="2435789657"/>
                    </a:ext>
                  </a:extLst>
                </a:gridCol>
              </a:tblGrid>
              <a:tr h="1322417">
                <a:tc>
                  <a:txBody>
                    <a:bodyPr/>
                    <a:lstStyle/>
                    <a:p>
                      <a:pPr algn="l">
                        <a:spcBef>
                          <a:spcPts val="600"/>
                        </a:spcBef>
                        <a:spcAft>
                          <a:spcPts val="600"/>
                        </a:spcAft>
                      </a:pPr>
                      <a:r>
                        <a:rPr lang="es-CR" sz="2100" b="1" u="sng" kern="1200" cap="all" spc="60">
                          <a:solidFill>
                            <a:schemeClr val="tx1"/>
                          </a:solidFill>
                          <a:effectLst/>
                        </a:rPr>
                        <a:t>Página de Facebook</a:t>
                      </a:r>
                      <a:r>
                        <a:rPr lang="es-CR" sz="2100" b="1" kern="1200" cap="all" spc="60">
                          <a:solidFill>
                            <a:schemeClr val="tx1"/>
                          </a:solidFill>
                          <a:effectLst/>
                        </a:rPr>
                        <a:t> </a:t>
                      </a:r>
                      <a:endParaRPr lang="es-CR" sz="2100" b="1" kern="1200" cap="all" spc="60">
                        <a:solidFill>
                          <a:schemeClr val="tx1"/>
                        </a:solidFill>
                        <a:effectLst/>
                        <a:latin typeface="Helvetica LT Std"/>
                        <a:ea typeface="Times New Roman" panose="02020603050405020304" pitchFamily="18" charset="0"/>
                        <a:cs typeface="Times New Roman" panose="02020603050405020304" pitchFamily="18" charset="0"/>
                      </a:endParaRPr>
                    </a:p>
                  </a:txBody>
                  <a:tcPr marL="241147" marR="241147" marT="241147" marB="241147" anchor="ctr">
                    <a:lnL w="12700" cmpd="sng">
                      <a:noFill/>
                    </a:lnL>
                    <a:lnR w="12700" cmpd="sng">
                      <a:noFill/>
                    </a:lnR>
                    <a:lnT w="12700" cmpd="sng">
                      <a:noFill/>
                    </a:lnT>
                    <a:lnB w="38100" cmpd="sng">
                      <a:noFill/>
                    </a:lnB>
                    <a:noFill/>
                  </a:tcPr>
                </a:tc>
                <a:tc>
                  <a:txBody>
                    <a:bodyPr/>
                    <a:lstStyle/>
                    <a:p>
                      <a:pPr algn="l">
                        <a:spcBef>
                          <a:spcPts val="600"/>
                        </a:spcBef>
                        <a:spcAft>
                          <a:spcPts val="600"/>
                        </a:spcAft>
                      </a:pPr>
                      <a:r>
                        <a:rPr lang="es-CR" sz="2100" b="1" u="sng" kern="1200" cap="all" spc="60" dirty="0">
                          <a:solidFill>
                            <a:schemeClr val="tx1"/>
                          </a:solidFill>
                          <a:effectLst/>
                        </a:rPr>
                        <a:t>https://www.facebook.com/educacionlorenzoguadamuz</a:t>
                      </a:r>
                      <a:r>
                        <a:rPr lang="es-CR" sz="2100" b="1" kern="1200" cap="all" spc="60" dirty="0">
                          <a:solidFill>
                            <a:schemeClr val="tx1"/>
                          </a:solidFill>
                          <a:effectLst/>
                        </a:rPr>
                        <a:t> </a:t>
                      </a:r>
                      <a:endParaRPr lang="es-CR" sz="2100" b="1" kern="1200" cap="all" spc="60" dirty="0">
                        <a:solidFill>
                          <a:schemeClr val="tx1"/>
                        </a:solidFill>
                        <a:effectLst/>
                        <a:latin typeface="Helvetica LT Std"/>
                        <a:ea typeface="Times New Roman" panose="02020603050405020304" pitchFamily="18" charset="0"/>
                        <a:cs typeface="Times New Roman" panose="02020603050405020304" pitchFamily="18" charset="0"/>
                      </a:endParaRPr>
                    </a:p>
                  </a:txBody>
                  <a:tcPr marL="241147" marR="241147" marT="241147" marB="241147" anchor="ctr">
                    <a:lnL w="12700" cmpd="sng">
                      <a:noFill/>
                    </a:lnL>
                    <a:lnR w="12700" cmpd="sng">
                      <a:noFill/>
                    </a:lnR>
                    <a:lnT w="12700" cmpd="sng">
                      <a:noFill/>
                    </a:lnT>
                    <a:lnB w="38100" cmpd="sng">
                      <a:noFill/>
                    </a:lnB>
                    <a:noFill/>
                  </a:tcPr>
                </a:tc>
                <a:extLst>
                  <a:ext uri="{0D108BD9-81ED-4DB2-BD59-A6C34878D82A}">
                    <a16:rowId xmlns:a16="http://schemas.microsoft.com/office/drawing/2014/main" val="2833250957"/>
                  </a:ext>
                </a:extLst>
              </a:tr>
              <a:tr h="1501122">
                <a:tc>
                  <a:txBody>
                    <a:bodyPr/>
                    <a:lstStyle/>
                    <a:p>
                      <a:pPr algn="just">
                        <a:spcBef>
                          <a:spcPts val="600"/>
                        </a:spcBef>
                        <a:spcAft>
                          <a:spcPts val="600"/>
                        </a:spcAft>
                      </a:pPr>
                      <a:r>
                        <a:rPr lang="es-CR" sz="2100" b="1" kern="1200" cap="none" spc="0" dirty="0">
                          <a:solidFill>
                            <a:schemeClr val="tx1"/>
                          </a:solidFill>
                          <a:effectLst/>
                        </a:rPr>
                        <a:t>Página web</a:t>
                      </a:r>
                      <a:endParaRPr lang="es-CR" sz="2100" b="1" kern="1200" cap="none" spc="0" dirty="0">
                        <a:solidFill>
                          <a:schemeClr val="tx1"/>
                        </a:solidFill>
                        <a:effectLst/>
                        <a:latin typeface="Helvetica LT Std"/>
                        <a:ea typeface="Times New Roman" panose="02020603050405020304" pitchFamily="18" charset="0"/>
                        <a:cs typeface="Times New Roman" panose="02020603050405020304" pitchFamily="18" charset="0"/>
                      </a:endParaRPr>
                    </a:p>
                  </a:txBody>
                  <a:tcPr marL="120574" marR="120574" marT="0" marB="160765" anchor="ctr">
                    <a:lnL w="12700" cmpd="sng">
                      <a:noFill/>
                      <a:prstDash val="solid"/>
                    </a:lnL>
                    <a:lnR w="12700" cmpd="sng">
                      <a:noFill/>
                      <a:prstDash val="solid"/>
                    </a:lnR>
                    <a:lnT w="38100" cmpd="sng">
                      <a:noFill/>
                    </a:lnT>
                    <a:lnB w="12700" cmpd="sng">
                      <a:noFill/>
                      <a:prstDash val="solid"/>
                    </a:lnB>
                    <a:noFill/>
                  </a:tcPr>
                </a:tc>
                <a:tc>
                  <a:txBody>
                    <a:bodyPr/>
                    <a:lstStyle/>
                    <a:p>
                      <a:pPr algn="just">
                        <a:spcBef>
                          <a:spcPts val="600"/>
                        </a:spcBef>
                        <a:spcAft>
                          <a:spcPts val="600"/>
                        </a:spcAft>
                      </a:pPr>
                      <a:r>
                        <a:rPr lang="es-ES" sz="2800" kern="1200" cap="none" spc="0" dirty="0">
                          <a:solidFill>
                            <a:schemeClr val="tx1"/>
                          </a:solidFill>
                          <a:effectLst/>
                        </a:rPr>
                        <a:t>SITIO WEB DE LORENZO GUADAMUZ SANDOVAL.</a:t>
                      </a:r>
                      <a:endParaRPr lang="es-CR" sz="2800" kern="1200" cap="none" spc="0" dirty="0">
                        <a:solidFill>
                          <a:schemeClr val="tx1"/>
                        </a:solidFill>
                        <a:effectLst/>
                      </a:endParaRPr>
                    </a:p>
                    <a:p>
                      <a:pPr algn="just">
                        <a:spcBef>
                          <a:spcPts val="600"/>
                        </a:spcBef>
                        <a:spcAft>
                          <a:spcPts val="600"/>
                        </a:spcAft>
                      </a:pPr>
                      <a:r>
                        <a:rPr lang="es-ES" sz="2800" kern="1200" cap="none" spc="0" dirty="0">
                          <a:solidFill>
                            <a:schemeClr val="tx1"/>
                          </a:solidFill>
                          <a:effectLst/>
                        </a:rPr>
                        <a:t>NOMBRE DEL SITIO: </a:t>
                      </a:r>
                      <a:r>
                        <a:rPr lang="es-ES" sz="2800" u="sng" kern="1200" cap="none" spc="0" dirty="0">
                          <a:solidFill>
                            <a:schemeClr val="tx1"/>
                          </a:solidFill>
                          <a:effectLst/>
                          <a:hlinkClick r:id="rId2">
                            <a:extLst>
                              <a:ext uri="{A12FA001-AC4F-418D-AE19-62706E023703}">
                                <ahyp:hlinkClr xmlns:ahyp="http://schemas.microsoft.com/office/drawing/2018/hyperlinkcolor" val="tx"/>
                              </a:ext>
                            </a:extLst>
                          </a:hlinkClick>
                        </a:rPr>
                        <a:t>WWW.EDUFUTURO4-0.COM</a:t>
                      </a:r>
                      <a:endParaRPr lang="es-CR" sz="2800" b="1" kern="1200" cap="none" spc="0" dirty="0">
                        <a:solidFill>
                          <a:schemeClr val="tx1"/>
                        </a:solidFill>
                        <a:effectLst/>
                        <a:latin typeface="Helvetica LT Std"/>
                        <a:ea typeface="Times New Roman" panose="02020603050405020304" pitchFamily="18" charset="0"/>
                        <a:cs typeface="Times New Roman" panose="02020603050405020304" pitchFamily="18" charset="0"/>
                      </a:endParaRPr>
                    </a:p>
                  </a:txBody>
                  <a:tcPr marL="120574" marR="120574" marT="0" marB="160765" anchor="ctr">
                    <a:lnL w="12700" cmpd="sng">
                      <a:noFill/>
                      <a:prstDash val="solid"/>
                    </a:lnL>
                    <a:lnR w="12700" cmpd="sng">
                      <a:noFill/>
                      <a:prstDash val="solid"/>
                    </a:lnR>
                    <a:lnT w="38100" cmpd="sng">
                      <a:noFill/>
                    </a:lnT>
                    <a:lnB w="12700" cmpd="sng">
                      <a:noFill/>
                      <a:prstDash val="solid"/>
                    </a:lnB>
                    <a:noFill/>
                  </a:tcPr>
                </a:tc>
                <a:extLst>
                  <a:ext uri="{0D108BD9-81ED-4DB2-BD59-A6C34878D82A}">
                    <a16:rowId xmlns:a16="http://schemas.microsoft.com/office/drawing/2014/main" val="676380485"/>
                  </a:ext>
                </a:extLst>
              </a:tr>
              <a:tr h="965008">
                <a:tc>
                  <a:txBody>
                    <a:bodyPr/>
                    <a:lstStyle/>
                    <a:p>
                      <a:pPr algn="just">
                        <a:spcBef>
                          <a:spcPts val="600"/>
                        </a:spcBef>
                        <a:spcAft>
                          <a:spcPts val="600"/>
                        </a:spcAft>
                      </a:pPr>
                      <a:r>
                        <a:rPr lang="es-CR" sz="2100" b="1" kern="1200" cap="none" spc="0" dirty="0">
                          <a:solidFill>
                            <a:schemeClr val="tx1"/>
                          </a:solidFill>
                          <a:effectLst/>
                        </a:rPr>
                        <a:t>Correo electrónico</a:t>
                      </a:r>
                      <a:endParaRPr lang="es-CR" sz="2100" b="1" kern="1200" cap="none" spc="0" dirty="0">
                        <a:solidFill>
                          <a:schemeClr val="tx1"/>
                        </a:solidFill>
                        <a:effectLst/>
                        <a:latin typeface="Helvetica LT Std"/>
                        <a:ea typeface="Times New Roman" panose="02020603050405020304" pitchFamily="18" charset="0"/>
                        <a:cs typeface="Times New Roman" panose="02020603050405020304" pitchFamily="18" charset="0"/>
                      </a:endParaRPr>
                    </a:p>
                  </a:txBody>
                  <a:tcPr marL="120574" marR="120574" marT="0" marB="160765"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lgn="just">
                        <a:spcBef>
                          <a:spcPts val="600"/>
                        </a:spcBef>
                        <a:spcAft>
                          <a:spcPts val="600"/>
                        </a:spcAft>
                      </a:pPr>
                      <a:r>
                        <a:rPr lang="es-CR" sz="2800" u="sng" kern="1200" cap="none" spc="0" dirty="0">
                          <a:solidFill>
                            <a:schemeClr val="tx1"/>
                          </a:solidFill>
                          <a:effectLst/>
                        </a:rPr>
                        <a:t>Info@edufuturo4-0.com</a:t>
                      </a:r>
                      <a:endParaRPr lang="es-CR" sz="2800" b="1" kern="1200" cap="none" spc="0" dirty="0">
                        <a:solidFill>
                          <a:schemeClr val="tx1"/>
                        </a:solidFill>
                        <a:effectLst/>
                        <a:latin typeface="Helvetica LT Std"/>
                        <a:ea typeface="Times New Roman" panose="02020603050405020304" pitchFamily="18" charset="0"/>
                        <a:cs typeface="Times New Roman" panose="02020603050405020304" pitchFamily="18" charset="0"/>
                      </a:endParaRPr>
                    </a:p>
                  </a:txBody>
                  <a:tcPr marL="120574" marR="120574" marT="0" marB="160765"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extLst>
                  <a:ext uri="{0D108BD9-81ED-4DB2-BD59-A6C34878D82A}">
                    <a16:rowId xmlns:a16="http://schemas.microsoft.com/office/drawing/2014/main" val="3688966664"/>
                  </a:ext>
                </a:extLst>
              </a:tr>
            </a:tbl>
          </a:graphicData>
        </a:graphic>
      </p:graphicFrame>
    </p:spTree>
    <p:extLst>
      <p:ext uri="{BB962C8B-B14F-4D97-AF65-F5344CB8AC3E}">
        <p14:creationId xmlns:p14="http://schemas.microsoft.com/office/powerpoint/2010/main" val="4148386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9C7BB1-C849-EFC1-540A-C8091E234D69}"/>
              </a:ext>
            </a:extLst>
          </p:cNvPr>
          <p:cNvSpPr>
            <a:spLocks noGrp="1"/>
          </p:cNvSpPr>
          <p:nvPr>
            <p:ph type="title"/>
          </p:nvPr>
        </p:nvSpPr>
        <p:spPr>
          <a:xfrm>
            <a:off x="294468" y="320881"/>
            <a:ext cx="11897532" cy="814746"/>
          </a:xfrm>
          <a:noFill/>
        </p:spPr>
        <p:txBody>
          <a:bodyPr vert="horz" lIns="91440" tIns="45720" rIns="91440" bIns="45720" rtlCol="0" anchor="ctr">
            <a:noAutofit/>
          </a:bodyPr>
          <a:lstStyle/>
          <a:p>
            <a:r>
              <a:rPr lang="es-CR" cap="small" dirty="0">
                <a:solidFill>
                  <a:srgbClr val="FFC000"/>
                </a:solidFill>
              </a:rPr>
              <a:t>EL HIDRÓGENO PODRÍA REEMPLAZAR AL CARBÓN</a:t>
            </a:r>
          </a:p>
        </p:txBody>
      </p:sp>
      <p:sp>
        <p:nvSpPr>
          <p:cNvPr id="3" name="Marcador de contenido 2">
            <a:extLst>
              <a:ext uri="{FF2B5EF4-FFF2-40B4-BE49-F238E27FC236}">
                <a16:creationId xmlns:a16="http://schemas.microsoft.com/office/drawing/2014/main" id="{A3642E9A-0C78-80DE-EEB4-3E7429E9890E}"/>
              </a:ext>
            </a:extLst>
          </p:cNvPr>
          <p:cNvSpPr>
            <a:spLocks noGrp="1"/>
          </p:cNvSpPr>
          <p:nvPr>
            <p:ph idx="1"/>
          </p:nvPr>
        </p:nvSpPr>
        <p:spPr>
          <a:xfrm>
            <a:off x="294467" y="1327355"/>
            <a:ext cx="11437749" cy="4849608"/>
          </a:xfrm>
        </p:spPr>
        <p:txBody>
          <a:bodyPr vert="horz" lIns="91440" tIns="45720" rIns="91440" bIns="45720" rtlCol="0">
            <a:noAutofit/>
          </a:bodyPr>
          <a:lstStyle/>
          <a:p>
            <a:pPr algn="just">
              <a:spcBef>
                <a:spcPts val="600"/>
              </a:spcBef>
              <a:spcAft>
                <a:spcPts val="600"/>
              </a:spcAft>
            </a:pPr>
            <a:r>
              <a:rPr lang="es-CR" sz="2000" b="1" kern="100" dirty="0">
                <a:latin typeface="Helvetica LT Std" panose="020B0504020202020204" pitchFamily="34" charset="0"/>
                <a:cs typeface="Arial" panose="020B0604020202020204" pitchFamily="34" charset="0"/>
              </a:rPr>
              <a:t>Es difícil avanzar en esta lucha por disminuir el calentamiento global, debido a los grandes intereses geo-políticos y económicos. Ej. el 90% de la capacidad de electricidad alimentada con carbón a escala global, está protegida, aislada de competencia, con contratos de por lo menos dos décadas de duración. Estas tecnologías sucias -al menos por un tiempo- están protegidas. Lo mismo pasa con el petróleo. Lograr la carbono-neutralidad exigirá mucho tiempo y acuerdos mundiales. </a:t>
            </a:r>
          </a:p>
          <a:p>
            <a:pPr algn="just">
              <a:spcBef>
                <a:spcPts val="600"/>
              </a:spcBef>
              <a:spcAft>
                <a:spcPts val="600"/>
              </a:spcAft>
            </a:pPr>
            <a:r>
              <a:rPr lang="es-CR" sz="2000" b="1" kern="100" dirty="0">
                <a:solidFill>
                  <a:srgbClr val="FFFF00"/>
                </a:solidFill>
                <a:latin typeface="Helvetica LT Std" panose="020B0504020202020204" pitchFamily="34" charset="0"/>
                <a:cs typeface="Arial" panose="020B0604020202020204" pitchFamily="34" charset="0"/>
              </a:rPr>
              <a:t>Se han hecho algunos avances, pero no son aún suficientes, por ejemplo, la generación de energía solar en los últimos dos años aumentó un 47%y la generación de energía eólica creció en un 31%. Entre 2013 y 2022 las ventas de autobuses libres de carbono crecieron en un 44%. Y han aumentado las ventas de vehículos pequeños en el mundo, en los últimos dos años. </a:t>
            </a:r>
          </a:p>
          <a:p>
            <a:pPr algn="just">
              <a:spcBef>
                <a:spcPts val="600"/>
              </a:spcBef>
              <a:spcAft>
                <a:spcPts val="600"/>
              </a:spcAft>
            </a:pPr>
            <a:r>
              <a:rPr lang="es-CR" sz="2000" kern="100" dirty="0" err="1">
                <a:latin typeface="Helvetica LT Std" panose="020B0504020202020204" pitchFamily="34" charset="0"/>
                <a:cs typeface="Arial" panose="020B0604020202020204" pitchFamily="34" charset="0"/>
              </a:rPr>
              <a:t>Germot</a:t>
            </a:r>
            <a:r>
              <a:rPr lang="es-CR" sz="2000" kern="100" dirty="0">
                <a:latin typeface="Helvetica LT Std" panose="020B0504020202020204" pitchFamily="34" charset="0"/>
                <a:cs typeface="Arial" panose="020B0604020202020204" pitchFamily="34" charset="0"/>
              </a:rPr>
              <a:t> Wagner, Economista climático de la Universidad de Columbia nos dice: “Los combustibles líquidos verdes, los electro-combustibles, son prometedores para grandes industrias que representan una cuarta parte de las emisiones totales. Muchos procesos industriales requieren combustión para obtener altas temperaturas. </a:t>
            </a:r>
          </a:p>
          <a:p>
            <a:pPr algn="just">
              <a:spcBef>
                <a:spcPts val="600"/>
              </a:spcBef>
              <a:spcAft>
                <a:spcPts val="600"/>
              </a:spcAft>
            </a:pPr>
            <a:r>
              <a:rPr lang="es-CR" sz="2000" kern="100" dirty="0">
                <a:latin typeface="Helvetica LT Std" panose="020B0504020202020204" pitchFamily="34" charset="0"/>
                <a:cs typeface="Arial" panose="020B0604020202020204" pitchFamily="34" charset="0"/>
              </a:rPr>
              <a:t>El Hidrógeno se quema a más de 2 mil grados centígrados, o sean 3,600 Fahrenheit lo cual lo hace válido para la producción de cemento, de vidrio o de acero.. </a:t>
            </a:r>
            <a:r>
              <a:rPr lang="es-CR" sz="2000" b="1" kern="100" dirty="0">
                <a:solidFill>
                  <a:srgbClr val="FFFF00"/>
                </a:solidFill>
                <a:latin typeface="Helvetica LT Std" panose="020B0504020202020204" pitchFamily="34" charset="0"/>
                <a:cs typeface="Arial" panose="020B0604020202020204" pitchFamily="34" charset="0"/>
              </a:rPr>
              <a:t>El hidrógeno podría reemplazar al carbón. </a:t>
            </a:r>
          </a:p>
          <a:p>
            <a:pPr algn="just">
              <a:spcBef>
                <a:spcPts val="600"/>
              </a:spcBef>
              <a:spcAft>
                <a:spcPts val="600"/>
              </a:spcAft>
            </a:pPr>
            <a:endParaRPr lang="es-CR" sz="2000" kern="100" dirty="0">
              <a:latin typeface="Helvetica LT Std" panose="020B0504020202020204" pitchFamily="34" charset="0"/>
              <a:cs typeface="Arial" panose="020B0604020202020204" pitchFamily="34" charset="0"/>
            </a:endParaRPr>
          </a:p>
        </p:txBody>
      </p:sp>
    </p:spTree>
    <p:extLst>
      <p:ext uri="{BB962C8B-B14F-4D97-AF65-F5344CB8AC3E}">
        <p14:creationId xmlns:p14="http://schemas.microsoft.com/office/powerpoint/2010/main" val="304459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654FDC-2E81-DE68-5504-0D0A930EC08C}"/>
              </a:ext>
            </a:extLst>
          </p:cNvPr>
          <p:cNvSpPr>
            <a:spLocks noGrp="1"/>
          </p:cNvSpPr>
          <p:nvPr>
            <p:ph type="title"/>
          </p:nvPr>
        </p:nvSpPr>
        <p:spPr>
          <a:xfrm>
            <a:off x="484238" y="379874"/>
            <a:ext cx="10515600" cy="814745"/>
          </a:xfrm>
          <a:noFill/>
          <a:ln>
            <a:noFill/>
          </a:ln>
        </p:spPr>
        <p:txBody>
          <a:bodyPr>
            <a:normAutofit/>
          </a:bodyPr>
          <a:lstStyle/>
          <a:p>
            <a:r>
              <a:rPr lang="es-CR" sz="4000" b="1" dirty="0">
                <a:solidFill>
                  <a:srgbClr val="FFC000"/>
                </a:solidFill>
              </a:rPr>
              <a:t>PLANTAS NUCLEARES </a:t>
            </a:r>
          </a:p>
        </p:txBody>
      </p:sp>
      <p:sp>
        <p:nvSpPr>
          <p:cNvPr id="3" name="Marcador de contenido 2">
            <a:extLst>
              <a:ext uri="{FF2B5EF4-FFF2-40B4-BE49-F238E27FC236}">
                <a16:creationId xmlns:a16="http://schemas.microsoft.com/office/drawing/2014/main" id="{8ED55FA6-7BFC-9930-0348-F375262A0658}"/>
              </a:ext>
            </a:extLst>
          </p:cNvPr>
          <p:cNvSpPr>
            <a:spLocks noGrp="1"/>
          </p:cNvSpPr>
          <p:nvPr>
            <p:ph idx="1"/>
          </p:nvPr>
        </p:nvSpPr>
        <p:spPr>
          <a:xfrm>
            <a:off x="309966" y="1194619"/>
            <a:ext cx="11043834" cy="4982344"/>
          </a:xfrm>
        </p:spPr>
        <p:txBody>
          <a:bodyPr vert="horz" lIns="91440" tIns="45720" rIns="91440" bIns="45720" rtlCol="0">
            <a:noAutofit/>
          </a:bodyPr>
          <a:lstStyle/>
          <a:p>
            <a:pPr algn="just">
              <a:spcBef>
                <a:spcPts val="600"/>
              </a:spcBef>
              <a:spcAft>
                <a:spcPts val="600"/>
              </a:spcAft>
            </a:pPr>
            <a:r>
              <a:rPr lang="es-CR" sz="2000" b="1" kern="100" dirty="0">
                <a:latin typeface="Helvetica LT Std" panose="020B0504020202020204" pitchFamily="34" charset="0"/>
                <a:cs typeface="Arial" panose="020B0604020202020204" pitchFamily="34" charset="0"/>
              </a:rPr>
              <a:t>La juventud, los universitarios, muchas </a:t>
            </a:r>
            <a:r>
              <a:rPr lang="es-CR" sz="2000" b="1" kern="100" dirty="0" err="1">
                <a:latin typeface="Helvetica LT Std" panose="020B0504020202020204" pitchFamily="34" charset="0"/>
                <a:cs typeface="Arial" panose="020B0604020202020204" pitchFamily="34" charset="0"/>
              </a:rPr>
              <a:t>ONG´s</a:t>
            </a:r>
            <a:r>
              <a:rPr lang="es-CR" sz="2000" b="1" kern="100" dirty="0">
                <a:latin typeface="Helvetica LT Std" panose="020B0504020202020204" pitchFamily="34" charset="0"/>
                <a:cs typeface="Arial" panose="020B0604020202020204" pitchFamily="34" charset="0"/>
              </a:rPr>
              <a:t>, varios medios de comunicación y las redes sociales ejercen una gran presión para que se reduzca la emisión de gases de efecto invernadero, para que se eliminen las energías tradicionales y alzan su voz motivando a desarrollar energías no contaminantes. </a:t>
            </a:r>
          </a:p>
          <a:p>
            <a:pPr algn="just">
              <a:spcBef>
                <a:spcPts val="600"/>
              </a:spcBef>
              <a:spcAft>
                <a:spcPts val="600"/>
              </a:spcAft>
            </a:pPr>
            <a:r>
              <a:rPr lang="es-CR" sz="2000" b="1" kern="100" dirty="0">
                <a:solidFill>
                  <a:srgbClr val="FFFF00"/>
                </a:solidFill>
                <a:latin typeface="Helvetica LT Std" panose="020B0504020202020204" pitchFamily="34" charset="0"/>
                <a:cs typeface="Arial" panose="020B0604020202020204" pitchFamily="34" charset="0"/>
              </a:rPr>
              <a:t>Hace unos años las plantas de energía nuclear tuvieron gran auge en países grandes para generar electricidad. </a:t>
            </a:r>
          </a:p>
          <a:p>
            <a:pPr algn="just">
              <a:spcBef>
                <a:spcPts val="600"/>
              </a:spcBef>
              <a:spcAft>
                <a:spcPts val="600"/>
              </a:spcAft>
            </a:pPr>
            <a:r>
              <a:rPr lang="es-CR" sz="2000" b="1" kern="100" dirty="0">
                <a:solidFill>
                  <a:srgbClr val="FFFF00"/>
                </a:solidFill>
                <a:latin typeface="Helvetica LT Std" panose="020B0504020202020204" pitchFamily="34" charset="0"/>
                <a:cs typeface="Arial" panose="020B0604020202020204" pitchFamily="34" charset="0"/>
              </a:rPr>
              <a:t>La publicación del estudio 2022 del World Nuclear </a:t>
            </a:r>
            <a:r>
              <a:rPr lang="es-CR" sz="2000" b="1" kern="100" dirty="0" err="1">
                <a:solidFill>
                  <a:srgbClr val="FFFF00"/>
                </a:solidFill>
                <a:latin typeface="Helvetica LT Std" panose="020B0504020202020204" pitchFamily="34" charset="0"/>
                <a:cs typeface="Arial" panose="020B0604020202020204" pitchFamily="34" charset="0"/>
              </a:rPr>
              <a:t>Industry</a:t>
            </a:r>
            <a:r>
              <a:rPr lang="es-CR" sz="2000" b="1" kern="100" dirty="0">
                <a:solidFill>
                  <a:srgbClr val="FFFF00"/>
                </a:solidFill>
                <a:latin typeface="Helvetica LT Std" panose="020B0504020202020204" pitchFamily="34" charset="0"/>
                <a:cs typeface="Arial" panose="020B0604020202020204" pitchFamily="34" charset="0"/>
              </a:rPr>
              <a:t> Status </a:t>
            </a:r>
            <a:r>
              <a:rPr lang="es-CR" sz="2000" b="1" kern="100" dirty="0" err="1">
                <a:solidFill>
                  <a:srgbClr val="FFFF00"/>
                </a:solidFill>
                <a:latin typeface="Helvetica LT Std" panose="020B0504020202020204" pitchFamily="34" charset="0"/>
                <a:cs typeface="Arial" panose="020B0604020202020204" pitchFamily="34" charset="0"/>
              </a:rPr>
              <a:t>Report</a:t>
            </a:r>
            <a:r>
              <a:rPr lang="es-CR" sz="2000" b="1" kern="100" dirty="0">
                <a:solidFill>
                  <a:srgbClr val="FFFF00"/>
                </a:solidFill>
                <a:latin typeface="Helvetica LT Std" panose="020B0504020202020204" pitchFamily="34" charset="0"/>
                <a:cs typeface="Arial" panose="020B0604020202020204" pitchFamily="34" charset="0"/>
              </a:rPr>
              <a:t> nos actualiza sobre estos usos de la energía nuclear. </a:t>
            </a:r>
          </a:p>
          <a:p>
            <a:pPr algn="just">
              <a:spcBef>
                <a:spcPts val="600"/>
              </a:spcBef>
              <a:spcAft>
                <a:spcPts val="600"/>
              </a:spcAft>
            </a:pPr>
            <a:r>
              <a:rPr lang="es-CR" sz="2000" b="1" kern="100" dirty="0">
                <a:latin typeface="Helvetica LT Std" panose="020B0504020202020204" pitchFamily="34" charset="0"/>
                <a:cs typeface="Arial" panose="020B0604020202020204" pitchFamily="34" charset="0"/>
              </a:rPr>
              <a:t>En el 2021 la generación de electricidad usando la energía nuclear se redujo en un 9,8%. Contrariamente la energía eólica y solar superó a la nuclear, con un 10,2%. </a:t>
            </a:r>
          </a:p>
          <a:p>
            <a:pPr algn="just">
              <a:spcBef>
                <a:spcPts val="600"/>
              </a:spcBef>
              <a:spcAft>
                <a:spcPts val="600"/>
              </a:spcAft>
            </a:pPr>
            <a:r>
              <a:rPr lang="es-CR" sz="2000" b="1" kern="100" dirty="0">
                <a:latin typeface="Helvetica LT Std" panose="020B0504020202020204" pitchFamily="34" charset="0"/>
                <a:cs typeface="Arial" panose="020B0604020202020204" pitchFamily="34" charset="0"/>
              </a:rPr>
              <a:t>En el 2018 había 449 plantas nucleares que producían 396,5 gigavatios. En el 2021 había en operación 437 reactores funcionando. Son 33 países los que poseen plantas nucleares para estos fines. </a:t>
            </a:r>
            <a:r>
              <a:rPr lang="es-CR" sz="2000" b="1" kern="100" dirty="0">
                <a:solidFill>
                  <a:srgbClr val="FFFF00"/>
                </a:solidFill>
                <a:latin typeface="Helvetica LT Std" panose="020B0504020202020204" pitchFamily="34" charset="0"/>
                <a:cs typeface="Arial" panose="020B0604020202020204" pitchFamily="34" charset="0"/>
              </a:rPr>
              <a:t>Hay que poner límite a estas plantas, que son un peligro </a:t>
            </a:r>
            <a:r>
              <a:rPr lang="es-CR" sz="2000" kern="100" dirty="0">
                <a:latin typeface="Helvetica LT Std" panose="020B0504020202020204" pitchFamily="34" charset="0"/>
                <a:cs typeface="Arial" panose="020B0604020202020204" pitchFamily="34" charset="0"/>
              </a:rPr>
              <a:t>(ejemplo actual </a:t>
            </a:r>
            <a:r>
              <a:rPr lang="es-CR" sz="2000" kern="100" dirty="0" err="1">
                <a:latin typeface="Helvetica LT Std" panose="020B0504020202020204" pitchFamily="34" charset="0"/>
                <a:cs typeface="Arial" panose="020B0604020202020204" pitchFamily="34" charset="0"/>
              </a:rPr>
              <a:t>Zaporiyia</a:t>
            </a:r>
            <a:r>
              <a:rPr lang="es-CR" sz="2000" kern="100" dirty="0">
                <a:latin typeface="Helvetica LT Std" panose="020B0504020202020204" pitchFamily="34" charset="0"/>
                <a:cs typeface="Arial" panose="020B0604020202020204" pitchFamily="34" charset="0"/>
              </a:rPr>
              <a:t> en </a:t>
            </a:r>
            <a:r>
              <a:rPr lang="es-CR" sz="2000" kern="100" dirty="0" err="1">
                <a:latin typeface="Helvetica LT Std" panose="020B0504020202020204" pitchFamily="34" charset="0"/>
                <a:cs typeface="Arial" panose="020B0604020202020204" pitchFamily="34" charset="0"/>
              </a:rPr>
              <a:t>Ukrania</a:t>
            </a:r>
            <a:r>
              <a:rPr lang="es-CR" sz="2000" kern="100" dirty="0">
                <a:latin typeface="Helvetica LT Std" panose="020B0504020202020204" pitchFamily="34" charset="0"/>
                <a:cs typeface="Arial" panose="020B0604020202020204" pitchFamily="34" charset="0"/>
              </a:rPr>
              <a:t>). </a:t>
            </a:r>
          </a:p>
        </p:txBody>
      </p:sp>
    </p:spTree>
    <p:extLst>
      <p:ext uri="{BB962C8B-B14F-4D97-AF65-F5344CB8AC3E}">
        <p14:creationId xmlns:p14="http://schemas.microsoft.com/office/powerpoint/2010/main" val="1564803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88EB92-6CC0-946E-BD5C-4FCA527E8676}"/>
              </a:ext>
            </a:extLst>
          </p:cNvPr>
          <p:cNvSpPr>
            <a:spLocks noGrp="1"/>
          </p:cNvSpPr>
          <p:nvPr>
            <p:ph type="title"/>
          </p:nvPr>
        </p:nvSpPr>
        <p:spPr>
          <a:xfrm>
            <a:off x="838200" y="160483"/>
            <a:ext cx="10515600" cy="858991"/>
          </a:xfrm>
          <a:noFill/>
          <a:ln>
            <a:noFill/>
          </a:ln>
        </p:spPr>
        <p:txBody>
          <a:bodyPr>
            <a:noAutofit/>
          </a:bodyPr>
          <a:lstStyle/>
          <a:p>
            <a:r>
              <a:rPr lang="es-CR" sz="3600" b="1" dirty="0">
                <a:solidFill>
                  <a:srgbClr val="FFC000"/>
                </a:solidFill>
              </a:rPr>
              <a:t>HIDRÓGENO LÍQUIDO</a:t>
            </a:r>
          </a:p>
        </p:txBody>
      </p:sp>
      <p:sp>
        <p:nvSpPr>
          <p:cNvPr id="3" name="Marcador de contenido 2">
            <a:extLst>
              <a:ext uri="{FF2B5EF4-FFF2-40B4-BE49-F238E27FC236}">
                <a16:creationId xmlns:a16="http://schemas.microsoft.com/office/drawing/2014/main" id="{D4B9FD96-B818-38C7-CCA7-3F1228762CF8}"/>
              </a:ext>
            </a:extLst>
          </p:cNvPr>
          <p:cNvSpPr>
            <a:spLocks noGrp="1"/>
          </p:cNvSpPr>
          <p:nvPr>
            <p:ph idx="1"/>
          </p:nvPr>
        </p:nvSpPr>
        <p:spPr>
          <a:xfrm>
            <a:off x="278969" y="867905"/>
            <a:ext cx="11468746" cy="5739372"/>
          </a:xfrm>
        </p:spPr>
        <p:txBody>
          <a:bodyPr vert="horz" lIns="91440" tIns="45720" rIns="91440" bIns="45720" rtlCol="0">
            <a:noAutofit/>
          </a:bodyPr>
          <a:lstStyle/>
          <a:p>
            <a:pPr algn="just">
              <a:spcBef>
                <a:spcPts val="600"/>
              </a:spcBef>
              <a:spcAft>
                <a:spcPts val="600"/>
              </a:spcAft>
            </a:pPr>
            <a:r>
              <a:rPr lang="es-CR" sz="2000" b="1" kern="100" dirty="0">
                <a:latin typeface="Helvetica LT Std" panose="020B0504020202020204" pitchFamily="34" charset="0"/>
                <a:cs typeface="Arial" panose="020B0604020202020204" pitchFamily="34" charset="0"/>
              </a:rPr>
              <a:t>Otra de las grandes esperanzas en el Combate al Calentamiento es el uso del Hidrógeno líquido. No es fácil, no lo puede hacer cualquier país, pero es muy promisorio. </a:t>
            </a:r>
          </a:p>
          <a:p>
            <a:pPr algn="just">
              <a:spcBef>
                <a:spcPts val="600"/>
              </a:spcBef>
              <a:spcAft>
                <a:spcPts val="600"/>
              </a:spcAft>
            </a:pPr>
            <a:r>
              <a:rPr lang="es-CR" sz="2000" b="1" kern="100" dirty="0">
                <a:latin typeface="Helvetica LT Std" panose="020B0504020202020204" pitchFamily="34" charset="0"/>
                <a:cs typeface="Arial" panose="020B0604020202020204" pitchFamily="34" charset="0"/>
              </a:rPr>
              <a:t>Se espera que el hidrógeno limpio desempeñe un papel fundamental en la descarbonización de sectores típicamente difíciles de reducir, como las industrias pesadas y el transporte de larga distancia. </a:t>
            </a:r>
            <a:r>
              <a:rPr lang="es-CR" sz="2000" kern="100" dirty="0">
                <a:latin typeface="Helvetica LT Std" panose="020B0504020202020204" pitchFamily="34" charset="0"/>
                <a:cs typeface="Arial" panose="020B0604020202020204" pitchFamily="34" charset="0"/>
              </a:rPr>
              <a:t>(</a:t>
            </a:r>
            <a:r>
              <a:rPr lang="es-CR" sz="2000" kern="100" dirty="0" err="1">
                <a:latin typeface="Helvetica LT Std" panose="020B0504020202020204" pitchFamily="34" charset="0"/>
                <a:cs typeface="Arial" panose="020B0604020202020204" pitchFamily="34" charset="0"/>
              </a:rPr>
              <a:t>MacKinsey</a:t>
            </a:r>
            <a:r>
              <a:rPr lang="es-CR" sz="2000" kern="100" dirty="0">
                <a:latin typeface="Helvetica LT Std" panose="020B0504020202020204" pitchFamily="34" charset="0"/>
                <a:cs typeface="Arial" panose="020B0604020202020204" pitchFamily="34" charset="0"/>
              </a:rPr>
              <a:t>, Noviembre 2022) </a:t>
            </a:r>
          </a:p>
          <a:p>
            <a:pPr algn="just">
              <a:spcBef>
                <a:spcPts val="600"/>
              </a:spcBef>
              <a:spcAft>
                <a:spcPts val="600"/>
              </a:spcAft>
            </a:pPr>
            <a:r>
              <a:rPr lang="es-CR" sz="2000" b="1" kern="100" dirty="0">
                <a:solidFill>
                  <a:srgbClr val="FFFF00"/>
                </a:solidFill>
                <a:latin typeface="Helvetica LT Std" panose="020B0504020202020204" pitchFamily="34" charset="0"/>
                <a:cs typeface="Arial" panose="020B0604020202020204" pitchFamily="34" charset="0"/>
              </a:rPr>
              <a:t>Según la investigación de McKinsey, la demanda total de hidrógeno puede alcanzar de 600 a 660 millones de toneladas para 2050, disminuyendo más del 20 por ciento de las emisiones globales.</a:t>
            </a:r>
            <a:r>
              <a:rPr lang="es-CR" sz="2000" kern="100" dirty="0">
                <a:latin typeface="Helvetica LT Std" panose="020B0504020202020204" pitchFamily="34" charset="0"/>
                <a:cs typeface="Arial" panose="020B0604020202020204" pitchFamily="34" charset="0"/>
              </a:rPr>
              <a:t> </a:t>
            </a:r>
          </a:p>
          <a:p>
            <a:pPr algn="just">
              <a:spcBef>
                <a:spcPts val="600"/>
              </a:spcBef>
              <a:spcAft>
                <a:spcPts val="600"/>
              </a:spcAft>
            </a:pPr>
            <a:r>
              <a:rPr lang="es-CR" sz="2000" b="1" kern="100" dirty="0">
                <a:latin typeface="Helvetica LT Std" panose="020B0504020202020204" pitchFamily="34" charset="0"/>
                <a:cs typeface="Arial" panose="020B0604020202020204" pitchFamily="34" charset="0"/>
              </a:rPr>
              <a:t>El equipo de </a:t>
            </a:r>
            <a:r>
              <a:rPr lang="es-CR" sz="2000" b="1" kern="100" dirty="0" err="1">
                <a:latin typeface="Helvetica LT Std" panose="020B0504020202020204" pitchFamily="34" charset="0"/>
                <a:cs typeface="Arial" panose="020B0604020202020204" pitchFamily="34" charset="0"/>
              </a:rPr>
              <a:t>MacKinsey</a:t>
            </a:r>
            <a:r>
              <a:rPr lang="es-CR" sz="2000" b="1" kern="100" dirty="0">
                <a:latin typeface="Helvetica LT Std" panose="020B0504020202020204" pitchFamily="34" charset="0"/>
                <a:cs typeface="Arial" panose="020B0604020202020204" pitchFamily="34" charset="0"/>
              </a:rPr>
              <a:t> encargado de estos temas nos hablan de que hoy en día, la mayor parte del hidrógeno es "gris", lo que significa que proviene de hidrocarburos, típicamente gas natural. Esto requiere un proceso conocido como reformado con vapor, que libera emisiones de carbono. El hidrógeno "azul" también depende de los hidrocarburos, pero se combina con la tecnología de captura, utilización y almacenamiento de carbono (CCUS), que ayuda a mitigar el impacto </a:t>
            </a:r>
            <a:r>
              <a:rPr lang="es-CR" sz="2000" kern="100" dirty="0">
                <a:latin typeface="Helvetica LT Std" panose="020B0504020202020204" pitchFamily="34" charset="0"/>
                <a:cs typeface="Arial" panose="020B0604020202020204" pitchFamily="34" charset="0"/>
              </a:rPr>
              <a:t>ambiental, pero puede requerir inversiones incrementales. </a:t>
            </a:r>
            <a:r>
              <a:rPr lang="es-CR" b="1" kern="100" dirty="0">
                <a:solidFill>
                  <a:srgbClr val="FFFF00"/>
                </a:solidFill>
                <a:latin typeface="Helvetica LT Std" panose="020B0504020202020204" pitchFamily="34" charset="0"/>
                <a:cs typeface="Arial" panose="020B0604020202020204" pitchFamily="34" charset="0"/>
              </a:rPr>
              <a:t>Finalmente, el hidrógeno "verde" se crea utilizando energía renovable, generalmente a través de la electrólisis del agua, y no produce emisiones</a:t>
            </a:r>
            <a:r>
              <a:rPr lang="es-CR" sz="2000" b="1" kern="100" dirty="0">
                <a:solidFill>
                  <a:srgbClr val="FFFF00"/>
                </a:solidFill>
                <a:latin typeface="Helvetica LT Std" panose="020B0504020202020204" pitchFamily="34" charset="0"/>
                <a:cs typeface="Arial" panose="020B0604020202020204" pitchFamily="34" charset="0"/>
              </a:rPr>
              <a:t>.</a:t>
            </a:r>
          </a:p>
          <a:p>
            <a:pPr algn="just">
              <a:spcBef>
                <a:spcPts val="600"/>
              </a:spcBef>
              <a:spcAft>
                <a:spcPts val="600"/>
              </a:spcAft>
            </a:pPr>
            <a:endParaRPr lang="es-CR" sz="2000" kern="100" dirty="0">
              <a:latin typeface="Helvetica LT Std" panose="020B0504020202020204" pitchFamily="34" charset="0"/>
              <a:cs typeface="Arial" panose="020B0604020202020204" pitchFamily="34" charset="0"/>
            </a:endParaRPr>
          </a:p>
        </p:txBody>
      </p:sp>
    </p:spTree>
    <p:extLst>
      <p:ext uri="{BB962C8B-B14F-4D97-AF65-F5344CB8AC3E}">
        <p14:creationId xmlns:p14="http://schemas.microsoft.com/office/powerpoint/2010/main" val="348062309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6785</TotalTime>
  <Words>9687</Words>
  <Application>Microsoft Office PowerPoint</Application>
  <PresentationFormat>Panorámica</PresentationFormat>
  <Paragraphs>382</Paragraphs>
  <Slides>68</Slides>
  <Notes>1</Notes>
  <HiddenSlides>0</HiddenSlides>
  <MMClips>0</MMClips>
  <ScaleCrop>false</ScaleCrop>
  <HeadingPairs>
    <vt:vector size="6" baseType="variant">
      <vt:variant>
        <vt:lpstr>Fuentes usadas</vt:lpstr>
      </vt:variant>
      <vt:variant>
        <vt:i4>6</vt:i4>
      </vt:variant>
      <vt:variant>
        <vt:lpstr>Tema</vt:lpstr>
      </vt:variant>
      <vt:variant>
        <vt:i4>7</vt:i4>
      </vt:variant>
      <vt:variant>
        <vt:lpstr>Títulos de diapositiva</vt:lpstr>
      </vt:variant>
      <vt:variant>
        <vt:i4>68</vt:i4>
      </vt:variant>
    </vt:vector>
  </HeadingPairs>
  <TitlesOfParts>
    <vt:vector size="81" baseType="lpstr">
      <vt:lpstr>Arial</vt:lpstr>
      <vt:lpstr>Calibri</vt:lpstr>
      <vt:lpstr>Helvetica LT Std</vt:lpstr>
      <vt:lpstr>Symbol</vt:lpstr>
      <vt:lpstr>Times New Roman</vt:lpstr>
      <vt:lpstr>Wingdings</vt:lpstr>
      <vt:lpstr>Tema de Office</vt:lpstr>
      <vt:lpstr>1_Tema de Office</vt:lpstr>
      <vt:lpstr>2_Tema de Office</vt:lpstr>
      <vt:lpstr>3_Tema de Office</vt:lpstr>
      <vt:lpstr>4_Tema de Office</vt:lpstr>
      <vt:lpstr>5_Tema de Office</vt:lpstr>
      <vt:lpstr>6_Tema de Office</vt:lpstr>
      <vt:lpstr>LA EDUCACIÓN DEL FUTURO  EN FUTUROS INCIERTOS. Un mundo cambiante y- para la Educación- un futuro desafiante.</vt:lpstr>
      <vt:lpstr>capítulo primero:  HORIZONTES EN PERSPECTIVA,  EDUCACIÓN EN PROSPECTIVA. </vt:lpstr>
      <vt:lpstr> UN MUNDO CAMBIANTE Y AMENAZADO </vt:lpstr>
      <vt:lpstr> UN MUNDO CAMBIANTE Y AMENAZADO </vt:lpstr>
      <vt:lpstr>SOMOS 8 MIL MILLONES DE PERSONAS Y VAMOS PARA 11,000 MILLONES</vt:lpstr>
      <vt:lpstr>CALENTAMIENTO GLOBAL</vt:lpstr>
      <vt:lpstr>EL HIDRÓGENO PODRÍA REEMPLAZAR AL CARBÓN</vt:lpstr>
      <vt:lpstr>PLANTAS NUCLEARES </vt:lpstr>
      <vt:lpstr>HIDRÓGENO LÍQUIDO</vt:lpstr>
      <vt:lpstr>EMPLEO, DESEMPLEO, SUBEMPLEO </vt:lpstr>
      <vt:lpstr>CAPÍTULO SEGUNDO:  LA PERSPECTIVA TECNOLÓGICA. </vt:lpstr>
      <vt:lpstr>COMPUTACIÓN CUÁNTICA </vt:lpstr>
      <vt:lpstr>COMPUTACIÓN A LUZ </vt:lpstr>
      <vt:lpstr>CIBERSEGURIDAD </vt:lpstr>
      <vt:lpstr> LA POTENCIALIDAD DE LA INTELIGENCIA ARTIFICIAL </vt:lpstr>
      <vt:lpstr>ALGUNOS USOS DE LA AI. </vt:lpstr>
      <vt:lpstr>EDUCACIÓN Y AI</vt:lpstr>
      <vt:lpstr>EDUCACIÓN Y AI. </vt:lpstr>
      <vt:lpstr>LA PERSONALIZACIÓN DE LOS PROCESOS EDUCATIVOS CON AI.</vt:lpstr>
      <vt:lpstr>CAPÍTULO TERCERO:  PERSPECTIVAS Y RETOS DE LA EDUCACIÓN SUPERIOR</vt:lpstr>
      <vt:lpstr>HACIA NUEVAS FUNCIONES DE LA EDUCACIÓN SUPERIOR</vt:lpstr>
      <vt:lpstr>Presentación de PowerPoint</vt:lpstr>
      <vt:lpstr>RETOS EN LOS CAMBIOS METODOLÓGICOS. En los últimos años los Profesores Universitarios han cambiado sus metodologías.  En el siguiente Diagrama sintetizo los métodos más utilizados en el Mundo:</vt:lpstr>
      <vt:lpstr>Presentación de PowerPoint</vt:lpstr>
      <vt:lpstr>Presentación de PowerPoint</vt:lpstr>
      <vt:lpstr>Presentación de PowerPoint</vt:lpstr>
      <vt:lpstr>Presentación de PowerPoint</vt:lpstr>
      <vt:lpstr>Presentación de PowerPoint</vt:lpstr>
      <vt:lpstr>Presentación de PowerPoint</vt:lpstr>
      <vt:lpstr>RETOS FUTUROS ESPECÍFICOS DE LA EDUCACIÓN SUPERIOR EN LA REPÚBLICA DOMINICANA. </vt:lpstr>
      <vt:lpstr>RETO 1: IMPULSAR NUEVAS CARRERAS DE CARA AL 2050.</vt:lpstr>
      <vt:lpstr>RETO 2: AUMENTAR LA INVESTIGACIÓN.</vt:lpstr>
      <vt:lpstr>RETO 3: INTERNACIONALIZACIÓN,  EN LO PRESENCIAL Y VIRTUAL</vt:lpstr>
      <vt:lpstr>RETO 4: ADECUAR LA OFERTA A LAS NECESIDADES DE LA SOCIEDAD.  LAS CERTIFICACIONES Y MICRO-GRADOS. </vt:lpstr>
      <vt:lpstr>RETO 4: ADECUAR LA OFERTA A LAS NECESIDADES DE LA SOCIEDAD.  LAS CERTIFICACIONES Y MICRO-GRADOS. </vt:lpstr>
      <vt:lpstr>RETO 4: ADECUAR LA OFERTA A LAS NECESIDADES DE LA SOCIEDAD.  LAS CERTIFICACIONES Y MICRO-GRADOS. </vt:lpstr>
      <vt:lpstr>RETO 4: ADECUAR LA OFERTA A LAS NECESIDADES DE LA SOCIEDAD.  LAS CERTIFICACIONES Y MICRO-GRADOS. </vt:lpstr>
      <vt:lpstr>RETO 4: ADECUAR LA OFERTA A LAS NECESIDADES DE LA SOCIEDAD.  LAS CERTIFICACIONES Y MICRO-GRADOS. </vt:lpstr>
      <vt:lpstr>LAS POLÍTICAS EN LA EDUCACIÓN SUPERIOR EN EL PERÍODO 2004-2016 EN QUE DOÑA LIGIA AMADA MELO FUE MINISTRA DEL MESCYT SE DESARROLLARON ONCE (11) POLÍTICAS DE EDUCACIÓN SUPERIOR  Y DE CIENCIA Y TECNOLOGÍA.</vt:lpstr>
      <vt:lpstr>LAS POLÍTICAS EN LA EDUCACIÓN SUPERIOR</vt:lpstr>
      <vt:lpstr>CAPÍTULO CUARTO:  EL FUTURO DE LA EDUCACIÓN: UN NUEVO MODELO EDUCACIÓN 4.0 Y 5.0  </vt:lpstr>
      <vt:lpstr> HACIA UN CAMBIO DEL MODELO EDUCATIVO ACTUAL  </vt:lpstr>
      <vt:lpstr>EL MODELO FUTURO EDUCACIÓN 4-0.</vt:lpstr>
      <vt:lpstr>CAMBIO RADICAL DEL CURRICULUM </vt:lpstr>
      <vt:lpstr>PORQUÉ Y PARA QUÉ DE UNA EDUCACIÓN 4-0 </vt:lpstr>
      <vt:lpstr>VISUALIZAMOS EL FUTURO DE NUESTRAS INSTITUCIONES EDUCATIVAS OFRECIENDO: </vt:lpstr>
      <vt:lpstr>Presentación de PowerPoint</vt:lpstr>
      <vt:lpstr>EN FORMACIÓN TÉCNICO PROFESIONAL </vt:lpstr>
      <vt:lpstr>CAPÍTULO QUINTO:  EL FUTURO YA SE HIZO PRESENTE.  </vt:lpstr>
      <vt:lpstr>  ALGUNOS ESCENARIOS QUE DEBERÍAMOS PROYECTAR EN LA EDUCACIÓN PÚBLICA PARA UNA EDUCACIÓN 4-0.  </vt:lpstr>
      <vt:lpstr>ESCENARIOS DE FUTURO</vt:lpstr>
      <vt:lpstr>CORE SKILLS </vt:lpstr>
      <vt:lpstr>CORE SKILLS </vt:lpstr>
      <vt:lpstr>Presentación de PowerPoint</vt:lpstr>
      <vt:lpstr>Presentación de PowerPoint</vt:lpstr>
      <vt:lpstr>Presentación de PowerPoint</vt:lpstr>
      <vt:lpstr> “Microcredenciales/ Microcertificaciones” </vt:lpstr>
      <vt:lpstr> “Microcredenciales/ Microcertificaciones” </vt:lpstr>
      <vt:lpstr> Simuladores/Emuladores, Analizadores </vt:lpstr>
      <vt:lpstr> IMPORTANCIA Y VENTAJAS DE LOS SIMULADORES/EMULADORES Y ANALIZADORES  PARA LA EDUCACIÓN 4-0  </vt:lpstr>
      <vt:lpstr> EJEMPLOS PROGRAMA CORTO DE TÉCNICO EN AGRICULTURA DE PRECISIÓN. </vt:lpstr>
      <vt:lpstr>CAPÍTULO SEXTO:  TERCERA REUNIÓN MUNDIAL DE EDUCACIÓN SUPERIOR.   </vt:lpstr>
      <vt:lpstr> CAPÍTULO SEXTO: TERCERA REUNIÓN MUNDIAL DE EDUCACIÓN SUPERIOR. POCO APORTA AL FUTURO.   </vt:lpstr>
      <vt:lpstr> CAPÍTULO SEXTO: TERCERA REUNIÓN MUNDIAL DE EDUCACIÓN SUPERIOR. POCO APORTA AL FUTURO.   </vt:lpstr>
      <vt:lpstr>Presentación de PowerPoint</vt:lpstr>
      <vt:lpstr>Presentación de PowerPoint</vt:lpstr>
      <vt:lpstr>MUCHAS GRACIAS </vt:lpstr>
      <vt:lpstr>Contacto: Lorenzo Guadamuz Sandoval, Ph.D.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EDUCACIÓN DEL FUTURO  EN FUTUROS INCIERTOS. Un mundo cambiante y- para la Educación-  un futuro  desafiante.   Lorenzo Guadamuz Sandoval, Ph.D.</dc:title>
  <dc:creator>Lorenzo Guadamuz Sandoval</dc:creator>
  <cp:lastModifiedBy>Lorenzo Guadamuz Sandoval</cp:lastModifiedBy>
  <cp:revision>75</cp:revision>
  <dcterms:created xsi:type="dcterms:W3CDTF">2022-11-25T15:32:53Z</dcterms:created>
  <dcterms:modified xsi:type="dcterms:W3CDTF">2022-12-01T20:48:46Z</dcterms:modified>
</cp:coreProperties>
</file>