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566" r:id="rId2"/>
    <p:sldId id="276" r:id="rId3"/>
    <p:sldId id="563" r:id="rId4"/>
    <p:sldId id="564" r:id="rId5"/>
    <p:sldId id="565" r:id="rId6"/>
    <p:sldId id="516" r:id="rId7"/>
    <p:sldId id="541" r:id="rId8"/>
    <p:sldId id="517" r:id="rId9"/>
    <p:sldId id="518" r:id="rId10"/>
    <p:sldId id="519" r:id="rId11"/>
    <p:sldId id="568" r:id="rId12"/>
    <p:sldId id="521" r:id="rId13"/>
    <p:sldId id="522" r:id="rId14"/>
    <p:sldId id="523" r:id="rId15"/>
    <p:sldId id="528" r:id="rId16"/>
    <p:sldId id="530" r:id="rId17"/>
    <p:sldId id="531" r:id="rId18"/>
    <p:sldId id="532" r:id="rId19"/>
    <p:sldId id="347" r:id="rId20"/>
    <p:sldId id="543" r:id="rId21"/>
    <p:sldId id="509" r:id="rId22"/>
    <p:sldId id="510" r:id="rId23"/>
    <p:sldId id="536" r:id="rId24"/>
    <p:sldId id="570" r:id="rId25"/>
    <p:sldId id="477" r:id="rId26"/>
    <p:sldId id="478" r:id="rId27"/>
    <p:sldId id="571" r:id="rId28"/>
    <p:sldId id="556" r:id="rId29"/>
    <p:sldId id="573" r:id="rId30"/>
    <p:sldId id="572" r:id="rId31"/>
    <p:sldId id="488" r:id="rId32"/>
    <p:sldId id="503" r:id="rId33"/>
    <p:sldId id="504" r:id="rId34"/>
    <p:sldId id="505" r:id="rId35"/>
    <p:sldId id="500" r:id="rId36"/>
    <p:sldId id="537" r:id="rId37"/>
    <p:sldId id="484" r:id="rId38"/>
    <p:sldId id="545" r:id="rId39"/>
    <p:sldId id="400" r:id="rId40"/>
    <p:sldId id="468" r:id="rId41"/>
    <p:sldId id="469" r:id="rId42"/>
    <p:sldId id="406" r:id="rId43"/>
    <p:sldId id="407" r:id="rId44"/>
    <p:sldId id="549" r:id="rId45"/>
    <p:sldId id="550" r:id="rId46"/>
    <p:sldId id="574" r:id="rId47"/>
    <p:sldId id="560" r:id="rId48"/>
    <p:sldId id="547" r:id="rId49"/>
    <p:sldId id="538" r:id="rId50"/>
    <p:sldId id="539" r:id="rId51"/>
    <p:sldId id="558" r:id="rId52"/>
    <p:sldId id="512" r:id="rId53"/>
    <p:sldId id="567" r:id="rId54"/>
  </p:sldIdLst>
  <p:sldSz cx="12192000" cy="6858000"/>
  <p:notesSz cx="6858000" cy="9144000"/>
  <p:defaultText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orenzo Guadamuz" initials="LG" lastIdx="1" clrIdx="0">
    <p:extLst>
      <p:ext uri="{19B8F6BF-5375-455C-9EA6-DF929625EA0E}">
        <p15:presenceInfo xmlns:p15="http://schemas.microsoft.com/office/powerpoint/2012/main" userId="3c7f409df46d13d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6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60" d="100"/>
          <a:sy n="60" d="100"/>
        </p:scale>
        <p:origin x="1056" y="72"/>
      </p:cViewPr>
      <p:guideLst/>
    </p:cSldViewPr>
  </p:slideViewPr>
  <p:notesTextViewPr>
    <p:cViewPr>
      <p:scale>
        <a:sx n="1" d="1"/>
        <a:sy n="1" d="1"/>
      </p:scale>
      <p:origin x="0" y="0"/>
    </p:cViewPr>
  </p:notesTextViewPr>
  <p:sorterViewPr>
    <p:cViewPr>
      <p:scale>
        <a:sx n="100" d="100"/>
        <a:sy n="100" d="100"/>
      </p:scale>
      <p:origin x="0" y="-2656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787354-A04F-4F68-B9C5-2F9156F041A0}"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US"/>
        </a:p>
      </dgm:t>
    </dgm:pt>
    <dgm:pt modelId="{8311890E-8A50-4B5D-83B9-939E450F1657}">
      <dgm:prSet phldrT="[Texto]" custT="1"/>
      <dgm:spPr>
        <a:solidFill>
          <a:schemeClr val="accent5">
            <a:lumMod val="60000"/>
            <a:lumOff val="40000"/>
          </a:schemeClr>
        </a:solidFill>
        <a:ln>
          <a:noFill/>
        </a:ln>
        <a:effectLst>
          <a:outerShdw blurRad="63500" sx="102000" sy="102000" algn="ctr" rotWithShape="0">
            <a:prstClr val="black">
              <a:alpha val="40000"/>
            </a:prstClr>
          </a:outerShdw>
        </a:effectLst>
      </dgm:spPr>
      <dgm:t>
        <a:bodyPr/>
        <a:lstStyle/>
        <a:p>
          <a:r>
            <a:rPr lang="en-US" sz="1800" b="1" dirty="0">
              <a:solidFill>
                <a:srgbClr val="FFFF00"/>
              </a:solidFill>
            </a:rPr>
            <a:t> </a:t>
          </a:r>
        </a:p>
      </dgm:t>
    </dgm:pt>
    <dgm:pt modelId="{653FFAFB-1516-4F7D-943E-6807FCE01D4E}" type="parTrans" cxnId="{BB9A61FE-9D03-4D9B-BA0C-E6D99A4C60DF}">
      <dgm:prSet/>
      <dgm:spPr/>
      <dgm:t>
        <a:bodyPr/>
        <a:lstStyle/>
        <a:p>
          <a:endParaRPr lang="en-US" sz="2400" b="1">
            <a:solidFill>
              <a:srgbClr val="FFFF00"/>
            </a:solidFill>
          </a:endParaRPr>
        </a:p>
      </dgm:t>
    </dgm:pt>
    <dgm:pt modelId="{F22C3BBD-561A-41D9-9940-805C58BF66E6}" type="sibTrans" cxnId="{BB9A61FE-9D03-4D9B-BA0C-E6D99A4C60DF}">
      <dgm:prSet/>
      <dgm:spPr/>
      <dgm:t>
        <a:bodyPr/>
        <a:lstStyle/>
        <a:p>
          <a:endParaRPr lang="en-US" sz="2400" b="1">
            <a:solidFill>
              <a:srgbClr val="FFFF00"/>
            </a:solidFill>
          </a:endParaRPr>
        </a:p>
      </dgm:t>
    </dgm:pt>
    <dgm:pt modelId="{D4855E21-C2A2-4509-A59E-C2A279695310}">
      <dgm:prSet phldrT="[Texto]" custT="1"/>
      <dgm:spPr>
        <a:solidFill>
          <a:schemeClr val="accent6">
            <a:lumMod val="75000"/>
          </a:schemeClr>
        </a:solidFill>
        <a:ln>
          <a:noFill/>
        </a:ln>
        <a:effectLst>
          <a:outerShdw blurRad="63500" sx="102000" sy="102000" algn="ctr" rotWithShape="0">
            <a:prstClr val="black">
              <a:alpha val="40000"/>
            </a:prstClr>
          </a:outerShdw>
        </a:effectLst>
      </dgm:spPr>
      <dgm:t>
        <a:bodyPr/>
        <a:lstStyle/>
        <a:p>
          <a:r>
            <a:rPr lang="es-CR" sz="900" b="1" dirty="0">
              <a:solidFill>
                <a:srgbClr val="FFFF00"/>
              </a:solidFill>
            </a:rPr>
            <a:t>1- DEMANDA DE  EMPRESAS CON </a:t>
          </a:r>
          <a:br>
            <a:rPr lang="es-CR" sz="900" b="1" dirty="0">
              <a:solidFill>
                <a:srgbClr val="FFFF00"/>
              </a:solidFill>
            </a:rPr>
          </a:br>
          <a:r>
            <a:rPr lang="es-CR" sz="900" b="1" dirty="0">
              <a:solidFill>
                <a:srgbClr val="FFFF00"/>
              </a:solidFill>
            </a:rPr>
            <a:t>RI-4.0</a:t>
          </a:r>
        </a:p>
      </dgm:t>
    </dgm:pt>
    <dgm:pt modelId="{78C03330-F7E3-4920-B0A2-B085E9A3AF4E}" type="parTrans" cxnId="{175E9CAA-6497-46F0-B66B-ED532E68DBF3}">
      <dgm:prSet custT="1"/>
      <dgm:spPr/>
      <dgm:t>
        <a:bodyPr/>
        <a:lstStyle/>
        <a:p>
          <a:endParaRPr lang="en-US" sz="700" b="1">
            <a:solidFill>
              <a:srgbClr val="FFFF00"/>
            </a:solidFill>
          </a:endParaRPr>
        </a:p>
      </dgm:t>
    </dgm:pt>
    <dgm:pt modelId="{D10C3100-0283-45C2-A37E-BB78624E0420}" type="sibTrans" cxnId="{175E9CAA-6497-46F0-B66B-ED532E68DBF3}">
      <dgm:prSet/>
      <dgm:spPr/>
      <dgm:t>
        <a:bodyPr/>
        <a:lstStyle/>
        <a:p>
          <a:endParaRPr lang="en-US" sz="2400" b="1">
            <a:solidFill>
              <a:srgbClr val="FFFF00"/>
            </a:solidFill>
          </a:endParaRPr>
        </a:p>
      </dgm:t>
    </dgm:pt>
    <dgm:pt modelId="{AB0FDB77-5E26-473B-AB4B-FE21831F66B2}">
      <dgm:prSet phldrT="[Texto]" custT="1"/>
      <dgm:spPr>
        <a:solidFill>
          <a:srgbClr val="ED7D31">
            <a:lumMod val="75000"/>
          </a:srgbClr>
        </a:solidFill>
        <a:ln w="12700" cap="flat" cmpd="sng" algn="ctr">
          <a:noFill/>
          <a:prstDash val="solid"/>
          <a:miter lim="800000"/>
        </a:ln>
        <a:effectLst>
          <a:outerShdw blurRad="50800" dist="38100" dir="8100000" algn="tr" rotWithShape="0">
            <a:prstClr val="black">
              <a:alpha val="40000"/>
            </a:prstClr>
          </a:outerShdw>
        </a:effectLst>
      </dgm:spPr>
      <dgm:t>
        <a:bodyPr spcFirstLastPara="0" vert="horz" wrap="square" lIns="4445" tIns="4445" rIns="4445" bIns="4445" numCol="1" spcCol="1270" anchor="ctr" anchorCtr="0"/>
        <a:lstStyle/>
        <a:p>
          <a:r>
            <a:rPr lang="es-CR" sz="900" b="1" dirty="0">
              <a:solidFill>
                <a:schemeClr val="bg1"/>
              </a:solidFill>
            </a:rPr>
            <a:t>6- DEMANDA DE FORMACIÓN TÉCNICA PROFESIONAL POR MEDIO DE LA EDUCACIÓN INFORMAL</a:t>
          </a:r>
          <a:endParaRPr lang="en-US" sz="900" b="1" dirty="0">
            <a:solidFill>
              <a:schemeClr val="bg1"/>
            </a:solidFill>
          </a:endParaRPr>
        </a:p>
      </dgm:t>
    </dgm:pt>
    <dgm:pt modelId="{350BE52F-39E6-4D8B-9015-224606633046}" type="parTrans" cxnId="{A2C6883E-25D2-4545-AA6C-BF919A8DA082}">
      <dgm:prSet custT="1"/>
      <dgm:spPr/>
      <dgm:t>
        <a:bodyPr/>
        <a:lstStyle/>
        <a:p>
          <a:endParaRPr lang="en-US" sz="700" b="1">
            <a:solidFill>
              <a:srgbClr val="FFFF00"/>
            </a:solidFill>
          </a:endParaRPr>
        </a:p>
      </dgm:t>
    </dgm:pt>
    <dgm:pt modelId="{DD8AC5C5-DBDB-49B7-8C42-5D3A4C05F6F7}" type="sibTrans" cxnId="{A2C6883E-25D2-4545-AA6C-BF919A8DA082}">
      <dgm:prSet/>
      <dgm:spPr/>
      <dgm:t>
        <a:bodyPr/>
        <a:lstStyle/>
        <a:p>
          <a:endParaRPr lang="en-US" sz="2400" b="1">
            <a:solidFill>
              <a:srgbClr val="FFFF00"/>
            </a:solidFill>
          </a:endParaRPr>
        </a:p>
      </dgm:t>
    </dgm:pt>
    <dgm:pt modelId="{531D3FBD-3241-4C85-A739-81DFE31C40D6}">
      <dgm:prSet phldrT="[Texto]" custT="1"/>
      <dgm:spPr>
        <a:solidFill>
          <a:srgbClr val="99CC00"/>
        </a:solidFill>
        <a:ln w="12700" cap="flat" cmpd="sng" algn="ctr">
          <a:noFill/>
          <a:prstDash val="solid"/>
          <a:miter lim="800000"/>
        </a:ln>
        <a:effectLst>
          <a:outerShdw blurRad="50800" dist="38100" dir="8100000" algn="tr" rotWithShape="0">
            <a:prstClr val="black">
              <a:alpha val="40000"/>
            </a:prstClr>
          </a:outerShdw>
        </a:effectLst>
      </dgm:spPr>
      <dgm:t>
        <a:bodyPr spcFirstLastPara="0" vert="horz" wrap="square" lIns="4445" tIns="4445" rIns="4445" bIns="4445" numCol="1" spcCol="1270" anchor="ctr" anchorCtr="0"/>
        <a:lstStyle/>
        <a:p>
          <a:r>
            <a:rPr lang="es-CR" sz="900" b="1" kern="1200" dirty="0">
              <a:solidFill>
                <a:schemeClr val="bg1"/>
              </a:solidFill>
            </a:rPr>
            <a:t>7- DEMANDA DE  FORMACIÓN TÉCNICA PROFESIONAL POR MEDIO DE </a:t>
          </a:r>
          <a:r>
            <a:rPr lang="es-CR" sz="900" b="1" kern="1200" dirty="0">
              <a:solidFill>
                <a:schemeClr val="bg1"/>
              </a:solidFill>
              <a:latin typeface="Calibri" panose="020F0502020204030204"/>
              <a:ea typeface="+mn-ea"/>
              <a:cs typeface="+mn-cs"/>
            </a:rPr>
            <a:t>EDUCACIÓN</a:t>
          </a:r>
          <a:r>
            <a:rPr lang="es-CR" sz="900" b="1" kern="1200" dirty="0">
              <a:solidFill>
                <a:schemeClr val="bg1"/>
              </a:solidFill>
            </a:rPr>
            <a:t> INFORMAL, VÍA LAS REDES SOCIALES</a:t>
          </a:r>
          <a:endParaRPr lang="en-US" sz="900" b="1" kern="1200" dirty="0">
            <a:solidFill>
              <a:schemeClr val="bg1"/>
            </a:solidFill>
          </a:endParaRPr>
        </a:p>
      </dgm:t>
    </dgm:pt>
    <dgm:pt modelId="{7F9E9A79-58D2-44BF-A22B-BAEEAC7B1CDB}" type="parTrans" cxnId="{6AFC8C10-0E72-4359-B8D3-DC6F34F380E7}">
      <dgm:prSet custT="1"/>
      <dgm:spPr/>
      <dgm:t>
        <a:bodyPr/>
        <a:lstStyle/>
        <a:p>
          <a:endParaRPr lang="en-US" sz="700" b="1">
            <a:solidFill>
              <a:srgbClr val="FFFF00"/>
            </a:solidFill>
          </a:endParaRPr>
        </a:p>
      </dgm:t>
    </dgm:pt>
    <dgm:pt modelId="{F84F3B41-471A-43BA-BA13-FDA25CB41B88}" type="sibTrans" cxnId="{6AFC8C10-0E72-4359-B8D3-DC6F34F380E7}">
      <dgm:prSet/>
      <dgm:spPr/>
      <dgm:t>
        <a:bodyPr/>
        <a:lstStyle/>
        <a:p>
          <a:endParaRPr lang="en-US" sz="2400" b="1">
            <a:solidFill>
              <a:srgbClr val="FFFF00"/>
            </a:solidFill>
          </a:endParaRPr>
        </a:p>
      </dgm:t>
    </dgm:pt>
    <dgm:pt modelId="{F4A0BE52-A8D3-460E-93A4-9DBE2883B5D2}">
      <dgm:prSet phldrT="[Texto]" custT="1"/>
      <dgm:spPr>
        <a:solidFill>
          <a:srgbClr val="3333CC"/>
        </a:solidFill>
        <a:ln>
          <a:noFill/>
        </a:ln>
        <a:effectLst>
          <a:outerShdw blurRad="50800" dist="38100" dir="8100000" algn="tr" rotWithShape="0">
            <a:prstClr val="black">
              <a:alpha val="40000"/>
            </a:prstClr>
          </a:outerShdw>
        </a:effectLst>
      </dgm:spPr>
      <dgm:t>
        <a:bodyPr/>
        <a:lstStyle/>
        <a:p>
          <a:r>
            <a:rPr lang="es-CR" sz="900" b="1" dirty="0">
              <a:solidFill>
                <a:srgbClr val="FFFF00"/>
              </a:solidFill>
            </a:rPr>
            <a:t>8- DEMANDA FOMENTANDO </a:t>
          </a:r>
          <a:br>
            <a:rPr lang="es-CR" sz="900" b="1" dirty="0">
              <a:solidFill>
                <a:srgbClr val="FFFF00"/>
              </a:solidFill>
            </a:rPr>
          </a:br>
          <a:r>
            <a:rPr lang="es-CR" sz="900" b="1" dirty="0">
              <a:solidFill>
                <a:srgbClr val="FFFF00"/>
              </a:solidFill>
            </a:rPr>
            <a:t>LOS AUTO-APRENDIZAJES </a:t>
          </a:r>
          <a:endParaRPr lang="en-US" sz="900" b="1" dirty="0">
            <a:solidFill>
              <a:srgbClr val="FFFF00"/>
            </a:solidFill>
          </a:endParaRPr>
        </a:p>
      </dgm:t>
    </dgm:pt>
    <dgm:pt modelId="{4448B642-11C4-4E6E-B7BD-E53CC85D03EC}" type="parTrans" cxnId="{5D4AABE3-55CD-49B0-9DF2-12CDA845B867}">
      <dgm:prSet custT="1"/>
      <dgm:spPr/>
      <dgm:t>
        <a:bodyPr/>
        <a:lstStyle/>
        <a:p>
          <a:endParaRPr lang="en-US" sz="700" b="1">
            <a:solidFill>
              <a:srgbClr val="FFFF00"/>
            </a:solidFill>
          </a:endParaRPr>
        </a:p>
      </dgm:t>
    </dgm:pt>
    <dgm:pt modelId="{AC9FE5D3-6A56-4331-AC87-52B97D9D3FA8}" type="sibTrans" cxnId="{5D4AABE3-55CD-49B0-9DF2-12CDA845B867}">
      <dgm:prSet/>
      <dgm:spPr/>
      <dgm:t>
        <a:bodyPr/>
        <a:lstStyle/>
        <a:p>
          <a:endParaRPr lang="en-US" sz="2400" b="1">
            <a:solidFill>
              <a:srgbClr val="FFFF00"/>
            </a:solidFill>
          </a:endParaRPr>
        </a:p>
      </dgm:t>
    </dgm:pt>
    <dgm:pt modelId="{6E64D715-A2E5-40EE-A5ED-102A66D9D5D5}">
      <dgm:prSet phldrT="[Texto]" custT="1"/>
      <dgm:spPr>
        <a:solidFill>
          <a:srgbClr val="002060"/>
        </a:solidFill>
        <a:ln w="12700" cap="flat" cmpd="sng" algn="ctr">
          <a:noFill/>
          <a:prstDash val="solid"/>
          <a:miter lim="800000"/>
        </a:ln>
        <a:effectLst>
          <a:outerShdw blurRad="50800" dist="38100" dir="5400000" algn="t" rotWithShape="0">
            <a:prstClr val="black">
              <a:alpha val="40000"/>
            </a:prstClr>
          </a:outerShdw>
        </a:effectLst>
      </dgm:spPr>
      <dgm:t>
        <a:bodyPr spcFirstLastPara="0" vert="horz" wrap="square" lIns="4445" tIns="4445" rIns="4445" bIns="4445" numCol="1" spcCol="1270" anchor="ctr" anchorCtr="0"/>
        <a:lstStyle/>
        <a:p>
          <a:pPr marL="0" lvl="0" indent="0" algn="ctr" defTabSz="311150">
            <a:lnSpc>
              <a:spcPct val="90000"/>
            </a:lnSpc>
            <a:spcBef>
              <a:spcPct val="0"/>
            </a:spcBef>
            <a:spcAft>
              <a:spcPct val="35000"/>
            </a:spcAft>
            <a:buNone/>
          </a:pPr>
          <a:r>
            <a:rPr lang="es-CR" sz="900" b="1" kern="1200" dirty="0">
              <a:solidFill>
                <a:srgbClr val="FFFF00"/>
              </a:solidFill>
              <a:latin typeface="Calibri" panose="020F0502020204030204"/>
              <a:ea typeface="+mn-ea"/>
              <a:cs typeface="+mn-cs"/>
            </a:rPr>
            <a:t>2- DEMANDA A EMPRESAS CONVENCIONALES</a:t>
          </a:r>
          <a:endParaRPr lang="en-US" sz="900" b="1" kern="1200" dirty="0">
            <a:solidFill>
              <a:srgbClr val="FFFF00"/>
            </a:solidFill>
            <a:latin typeface="Calibri" panose="020F0502020204030204"/>
            <a:ea typeface="+mn-ea"/>
            <a:cs typeface="+mn-cs"/>
          </a:endParaRPr>
        </a:p>
      </dgm:t>
    </dgm:pt>
    <dgm:pt modelId="{092DADEF-7B13-49F2-BFB7-0EAC9D634FD9}" type="parTrans" cxnId="{B8E24977-68DC-4481-94D0-90A6008D8F11}">
      <dgm:prSet/>
      <dgm:spPr/>
      <dgm:t>
        <a:bodyPr/>
        <a:lstStyle/>
        <a:p>
          <a:endParaRPr lang="en-US"/>
        </a:p>
      </dgm:t>
    </dgm:pt>
    <dgm:pt modelId="{72D701A6-363F-4A70-82FF-35022AD8641C}" type="sibTrans" cxnId="{B8E24977-68DC-4481-94D0-90A6008D8F11}">
      <dgm:prSet/>
      <dgm:spPr/>
      <dgm:t>
        <a:bodyPr/>
        <a:lstStyle/>
        <a:p>
          <a:endParaRPr lang="en-US"/>
        </a:p>
      </dgm:t>
    </dgm:pt>
    <dgm:pt modelId="{790B3CE9-5CEB-4C76-A6EC-382CC5A94F79}">
      <dgm:prSet phldrT="[Texto]" custT="1"/>
      <dgm:spPr>
        <a:solidFill>
          <a:srgbClr val="C00000"/>
        </a:solidFill>
        <a:ln w="12700" cap="flat" cmpd="sng" algn="ctr">
          <a:noFill/>
          <a:prstDash val="solid"/>
          <a:miter lim="800000"/>
        </a:ln>
        <a:effectLst>
          <a:outerShdw blurRad="50800" dist="38100" dir="8100000" algn="tr" rotWithShape="0">
            <a:prstClr val="black">
              <a:alpha val="40000"/>
            </a:prstClr>
          </a:outerShdw>
        </a:effectLst>
      </dgm:spPr>
      <dgm:t>
        <a:bodyPr spcFirstLastPara="0" vert="horz" wrap="square" lIns="4445" tIns="4445" rIns="4445" bIns="4445" numCol="1" spcCol="1270" anchor="ctr" anchorCtr="0"/>
        <a:lstStyle/>
        <a:p>
          <a:pPr marL="0" lvl="0" indent="0" algn="ctr" defTabSz="311150">
            <a:lnSpc>
              <a:spcPct val="90000"/>
            </a:lnSpc>
            <a:spcBef>
              <a:spcPct val="0"/>
            </a:spcBef>
            <a:spcAft>
              <a:spcPct val="35000"/>
            </a:spcAft>
            <a:buNone/>
          </a:pPr>
          <a:r>
            <a:rPr lang="es-CR" sz="900" b="1" kern="1200" dirty="0">
              <a:solidFill>
                <a:schemeClr val="bg1"/>
              </a:solidFill>
              <a:latin typeface="Calibri" panose="020F0502020204030204"/>
              <a:ea typeface="+mn-ea"/>
              <a:cs typeface="+mn-cs"/>
            </a:rPr>
            <a:t>5-DEMANDA DE  LA DIASPORA </a:t>
          </a:r>
          <a:endParaRPr lang="en-US" sz="900" b="1" kern="1200" dirty="0">
            <a:solidFill>
              <a:schemeClr val="bg1"/>
            </a:solidFill>
            <a:latin typeface="Calibri" panose="020F0502020204030204"/>
            <a:ea typeface="+mn-ea"/>
            <a:cs typeface="+mn-cs"/>
          </a:endParaRPr>
        </a:p>
      </dgm:t>
    </dgm:pt>
    <dgm:pt modelId="{8E875F4C-A2AC-4FF3-A526-4F93E62EF84F}" type="parTrans" cxnId="{CEA481FB-C72B-4B7E-BC7F-8E828AE40711}">
      <dgm:prSet/>
      <dgm:spPr/>
      <dgm:t>
        <a:bodyPr/>
        <a:lstStyle/>
        <a:p>
          <a:endParaRPr lang="en-US"/>
        </a:p>
      </dgm:t>
    </dgm:pt>
    <dgm:pt modelId="{87791F04-C293-4695-A5E5-409575CAC493}" type="sibTrans" cxnId="{CEA481FB-C72B-4B7E-BC7F-8E828AE40711}">
      <dgm:prSet/>
      <dgm:spPr/>
      <dgm:t>
        <a:bodyPr/>
        <a:lstStyle/>
        <a:p>
          <a:endParaRPr lang="en-US"/>
        </a:p>
      </dgm:t>
    </dgm:pt>
    <dgm:pt modelId="{D444D1C1-C390-4ED1-B11F-F8779BA90104}">
      <dgm:prSet phldrT="[Texto]" custT="1"/>
      <dgm:spPr>
        <a:solidFill>
          <a:schemeClr val="tx1">
            <a:lumMod val="75000"/>
            <a:lumOff val="25000"/>
          </a:schemeClr>
        </a:solidFill>
        <a:ln w="12700" cap="flat" cmpd="sng" algn="ctr">
          <a:noFill/>
          <a:prstDash val="solid"/>
          <a:miter lim="800000"/>
        </a:ln>
        <a:effectLst>
          <a:outerShdw blurRad="50800" dist="38100" dir="5400000" algn="t" rotWithShape="0">
            <a:prstClr val="black">
              <a:alpha val="40000"/>
            </a:prstClr>
          </a:outerShdw>
        </a:effectLst>
      </dgm:spPr>
      <dgm:t>
        <a:bodyPr spcFirstLastPara="0" vert="horz" wrap="square" lIns="4445" tIns="4445" rIns="4445" bIns="4445" numCol="1" spcCol="1270" anchor="ctr" anchorCtr="0"/>
        <a:lstStyle/>
        <a:p>
          <a:pPr marL="0" lvl="0" indent="0" algn="ctr" defTabSz="311150">
            <a:lnSpc>
              <a:spcPct val="90000"/>
            </a:lnSpc>
            <a:spcBef>
              <a:spcPct val="0"/>
            </a:spcBef>
            <a:spcAft>
              <a:spcPct val="35000"/>
            </a:spcAft>
            <a:buNone/>
          </a:pPr>
          <a:r>
            <a:rPr lang="es-CR" sz="900" b="1" kern="1200" dirty="0">
              <a:solidFill>
                <a:srgbClr val="FFFF00"/>
              </a:solidFill>
              <a:latin typeface="Calibri" panose="020F0502020204030204"/>
              <a:ea typeface="+mn-ea"/>
              <a:cs typeface="+mn-cs"/>
            </a:rPr>
            <a:t>3- DEMANDA DE  CURSOS </a:t>
          </a:r>
          <a:br>
            <a:rPr lang="es-CR" sz="900" b="1" kern="1200" dirty="0">
              <a:solidFill>
                <a:srgbClr val="FFFF00"/>
              </a:solidFill>
              <a:latin typeface="Calibri" panose="020F0502020204030204"/>
              <a:ea typeface="+mn-ea"/>
              <a:cs typeface="+mn-cs"/>
            </a:rPr>
          </a:br>
          <a:r>
            <a:rPr lang="es-CR" sz="900" b="1" kern="1200" dirty="0">
              <a:solidFill>
                <a:srgbClr val="FFFF00"/>
              </a:solidFill>
              <a:latin typeface="Calibri" panose="020F0502020204030204"/>
              <a:ea typeface="+mn-ea"/>
              <a:cs typeface="+mn-cs"/>
            </a:rPr>
            <a:t>PARA RE-ENTRENAMIENTO, CAPACITACIÓN, ACTUALIZACIÓN </a:t>
          </a:r>
          <a:endParaRPr lang="en-US" sz="900" b="1" kern="1200" dirty="0">
            <a:solidFill>
              <a:srgbClr val="FFFF00"/>
            </a:solidFill>
            <a:latin typeface="Calibri" panose="020F0502020204030204"/>
            <a:ea typeface="+mn-ea"/>
            <a:cs typeface="+mn-cs"/>
          </a:endParaRPr>
        </a:p>
      </dgm:t>
    </dgm:pt>
    <dgm:pt modelId="{9C6D2390-D33C-4B5F-96FD-F6BFD764357E}" type="parTrans" cxnId="{75A23016-D613-441E-B521-AAF684257746}">
      <dgm:prSet/>
      <dgm:spPr/>
      <dgm:t>
        <a:bodyPr/>
        <a:lstStyle/>
        <a:p>
          <a:endParaRPr lang="en-US"/>
        </a:p>
      </dgm:t>
    </dgm:pt>
    <dgm:pt modelId="{D960AA62-D574-4C8C-A7A7-A0B341FBCD80}" type="sibTrans" cxnId="{75A23016-D613-441E-B521-AAF684257746}">
      <dgm:prSet/>
      <dgm:spPr/>
      <dgm:t>
        <a:bodyPr/>
        <a:lstStyle/>
        <a:p>
          <a:endParaRPr lang="en-US"/>
        </a:p>
      </dgm:t>
    </dgm:pt>
    <dgm:pt modelId="{8C846B6A-EEEC-4AE7-8DC2-A4032BD8965D}">
      <dgm:prSet phldrT="[Texto]" custT="1"/>
      <dgm:spPr>
        <a:solidFill>
          <a:schemeClr val="accent6">
            <a:lumMod val="50000"/>
          </a:schemeClr>
        </a:solidFill>
        <a:ln w="12700" cap="flat" cmpd="sng" algn="ctr">
          <a:noFill/>
          <a:prstDash val="solid"/>
          <a:miter lim="800000"/>
        </a:ln>
        <a:effectLst>
          <a:outerShdw blurRad="50800" dist="38100" dir="5400000" algn="t" rotWithShape="0">
            <a:prstClr val="black">
              <a:alpha val="40000"/>
            </a:prstClr>
          </a:outerShdw>
        </a:effectLst>
      </dgm:spPr>
      <dgm:t>
        <a:bodyPr spcFirstLastPara="0" vert="horz" wrap="square" lIns="4445" tIns="4445" rIns="4445" bIns="4445" numCol="1" spcCol="1270" anchor="ctr" anchorCtr="0"/>
        <a:lstStyle/>
        <a:p>
          <a:pPr marL="0" lvl="0" indent="0" algn="ctr" defTabSz="311150">
            <a:lnSpc>
              <a:spcPct val="90000"/>
            </a:lnSpc>
            <a:spcBef>
              <a:spcPct val="0"/>
            </a:spcBef>
            <a:spcAft>
              <a:spcPct val="35000"/>
            </a:spcAft>
            <a:buNone/>
          </a:pPr>
          <a:r>
            <a:rPr lang="es-CR" sz="900" b="1" kern="1200" dirty="0">
              <a:solidFill>
                <a:srgbClr val="FFFF00"/>
              </a:solidFill>
              <a:latin typeface="Calibri" panose="020F0502020204030204"/>
              <a:ea typeface="+mn-ea"/>
              <a:cs typeface="+mn-cs"/>
            </a:rPr>
            <a:t>4- DEMANDA SOCIAL </a:t>
          </a:r>
          <a:endParaRPr lang="en-US" sz="900" b="1" kern="1200" dirty="0">
            <a:solidFill>
              <a:srgbClr val="FFFF00"/>
            </a:solidFill>
            <a:latin typeface="Calibri" panose="020F0502020204030204"/>
            <a:ea typeface="+mn-ea"/>
            <a:cs typeface="+mn-cs"/>
          </a:endParaRPr>
        </a:p>
      </dgm:t>
    </dgm:pt>
    <dgm:pt modelId="{F2A2B3EE-0AAC-40FC-8638-46B884F15D6A}" type="parTrans" cxnId="{68E7C8A6-2DCB-42EC-BF85-17793A0AE45A}">
      <dgm:prSet/>
      <dgm:spPr/>
      <dgm:t>
        <a:bodyPr/>
        <a:lstStyle/>
        <a:p>
          <a:endParaRPr lang="en-US"/>
        </a:p>
      </dgm:t>
    </dgm:pt>
    <dgm:pt modelId="{8FB522C5-4EBA-4C14-A3C6-6068559898BA}" type="sibTrans" cxnId="{68E7C8A6-2DCB-42EC-BF85-17793A0AE45A}">
      <dgm:prSet/>
      <dgm:spPr/>
      <dgm:t>
        <a:bodyPr/>
        <a:lstStyle/>
        <a:p>
          <a:endParaRPr lang="en-US"/>
        </a:p>
      </dgm:t>
    </dgm:pt>
    <dgm:pt modelId="{8571BBAC-C28A-4C15-8B2E-0BAD45E63FD6}" type="pres">
      <dgm:prSet presAssocID="{74787354-A04F-4F68-B9C5-2F9156F041A0}" presName="cycle" presStyleCnt="0">
        <dgm:presLayoutVars>
          <dgm:chMax val="1"/>
          <dgm:dir/>
          <dgm:animLvl val="ctr"/>
          <dgm:resizeHandles val="exact"/>
        </dgm:presLayoutVars>
      </dgm:prSet>
      <dgm:spPr/>
    </dgm:pt>
    <dgm:pt modelId="{1C3614F1-1705-4BF5-8EED-C582DC86EAC3}" type="pres">
      <dgm:prSet presAssocID="{8311890E-8A50-4B5D-83B9-939E450F1657}" presName="centerShape" presStyleLbl="node0" presStyleIdx="0" presStyleCnt="1" custScaleX="190147" custScaleY="190147"/>
      <dgm:spPr/>
    </dgm:pt>
    <dgm:pt modelId="{EAD9C839-2A95-4168-A257-3A71382F292B}" type="pres">
      <dgm:prSet presAssocID="{78C03330-F7E3-4920-B0A2-B085E9A3AF4E}" presName="Name9" presStyleLbl="parChTrans1D2" presStyleIdx="0" presStyleCnt="8"/>
      <dgm:spPr/>
    </dgm:pt>
    <dgm:pt modelId="{7FF8AB18-A80F-4964-B182-2066AA1BF16B}" type="pres">
      <dgm:prSet presAssocID="{78C03330-F7E3-4920-B0A2-B085E9A3AF4E}" presName="connTx" presStyleLbl="parChTrans1D2" presStyleIdx="0" presStyleCnt="8"/>
      <dgm:spPr/>
    </dgm:pt>
    <dgm:pt modelId="{4ADD13FE-A656-4B0C-9ADA-A1B2B77870E3}" type="pres">
      <dgm:prSet presAssocID="{D4855E21-C2A2-4509-A59E-C2A279695310}" presName="node" presStyleLbl="node1" presStyleIdx="0" presStyleCnt="8" custScaleX="120226" custScaleY="120226">
        <dgm:presLayoutVars>
          <dgm:bulletEnabled val="1"/>
        </dgm:presLayoutVars>
      </dgm:prSet>
      <dgm:spPr/>
    </dgm:pt>
    <dgm:pt modelId="{08AEAD0F-9C48-4F92-9E82-8B5A5B880C86}" type="pres">
      <dgm:prSet presAssocID="{092DADEF-7B13-49F2-BFB7-0EAC9D634FD9}" presName="Name9" presStyleLbl="parChTrans1D2" presStyleIdx="1" presStyleCnt="8"/>
      <dgm:spPr/>
    </dgm:pt>
    <dgm:pt modelId="{1E18083F-9B62-4CF2-86C7-45EDDD56739F}" type="pres">
      <dgm:prSet presAssocID="{092DADEF-7B13-49F2-BFB7-0EAC9D634FD9}" presName="connTx" presStyleLbl="parChTrans1D2" presStyleIdx="1" presStyleCnt="8"/>
      <dgm:spPr/>
    </dgm:pt>
    <dgm:pt modelId="{6E5273F4-B671-45BC-8A5A-6DCA37133AA5}" type="pres">
      <dgm:prSet presAssocID="{6E64D715-A2E5-40EE-A5ED-102A66D9D5D5}" presName="node" presStyleLbl="node1" presStyleIdx="1" presStyleCnt="8" custScaleX="120226" custScaleY="120226">
        <dgm:presLayoutVars>
          <dgm:bulletEnabled val="1"/>
        </dgm:presLayoutVars>
      </dgm:prSet>
      <dgm:spPr>
        <a:xfrm>
          <a:off x="4592832" y="573992"/>
          <a:ext cx="1146813" cy="1146813"/>
        </a:xfrm>
        <a:prstGeom prst="ellipse">
          <a:avLst/>
        </a:prstGeom>
      </dgm:spPr>
    </dgm:pt>
    <dgm:pt modelId="{B915A222-6E13-418B-AD9C-41ED5699D73D}" type="pres">
      <dgm:prSet presAssocID="{9C6D2390-D33C-4B5F-96FD-F6BFD764357E}" presName="Name9" presStyleLbl="parChTrans1D2" presStyleIdx="2" presStyleCnt="8"/>
      <dgm:spPr/>
    </dgm:pt>
    <dgm:pt modelId="{A1CE73C1-B86F-4927-B2A3-236B09BBFF73}" type="pres">
      <dgm:prSet presAssocID="{9C6D2390-D33C-4B5F-96FD-F6BFD764357E}" presName="connTx" presStyleLbl="parChTrans1D2" presStyleIdx="2" presStyleCnt="8"/>
      <dgm:spPr/>
    </dgm:pt>
    <dgm:pt modelId="{982D5394-F2EB-4E80-BBC5-50F9262BEDA8}" type="pres">
      <dgm:prSet presAssocID="{D444D1C1-C390-4ED1-B11F-F8779BA90104}" presName="node" presStyleLbl="node1" presStyleIdx="2" presStyleCnt="8" custScaleX="120226" custScaleY="120226">
        <dgm:presLayoutVars>
          <dgm:bulletEnabled val="1"/>
        </dgm:presLayoutVars>
      </dgm:prSet>
      <dgm:spPr>
        <a:xfrm>
          <a:off x="5163641" y="1952048"/>
          <a:ext cx="1146813" cy="1146813"/>
        </a:xfrm>
        <a:prstGeom prst="ellipse">
          <a:avLst/>
        </a:prstGeom>
      </dgm:spPr>
    </dgm:pt>
    <dgm:pt modelId="{20EC17F4-F738-4B98-AFF2-98E5E5B13124}" type="pres">
      <dgm:prSet presAssocID="{F2A2B3EE-0AAC-40FC-8638-46B884F15D6A}" presName="Name9" presStyleLbl="parChTrans1D2" presStyleIdx="3" presStyleCnt="8"/>
      <dgm:spPr/>
    </dgm:pt>
    <dgm:pt modelId="{2ED69876-9AF7-40FA-BEBC-C3F6FF53396E}" type="pres">
      <dgm:prSet presAssocID="{F2A2B3EE-0AAC-40FC-8638-46B884F15D6A}" presName="connTx" presStyleLbl="parChTrans1D2" presStyleIdx="3" presStyleCnt="8"/>
      <dgm:spPr/>
    </dgm:pt>
    <dgm:pt modelId="{8B42D1C7-4D21-419B-8FA5-D99D105F15B0}" type="pres">
      <dgm:prSet presAssocID="{8C846B6A-EEEC-4AE7-8DC2-A4032BD8965D}" presName="node" presStyleLbl="node1" presStyleIdx="3" presStyleCnt="8" custScaleX="120226" custScaleY="120226">
        <dgm:presLayoutVars>
          <dgm:bulletEnabled val="1"/>
        </dgm:presLayoutVars>
      </dgm:prSet>
      <dgm:spPr>
        <a:xfrm>
          <a:off x="4592832" y="3330104"/>
          <a:ext cx="1146813" cy="1146813"/>
        </a:xfrm>
        <a:prstGeom prst="ellipse">
          <a:avLst/>
        </a:prstGeom>
      </dgm:spPr>
    </dgm:pt>
    <dgm:pt modelId="{DE202A95-DDAB-4650-8D12-C3E7AB3BFAC9}" type="pres">
      <dgm:prSet presAssocID="{8E875F4C-A2AC-4FF3-A526-4F93E62EF84F}" presName="Name9" presStyleLbl="parChTrans1D2" presStyleIdx="4" presStyleCnt="8"/>
      <dgm:spPr/>
    </dgm:pt>
    <dgm:pt modelId="{3B937BC9-5D67-468A-9197-EDA283187E58}" type="pres">
      <dgm:prSet presAssocID="{8E875F4C-A2AC-4FF3-A526-4F93E62EF84F}" presName="connTx" presStyleLbl="parChTrans1D2" presStyleIdx="4" presStyleCnt="8"/>
      <dgm:spPr/>
    </dgm:pt>
    <dgm:pt modelId="{BFD14491-D9C7-4A1A-ABD0-ADF0E96CF808}" type="pres">
      <dgm:prSet presAssocID="{790B3CE9-5CEB-4C76-A6EC-382CC5A94F79}" presName="node" presStyleLbl="node1" presStyleIdx="4" presStyleCnt="8" custScaleX="120226" custScaleY="120226">
        <dgm:presLayoutVars>
          <dgm:bulletEnabled val="1"/>
        </dgm:presLayoutVars>
      </dgm:prSet>
      <dgm:spPr>
        <a:xfrm>
          <a:off x="3214776" y="3900913"/>
          <a:ext cx="1146813" cy="1146813"/>
        </a:xfrm>
        <a:prstGeom prst="ellipse">
          <a:avLst/>
        </a:prstGeom>
      </dgm:spPr>
    </dgm:pt>
    <dgm:pt modelId="{2524E0FD-7E6E-425E-8A96-B040BB06E4C9}" type="pres">
      <dgm:prSet presAssocID="{350BE52F-39E6-4D8B-9015-224606633046}" presName="Name9" presStyleLbl="parChTrans1D2" presStyleIdx="5" presStyleCnt="8"/>
      <dgm:spPr/>
    </dgm:pt>
    <dgm:pt modelId="{FDB0B206-D48B-4C56-A78E-AFF73618476D}" type="pres">
      <dgm:prSet presAssocID="{350BE52F-39E6-4D8B-9015-224606633046}" presName="connTx" presStyleLbl="parChTrans1D2" presStyleIdx="5" presStyleCnt="8"/>
      <dgm:spPr/>
    </dgm:pt>
    <dgm:pt modelId="{8F1885A6-22B7-4A57-9540-E8905D834337}" type="pres">
      <dgm:prSet presAssocID="{AB0FDB77-5E26-473B-AB4B-FE21831F66B2}" presName="node" presStyleLbl="node1" presStyleIdx="5" presStyleCnt="8" custScaleX="120226" custScaleY="120226">
        <dgm:presLayoutVars>
          <dgm:bulletEnabled val="1"/>
        </dgm:presLayoutVars>
      </dgm:prSet>
      <dgm:spPr>
        <a:xfrm>
          <a:off x="1836720" y="3330104"/>
          <a:ext cx="1146813" cy="1146813"/>
        </a:xfrm>
        <a:prstGeom prst="ellipse">
          <a:avLst/>
        </a:prstGeom>
      </dgm:spPr>
    </dgm:pt>
    <dgm:pt modelId="{31D8F341-869D-464F-9279-3B0DA28DCA08}" type="pres">
      <dgm:prSet presAssocID="{7F9E9A79-58D2-44BF-A22B-BAEEAC7B1CDB}" presName="Name9" presStyleLbl="parChTrans1D2" presStyleIdx="6" presStyleCnt="8"/>
      <dgm:spPr/>
    </dgm:pt>
    <dgm:pt modelId="{AF0D2AFA-40AE-4776-9047-247C20CD0026}" type="pres">
      <dgm:prSet presAssocID="{7F9E9A79-58D2-44BF-A22B-BAEEAC7B1CDB}" presName="connTx" presStyleLbl="parChTrans1D2" presStyleIdx="6" presStyleCnt="8"/>
      <dgm:spPr/>
    </dgm:pt>
    <dgm:pt modelId="{99B77CE2-9110-428D-AF79-A2F01045C94A}" type="pres">
      <dgm:prSet presAssocID="{531D3FBD-3241-4C85-A739-81DFE31C40D6}" presName="node" presStyleLbl="node1" presStyleIdx="6" presStyleCnt="8" custScaleX="120226" custScaleY="120226">
        <dgm:presLayoutVars>
          <dgm:bulletEnabled val="1"/>
        </dgm:presLayoutVars>
      </dgm:prSet>
      <dgm:spPr>
        <a:xfrm>
          <a:off x="1265910" y="1952048"/>
          <a:ext cx="1146813" cy="1146813"/>
        </a:xfrm>
        <a:prstGeom prst="ellipse">
          <a:avLst/>
        </a:prstGeom>
      </dgm:spPr>
    </dgm:pt>
    <dgm:pt modelId="{0DD613A4-9506-4980-9EB5-0794BFA4C96C}" type="pres">
      <dgm:prSet presAssocID="{4448B642-11C4-4E6E-B7BD-E53CC85D03EC}" presName="Name9" presStyleLbl="parChTrans1D2" presStyleIdx="7" presStyleCnt="8"/>
      <dgm:spPr/>
    </dgm:pt>
    <dgm:pt modelId="{F66BE04B-4D62-49F6-9AE8-FD6C11E53DF5}" type="pres">
      <dgm:prSet presAssocID="{4448B642-11C4-4E6E-B7BD-E53CC85D03EC}" presName="connTx" presStyleLbl="parChTrans1D2" presStyleIdx="7" presStyleCnt="8"/>
      <dgm:spPr/>
    </dgm:pt>
    <dgm:pt modelId="{599BC370-4482-4176-B0F4-3F1607F14B59}" type="pres">
      <dgm:prSet presAssocID="{F4A0BE52-A8D3-460E-93A4-9DBE2883B5D2}" presName="node" presStyleLbl="node1" presStyleIdx="7" presStyleCnt="8" custScaleX="120226" custScaleY="120226">
        <dgm:presLayoutVars>
          <dgm:bulletEnabled val="1"/>
        </dgm:presLayoutVars>
      </dgm:prSet>
      <dgm:spPr/>
    </dgm:pt>
  </dgm:ptLst>
  <dgm:cxnLst>
    <dgm:cxn modelId="{4DD7E803-639C-40A5-86E3-A5BFED0FE563}" type="presOf" srcId="{4448B642-11C4-4E6E-B7BD-E53CC85D03EC}" destId="{F66BE04B-4D62-49F6-9AE8-FD6C11E53DF5}" srcOrd="1" destOrd="0" presId="urn:microsoft.com/office/officeart/2005/8/layout/radial1"/>
    <dgm:cxn modelId="{E22DA508-40A8-4385-AE13-29FEFE7351A7}" type="presOf" srcId="{4448B642-11C4-4E6E-B7BD-E53CC85D03EC}" destId="{0DD613A4-9506-4980-9EB5-0794BFA4C96C}" srcOrd="0" destOrd="0" presId="urn:microsoft.com/office/officeart/2005/8/layout/radial1"/>
    <dgm:cxn modelId="{82293C09-8E50-4A75-9003-2996F307DC11}" type="presOf" srcId="{8C846B6A-EEEC-4AE7-8DC2-A4032BD8965D}" destId="{8B42D1C7-4D21-419B-8FA5-D99D105F15B0}" srcOrd="0" destOrd="0" presId="urn:microsoft.com/office/officeart/2005/8/layout/radial1"/>
    <dgm:cxn modelId="{3087210F-24BC-42F0-B4E8-1FAEDF694B98}" type="presOf" srcId="{AB0FDB77-5E26-473B-AB4B-FE21831F66B2}" destId="{8F1885A6-22B7-4A57-9540-E8905D834337}" srcOrd="0" destOrd="0" presId="urn:microsoft.com/office/officeart/2005/8/layout/radial1"/>
    <dgm:cxn modelId="{6AFC8C10-0E72-4359-B8D3-DC6F34F380E7}" srcId="{8311890E-8A50-4B5D-83B9-939E450F1657}" destId="{531D3FBD-3241-4C85-A739-81DFE31C40D6}" srcOrd="6" destOrd="0" parTransId="{7F9E9A79-58D2-44BF-A22B-BAEEAC7B1CDB}" sibTransId="{F84F3B41-471A-43BA-BA13-FDA25CB41B88}"/>
    <dgm:cxn modelId="{75A23016-D613-441E-B521-AAF684257746}" srcId="{8311890E-8A50-4B5D-83B9-939E450F1657}" destId="{D444D1C1-C390-4ED1-B11F-F8779BA90104}" srcOrd="2" destOrd="0" parTransId="{9C6D2390-D33C-4B5F-96FD-F6BFD764357E}" sibTransId="{D960AA62-D574-4C8C-A7A7-A0B341FBCD80}"/>
    <dgm:cxn modelId="{93EF1D2C-BA02-4DBC-9326-38ECC4F03D2C}" type="presOf" srcId="{790B3CE9-5CEB-4C76-A6EC-382CC5A94F79}" destId="{BFD14491-D9C7-4A1A-ABD0-ADF0E96CF808}" srcOrd="0" destOrd="0" presId="urn:microsoft.com/office/officeart/2005/8/layout/radial1"/>
    <dgm:cxn modelId="{C24CE532-56A8-4436-9EBA-BECCA0D2C90B}" type="presOf" srcId="{F4A0BE52-A8D3-460E-93A4-9DBE2883B5D2}" destId="{599BC370-4482-4176-B0F4-3F1607F14B59}" srcOrd="0" destOrd="0" presId="urn:microsoft.com/office/officeart/2005/8/layout/radial1"/>
    <dgm:cxn modelId="{A2C6883E-25D2-4545-AA6C-BF919A8DA082}" srcId="{8311890E-8A50-4B5D-83B9-939E450F1657}" destId="{AB0FDB77-5E26-473B-AB4B-FE21831F66B2}" srcOrd="5" destOrd="0" parTransId="{350BE52F-39E6-4D8B-9015-224606633046}" sibTransId="{DD8AC5C5-DBDB-49B7-8C42-5D3A4C05F6F7}"/>
    <dgm:cxn modelId="{404E5049-D38D-4CD1-90FA-83642AB2628C}" type="presOf" srcId="{9C6D2390-D33C-4B5F-96FD-F6BFD764357E}" destId="{A1CE73C1-B86F-4927-B2A3-236B09BBFF73}" srcOrd="1" destOrd="0" presId="urn:microsoft.com/office/officeart/2005/8/layout/radial1"/>
    <dgm:cxn modelId="{4DA25F74-FCD0-4C71-8433-6E6F3B11BDCB}" type="presOf" srcId="{F2A2B3EE-0AAC-40FC-8638-46B884F15D6A}" destId="{20EC17F4-F738-4B98-AFF2-98E5E5B13124}" srcOrd="0" destOrd="0" presId="urn:microsoft.com/office/officeart/2005/8/layout/radial1"/>
    <dgm:cxn modelId="{C3AB7B74-4E4C-430E-A493-8298BCDC9F60}" type="presOf" srcId="{8311890E-8A50-4B5D-83B9-939E450F1657}" destId="{1C3614F1-1705-4BF5-8EED-C582DC86EAC3}" srcOrd="0" destOrd="0" presId="urn:microsoft.com/office/officeart/2005/8/layout/radial1"/>
    <dgm:cxn modelId="{1F359F54-0EAF-4097-975D-50C0F657F910}" type="presOf" srcId="{78C03330-F7E3-4920-B0A2-B085E9A3AF4E}" destId="{EAD9C839-2A95-4168-A257-3A71382F292B}" srcOrd="0" destOrd="0" presId="urn:microsoft.com/office/officeart/2005/8/layout/radial1"/>
    <dgm:cxn modelId="{4ED72A75-54CD-46D0-8736-AF0591562D6A}" type="presOf" srcId="{350BE52F-39E6-4D8B-9015-224606633046}" destId="{2524E0FD-7E6E-425E-8A96-B040BB06E4C9}" srcOrd="0" destOrd="0" presId="urn:microsoft.com/office/officeart/2005/8/layout/radial1"/>
    <dgm:cxn modelId="{B8E24977-68DC-4481-94D0-90A6008D8F11}" srcId="{8311890E-8A50-4B5D-83B9-939E450F1657}" destId="{6E64D715-A2E5-40EE-A5ED-102A66D9D5D5}" srcOrd="1" destOrd="0" parTransId="{092DADEF-7B13-49F2-BFB7-0EAC9D634FD9}" sibTransId="{72D701A6-363F-4A70-82FF-35022AD8641C}"/>
    <dgm:cxn modelId="{D078477A-06F3-43BE-B35E-26882679598B}" type="presOf" srcId="{092DADEF-7B13-49F2-BFB7-0EAC9D634FD9}" destId="{08AEAD0F-9C48-4F92-9E82-8B5A5B880C86}" srcOrd="0" destOrd="0" presId="urn:microsoft.com/office/officeart/2005/8/layout/radial1"/>
    <dgm:cxn modelId="{C4220186-3695-4252-849D-C9BFBF435AE8}" type="presOf" srcId="{6E64D715-A2E5-40EE-A5ED-102A66D9D5D5}" destId="{6E5273F4-B671-45BC-8A5A-6DCA37133AA5}" srcOrd="0" destOrd="0" presId="urn:microsoft.com/office/officeart/2005/8/layout/radial1"/>
    <dgm:cxn modelId="{BF8CED91-A79E-4DF5-8B5A-7B47C184ABA5}" type="presOf" srcId="{7F9E9A79-58D2-44BF-A22B-BAEEAC7B1CDB}" destId="{AF0D2AFA-40AE-4776-9047-247C20CD0026}" srcOrd="1" destOrd="0" presId="urn:microsoft.com/office/officeart/2005/8/layout/radial1"/>
    <dgm:cxn modelId="{68E7C8A6-2DCB-42EC-BF85-17793A0AE45A}" srcId="{8311890E-8A50-4B5D-83B9-939E450F1657}" destId="{8C846B6A-EEEC-4AE7-8DC2-A4032BD8965D}" srcOrd="3" destOrd="0" parTransId="{F2A2B3EE-0AAC-40FC-8638-46B884F15D6A}" sibTransId="{8FB522C5-4EBA-4C14-A3C6-6068559898BA}"/>
    <dgm:cxn modelId="{175E9CAA-6497-46F0-B66B-ED532E68DBF3}" srcId="{8311890E-8A50-4B5D-83B9-939E450F1657}" destId="{D4855E21-C2A2-4509-A59E-C2A279695310}" srcOrd="0" destOrd="0" parTransId="{78C03330-F7E3-4920-B0A2-B085E9A3AF4E}" sibTransId="{D10C3100-0283-45C2-A37E-BB78624E0420}"/>
    <dgm:cxn modelId="{2C0F15AC-85D4-42EE-BDC0-2393E7E8FECA}" type="presOf" srcId="{350BE52F-39E6-4D8B-9015-224606633046}" destId="{FDB0B206-D48B-4C56-A78E-AFF73618476D}" srcOrd="1" destOrd="0" presId="urn:microsoft.com/office/officeart/2005/8/layout/radial1"/>
    <dgm:cxn modelId="{E6A155BA-A013-4788-9C2E-6136522C33D9}" type="presOf" srcId="{9C6D2390-D33C-4B5F-96FD-F6BFD764357E}" destId="{B915A222-6E13-418B-AD9C-41ED5699D73D}" srcOrd="0" destOrd="0" presId="urn:microsoft.com/office/officeart/2005/8/layout/radial1"/>
    <dgm:cxn modelId="{17D031BD-F90F-4590-8491-EF6A837C7091}" type="presOf" srcId="{78C03330-F7E3-4920-B0A2-B085E9A3AF4E}" destId="{7FF8AB18-A80F-4964-B182-2066AA1BF16B}" srcOrd="1" destOrd="0" presId="urn:microsoft.com/office/officeart/2005/8/layout/radial1"/>
    <dgm:cxn modelId="{3F5A08C1-AF66-4CC6-A1D5-8CB14D1E88F4}" type="presOf" srcId="{092DADEF-7B13-49F2-BFB7-0EAC9D634FD9}" destId="{1E18083F-9B62-4CF2-86C7-45EDDD56739F}" srcOrd="1" destOrd="0" presId="urn:microsoft.com/office/officeart/2005/8/layout/radial1"/>
    <dgm:cxn modelId="{3BA74FC1-E690-4157-8072-C3CEC37CF0BF}" type="presOf" srcId="{8E875F4C-A2AC-4FF3-A526-4F93E62EF84F}" destId="{3B937BC9-5D67-468A-9197-EDA283187E58}" srcOrd="1" destOrd="0" presId="urn:microsoft.com/office/officeart/2005/8/layout/radial1"/>
    <dgm:cxn modelId="{627076C5-71CB-4D8E-9DD7-B22591AB0EBF}" type="presOf" srcId="{531D3FBD-3241-4C85-A739-81DFE31C40D6}" destId="{99B77CE2-9110-428D-AF79-A2F01045C94A}" srcOrd="0" destOrd="0" presId="urn:microsoft.com/office/officeart/2005/8/layout/radial1"/>
    <dgm:cxn modelId="{90B8F1CC-E33B-475F-9717-553BF4778689}" type="presOf" srcId="{7F9E9A79-58D2-44BF-A22B-BAEEAC7B1CDB}" destId="{31D8F341-869D-464F-9279-3B0DA28DCA08}" srcOrd="0" destOrd="0" presId="urn:microsoft.com/office/officeart/2005/8/layout/radial1"/>
    <dgm:cxn modelId="{F8A48FD3-359C-4124-98FF-DBF6ACA9DCDE}" type="presOf" srcId="{8E875F4C-A2AC-4FF3-A526-4F93E62EF84F}" destId="{DE202A95-DDAB-4650-8D12-C3E7AB3BFAC9}" srcOrd="0" destOrd="0" presId="urn:microsoft.com/office/officeart/2005/8/layout/radial1"/>
    <dgm:cxn modelId="{97F380D8-C4C7-45ED-8465-58D44A896218}" type="presOf" srcId="{74787354-A04F-4F68-B9C5-2F9156F041A0}" destId="{8571BBAC-C28A-4C15-8B2E-0BAD45E63FD6}" srcOrd="0" destOrd="0" presId="urn:microsoft.com/office/officeart/2005/8/layout/radial1"/>
    <dgm:cxn modelId="{5D4AABE3-55CD-49B0-9DF2-12CDA845B867}" srcId="{8311890E-8A50-4B5D-83B9-939E450F1657}" destId="{F4A0BE52-A8D3-460E-93A4-9DBE2883B5D2}" srcOrd="7" destOrd="0" parTransId="{4448B642-11C4-4E6E-B7BD-E53CC85D03EC}" sibTransId="{AC9FE5D3-6A56-4331-AC87-52B97D9D3FA8}"/>
    <dgm:cxn modelId="{044387EC-28B4-4636-86EE-6D9B99F335D8}" type="presOf" srcId="{D444D1C1-C390-4ED1-B11F-F8779BA90104}" destId="{982D5394-F2EB-4E80-BBC5-50F9262BEDA8}" srcOrd="0" destOrd="0" presId="urn:microsoft.com/office/officeart/2005/8/layout/radial1"/>
    <dgm:cxn modelId="{3FC331F6-2D7A-4494-B2A8-BB18ED913322}" type="presOf" srcId="{F2A2B3EE-0AAC-40FC-8638-46B884F15D6A}" destId="{2ED69876-9AF7-40FA-BEBC-C3F6FF53396E}" srcOrd="1" destOrd="0" presId="urn:microsoft.com/office/officeart/2005/8/layout/radial1"/>
    <dgm:cxn modelId="{CEA481FB-C72B-4B7E-BC7F-8E828AE40711}" srcId="{8311890E-8A50-4B5D-83B9-939E450F1657}" destId="{790B3CE9-5CEB-4C76-A6EC-382CC5A94F79}" srcOrd="4" destOrd="0" parTransId="{8E875F4C-A2AC-4FF3-A526-4F93E62EF84F}" sibTransId="{87791F04-C293-4695-A5E5-409575CAC493}"/>
    <dgm:cxn modelId="{BB9A61FE-9D03-4D9B-BA0C-E6D99A4C60DF}" srcId="{74787354-A04F-4F68-B9C5-2F9156F041A0}" destId="{8311890E-8A50-4B5D-83B9-939E450F1657}" srcOrd="0" destOrd="0" parTransId="{653FFAFB-1516-4F7D-943E-6807FCE01D4E}" sibTransId="{F22C3BBD-561A-41D9-9940-805C58BF66E6}"/>
    <dgm:cxn modelId="{8E98E2FE-720E-4552-BE0B-737D19C3BFBE}" type="presOf" srcId="{D4855E21-C2A2-4509-A59E-C2A279695310}" destId="{4ADD13FE-A656-4B0C-9ADA-A1B2B77870E3}" srcOrd="0" destOrd="0" presId="urn:microsoft.com/office/officeart/2005/8/layout/radial1"/>
    <dgm:cxn modelId="{4205F173-35EF-4B52-8797-54857E0D52F6}" type="presParOf" srcId="{8571BBAC-C28A-4C15-8B2E-0BAD45E63FD6}" destId="{1C3614F1-1705-4BF5-8EED-C582DC86EAC3}" srcOrd="0" destOrd="0" presId="urn:microsoft.com/office/officeart/2005/8/layout/radial1"/>
    <dgm:cxn modelId="{18E62005-1B48-4E0F-B8B4-845DA82229F2}" type="presParOf" srcId="{8571BBAC-C28A-4C15-8B2E-0BAD45E63FD6}" destId="{EAD9C839-2A95-4168-A257-3A71382F292B}" srcOrd="1" destOrd="0" presId="urn:microsoft.com/office/officeart/2005/8/layout/radial1"/>
    <dgm:cxn modelId="{A60F483A-8079-47B4-ACA0-EFFAA8B16F1D}" type="presParOf" srcId="{EAD9C839-2A95-4168-A257-3A71382F292B}" destId="{7FF8AB18-A80F-4964-B182-2066AA1BF16B}" srcOrd="0" destOrd="0" presId="urn:microsoft.com/office/officeart/2005/8/layout/radial1"/>
    <dgm:cxn modelId="{6F6B8471-4A27-4365-94E7-D1B9F4898DDD}" type="presParOf" srcId="{8571BBAC-C28A-4C15-8B2E-0BAD45E63FD6}" destId="{4ADD13FE-A656-4B0C-9ADA-A1B2B77870E3}" srcOrd="2" destOrd="0" presId="urn:microsoft.com/office/officeart/2005/8/layout/radial1"/>
    <dgm:cxn modelId="{52B12967-59F1-4FE7-BD46-6576E35BC9EC}" type="presParOf" srcId="{8571BBAC-C28A-4C15-8B2E-0BAD45E63FD6}" destId="{08AEAD0F-9C48-4F92-9E82-8B5A5B880C86}" srcOrd="3" destOrd="0" presId="urn:microsoft.com/office/officeart/2005/8/layout/radial1"/>
    <dgm:cxn modelId="{07B871AA-3EF4-400B-8331-D3A5E199C0F9}" type="presParOf" srcId="{08AEAD0F-9C48-4F92-9E82-8B5A5B880C86}" destId="{1E18083F-9B62-4CF2-86C7-45EDDD56739F}" srcOrd="0" destOrd="0" presId="urn:microsoft.com/office/officeart/2005/8/layout/radial1"/>
    <dgm:cxn modelId="{E5C15528-723F-49DC-A25B-BA9BD27D07E5}" type="presParOf" srcId="{8571BBAC-C28A-4C15-8B2E-0BAD45E63FD6}" destId="{6E5273F4-B671-45BC-8A5A-6DCA37133AA5}" srcOrd="4" destOrd="0" presId="urn:microsoft.com/office/officeart/2005/8/layout/radial1"/>
    <dgm:cxn modelId="{DF53A2B8-AB9E-4482-9F18-4A92206AEE62}" type="presParOf" srcId="{8571BBAC-C28A-4C15-8B2E-0BAD45E63FD6}" destId="{B915A222-6E13-418B-AD9C-41ED5699D73D}" srcOrd="5" destOrd="0" presId="urn:microsoft.com/office/officeart/2005/8/layout/radial1"/>
    <dgm:cxn modelId="{A7A1D719-3990-404A-B029-FA3CB4315650}" type="presParOf" srcId="{B915A222-6E13-418B-AD9C-41ED5699D73D}" destId="{A1CE73C1-B86F-4927-B2A3-236B09BBFF73}" srcOrd="0" destOrd="0" presId="urn:microsoft.com/office/officeart/2005/8/layout/radial1"/>
    <dgm:cxn modelId="{D700B57A-BD0C-4659-9AEB-F2A304CC879A}" type="presParOf" srcId="{8571BBAC-C28A-4C15-8B2E-0BAD45E63FD6}" destId="{982D5394-F2EB-4E80-BBC5-50F9262BEDA8}" srcOrd="6" destOrd="0" presId="urn:microsoft.com/office/officeart/2005/8/layout/radial1"/>
    <dgm:cxn modelId="{5066D1D3-216A-4F60-A948-0CF6C12F1323}" type="presParOf" srcId="{8571BBAC-C28A-4C15-8B2E-0BAD45E63FD6}" destId="{20EC17F4-F738-4B98-AFF2-98E5E5B13124}" srcOrd="7" destOrd="0" presId="urn:microsoft.com/office/officeart/2005/8/layout/radial1"/>
    <dgm:cxn modelId="{9F3A5042-E189-44CE-9308-B8BB44DCE9FC}" type="presParOf" srcId="{20EC17F4-F738-4B98-AFF2-98E5E5B13124}" destId="{2ED69876-9AF7-40FA-BEBC-C3F6FF53396E}" srcOrd="0" destOrd="0" presId="urn:microsoft.com/office/officeart/2005/8/layout/radial1"/>
    <dgm:cxn modelId="{B5FE18DE-9A96-4790-BDD9-80C1C1D1E0D7}" type="presParOf" srcId="{8571BBAC-C28A-4C15-8B2E-0BAD45E63FD6}" destId="{8B42D1C7-4D21-419B-8FA5-D99D105F15B0}" srcOrd="8" destOrd="0" presId="urn:microsoft.com/office/officeart/2005/8/layout/radial1"/>
    <dgm:cxn modelId="{A741BD8C-CD05-4E68-BEDE-9CC347857105}" type="presParOf" srcId="{8571BBAC-C28A-4C15-8B2E-0BAD45E63FD6}" destId="{DE202A95-DDAB-4650-8D12-C3E7AB3BFAC9}" srcOrd="9" destOrd="0" presId="urn:microsoft.com/office/officeart/2005/8/layout/radial1"/>
    <dgm:cxn modelId="{7592CE82-D119-47E3-9F8D-AABB291A64FD}" type="presParOf" srcId="{DE202A95-DDAB-4650-8D12-C3E7AB3BFAC9}" destId="{3B937BC9-5D67-468A-9197-EDA283187E58}" srcOrd="0" destOrd="0" presId="urn:microsoft.com/office/officeart/2005/8/layout/radial1"/>
    <dgm:cxn modelId="{86A09678-EF6F-43E0-9F52-D18DD71C9FDA}" type="presParOf" srcId="{8571BBAC-C28A-4C15-8B2E-0BAD45E63FD6}" destId="{BFD14491-D9C7-4A1A-ABD0-ADF0E96CF808}" srcOrd="10" destOrd="0" presId="urn:microsoft.com/office/officeart/2005/8/layout/radial1"/>
    <dgm:cxn modelId="{3EDFDFE4-9461-4A5C-97F0-49D5DCE103DE}" type="presParOf" srcId="{8571BBAC-C28A-4C15-8B2E-0BAD45E63FD6}" destId="{2524E0FD-7E6E-425E-8A96-B040BB06E4C9}" srcOrd="11" destOrd="0" presId="urn:microsoft.com/office/officeart/2005/8/layout/radial1"/>
    <dgm:cxn modelId="{BA2FF5A2-98BE-4346-B5C2-21FAF3D9572A}" type="presParOf" srcId="{2524E0FD-7E6E-425E-8A96-B040BB06E4C9}" destId="{FDB0B206-D48B-4C56-A78E-AFF73618476D}" srcOrd="0" destOrd="0" presId="urn:microsoft.com/office/officeart/2005/8/layout/radial1"/>
    <dgm:cxn modelId="{8E68E663-4A3A-4A63-AE61-82439CF4D4C5}" type="presParOf" srcId="{8571BBAC-C28A-4C15-8B2E-0BAD45E63FD6}" destId="{8F1885A6-22B7-4A57-9540-E8905D834337}" srcOrd="12" destOrd="0" presId="urn:microsoft.com/office/officeart/2005/8/layout/radial1"/>
    <dgm:cxn modelId="{20847C97-074D-4686-A9A0-0D8C0ADFE0AD}" type="presParOf" srcId="{8571BBAC-C28A-4C15-8B2E-0BAD45E63FD6}" destId="{31D8F341-869D-464F-9279-3B0DA28DCA08}" srcOrd="13" destOrd="0" presId="urn:microsoft.com/office/officeart/2005/8/layout/radial1"/>
    <dgm:cxn modelId="{2BBFC67C-D964-4D1A-AC00-4EDD76BED4B5}" type="presParOf" srcId="{31D8F341-869D-464F-9279-3B0DA28DCA08}" destId="{AF0D2AFA-40AE-4776-9047-247C20CD0026}" srcOrd="0" destOrd="0" presId="urn:microsoft.com/office/officeart/2005/8/layout/radial1"/>
    <dgm:cxn modelId="{AE606BB0-70A5-4BE0-B376-C32AA60876A6}" type="presParOf" srcId="{8571BBAC-C28A-4C15-8B2E-0BAD45E63FD6}" destId="{99B77CE2-9110-428D-AF79-A2F01045C94A}" srcOrd="14" destOrd="0" presId="urn:microsoft.com/office/officeart/2005/8/layout/radial1"/>
    <dgm:cxn modelId="{2DAC7C5D-786C-4B21-AC34-7608791EA371}" type="presParOf" srcId="{8571BBAC-C28A-4C15-8B2E-0BAD45E63FD6}" destId="{0DD613A4-9506-4980-9EB5-0794BFA4C96C}" srcOrd="15" destOrd="0" presId="urn:microsoft.com/office/officeart/2005/8/layout/radial1"/>
    <dgm:cxn modelId="{F6F8D0DD-94D6-4BEF-87AC-E144EE918FC5}" type="presParOf" srcId="{0DD613A4-9506-4980-9EB5-0794BFA4C96C}" destId="{F66BE04B-4D62-49F6-9AE8-FD6C11E53DF5}" srcOrd="0" destOrd="0" presId="urn:microsoft.com/office/officeart/2005/8/layout/radial1"/>
    <dgm:cxn modelId="{82FE35FE-0883-4C1D-A43E-D69C7F079DE6}" type="presParOf" srcId="{8571BBAC-C28A-4C15-8B2E-0BAD45E63FD6}" destId="{599BC370-4482-4176-B0F4-3F1607F14B59}" srcOrd="16"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3614F1-1705-4BF5-8EED-C582DC86EAC3}">
      <dsp:nvSpPr>
        <dsp:cNvPr id="0" name=""/>
        <dsp:cNvSpPr/>
      </dsp:nvSpPr>
      <dsp:spPr>
        <a:xfrm>
          <a:off x="2706385" y="1443657"/>
          <a:ext cx="2163594" cy="2163594"/>
        </a:xfrm>
        <a:prstGeom prst="ellipse">
          <a:avLst/>
        </a:prstGeom>
        <a:solidFill>
          <a:schemeClr val="accent5">
            <a:lumMod val="60000"/>
            <a:lumOff val="40000"/>
          </a:schemeClr>
        </a:solidFill>
        <a:ln w="12700" cap="flat" cmpd="sng" algn="ctr">
          <a:noFill/>
          <a:prstDash val="solid"/>
          <a:miter lim="800000"/>
        </a:ln>
        <a:effectLst>
          <a:outerShdw blurRad="63500" sx="102000" sy="102000" algn="c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rgbClr val="FFFF00"/>
              </a:solidFill>
            </a:rPr>
            <a:t> </a:t>
          </a:r>
        </a:p>
      </dsp:txBody>
      <dsp:txXfrm>
        <a:off x="3023236" y="1760508"/>
        <a:ext cx="1529892" cy="1529892"/>
      </dsp:txXfrm>
    </dsp:sp>
    <dsp:sp modelId="{EAD9C839-2A95-4168-A257-3A71382F292B}">
      <dsp:nvSpPr>
        <dsp:cNvPr id="0" name=""/>
        <dsp:cNvSpPr/>
      </dsp:nvSpPr>
      <dsp:spPr>
        <a:xfrm rot="16200000">
          <a:off x="3703289" y="1345247"/>
          <a:ext cx="169786" cy="27033"/>
        </a:xfrm>
        <a:custGeom>
          <a:avLst/>
          <a:gdLst/>
          <a:ahLst/>
          <a:cxnLst/>
          <a:rect l="0" t="0" r="0" b="0"/>
          <a:pathLst>
            <a:path>
              <a:moveTo>
                <a:pt x="0" y="13516"/>
              </a:moveTo>
              <a:lnTo>
                <a:pt x="169786" y="1351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b="1" kern="1200">
            <a:solidFill>
              <a:srgbClr val="FFFF00"/>
            </a:solidFill>
          </a:endParaRPr>
        </a:p>
      </dsp:txBody>
      <dsp:txXfrm>
        <a:off x="3783938" y="1354519"/>
        <a:ext cx="8489" cy="8489"/>
      </dsp:txXfrm>
    </dsp:sp>
    <dsp:sp modelId="{4ADD13FE-A656-4B0C-9ADA-A1B2B77870E3}">
      <dsp:nvSpPr>
        <dsp:cNvPr id="0" name=""/>
        <dsp:cNvSpPr/>
      </dsp:nvSpPr>
      <dsp:spPr>
        <a:xfrm>
          <a:off x="3104184" y="-94125"/>
          <a:ext cx="1367996" cy="1367996"/>
        </a:xfrm>
        <a:prstGeom prst="ellipse">
          <a:avLst/>
        </a:prstGeom>
        <a:solidFill>
          <a:schemeClr val="accent6">
            <a:lumMod val="75000"/>
          </a:schemeClr>
        </a:solidFill>
        <a:ln w="12700" cap="flat" cmpd="sng" algn="ctr">
          <a:noFill/>
          <a:prstDash val="solid"/>
          <a:miter lim="800000"/>
        </a:ln>
        <a:effectLst>
          <a:outerShdw blurRad="63500" sx="102000" sy="102000" algn="c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s-CR" sz="900" b="1" kern="1200" dirty="0">
              <a:solidFill>
                <a:srgbClr val="FFFF00"/>
              </a:solidFill>
            </a:rPr>
            <a:t>1- DEMANDA DE  EMPRESAS CON </a:t>
          </a:r>
          <a:br>
            <a:rPr lang="es-CR" sz="900" b="1" kern="1200" dirty="0">
              <a:solidFill>
                <a:srgbClr val="FFFF00"/>
              </a:solidFill>
            </a:rPr>
          </a:br>
          <a:r>
            <a:rPr lang="es-CR" sz="900" b="1" kern="1200" dirty="0">
              <a:solidFill>
                <a:srgbClr val="FFFF00"/>
              </a:solidFill>
            </a:rPr>
            <a:t>RI-4.0</a:t>
          </a:r>
        </a:p>
      </dsp:txBody>
      <dsp:txXfrm>
        <a:off x="3304522" y="106213"/>
        <a:ext cx="967320" cy="967320"/>
      </dsp:txXfrm>
    </dsp:sp>
    <dsp:sp modelId="{08AEAD0F-9C48-4F92-9E82-8B5A5B880C86}">
      <dsp:nvSpPr>
        <dsp:cNvPr id="0" name=""/>
        <dsp:cNvSpPr/>
      </dsp:nvSpPr>
      <dsp:spPr>
        <a:xfrm rot="18900000">
          <a:off x="4528264" y="1686963"/>
          <a:ext cx="169786" cy="27033"/>
        </a:xfrm>
        <a:custGeom>
          <a:avLst/>
          <a:gdLst/>
          <a:ahLst/>
          <a:cxnLst/>
          <a:rect l="0" t="0" r="0" b="0"/>
          <a:pathLst>
            <a:path>
              <a:moveTo>
                <a:pt x="0" y="13516"/>
              </a:moveTo>
              <a:lnTo>
                <a:pt x="169786" y="1351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608913" y="1696235"/>
        <a:ext cx="8489" cy="8489"/>
      </dsp:txXfrm>
    </dsp:sp>
    <dsp:sp modelId="{6E5273F4-B671-45BC-8A5A-6DCA37133AA5}">
      <dsp:nvSpPr>
        <dsp:cNvPr id="0" name=""/>
        <dsp:cNvSpPr/>
      </dsp:nvSpPr>
      <dsp:spPr>
        <a:xfrm>
          <a:off x="4472848" y="472793"/>
          <a:ext cx="1367996" cy="1367996"/>
        </a:xfrm>
        <a:prstGeom prst="ellipse">
          <a:avLst/>
        </a:prstGeom>
        <a:solidFill>
          <a:srgbClr val="002060"/>
        </a:solidFill>
        <a:ln w="12700" cap="flat" cmpd="sng" algn="ctr">
          <a:noFill/>
          <a:prstDash val="solid"/>
          <a:miter lim="800000"/>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s-CR" sz="900" b="1" kern="1200" dirty="0">
              <a:solidFill>
                <a:srgbClr val="FFFF00"/>
              </a:solidFill>
              <a:latin typeface="Calibri" panose="020F0502020204030204"/>
              <a:ea typeface="+mn-ea"/>
              <a:cs typeface="+mn-cs"/>
            </a:rPr>
            <a:t>2- DEMANDA A EMPRESAS CONVENCIONALES</a:t>
          </a:r>
          <a:endParaRPr lang="en-US" sz="900" b="1" kern="1200" dirty="0">
            <a:solidFill>
              <a:srgbClr val="FFFF00"/>
            </a:solidFill>
            <a:latin typeface="Calibri" panose="020F0502020204030204"/>
            <a:ea typeface="+mn-ea"/>
            <a:cs typeface="+mn-cs"/>
          </a:endParaRPr>
        </a:p>
      </dsp:txBody>
      <dsp:txXfrm>
        <a:off x="4673186" y="673131"/>
        <a:ext cx="967320" cy="967320"/>
      </dsp:txXfrm>
    </dsp:sp>
    <dsp:sp modelId="{B915A222-6E13-418B-AD9C-41ED5699D73D}">
      <dsp:nvSpPr>
        <dsp:cNvPr id="0" name=""/>
        <dsp:cNvSpPr/>
      </dsp:nvSpPr>
      <dsp:spPr>
        <a:xfrm>
          <a:off x="4869980" y="2511938"/>
          <a:ext cx="169786" cy="27033"/>
        </a:xfrm>
        <a:custGeom>
          <a:avLst/>
          <a:gdLst/>
          <a:ahLst/>
          <a:cxnLst/>
          <a:rect l="0" t="0" r="0" b="0"/>
          <a:pathLst>
            <a:path>
              <a:moveTo>
                <a:pt x="0" y="13516"/>
              </a:moveTo>
              <a:lnTo>
                <a:pt x="169786" y="1351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950629" y="2521210"/>
        <a:ext cx="8489" cy="8489"/>
      </dsp:txXfrm>
    </dsp:sp>
    <dsp:sp modelId="{982D5394-F2EB-4E80-BBC5-50F9262BEDA8}">
      <dsp:nvSpPr>
        <dsp:cNvPr id="0" name=""/>
        <dsp:cNvSpPr/>
      </dsp:nvSpPr>
      <dsp:spPr>
        <a:xfrm>
          <a:off x="5039767" y="1841456"/>
          <a:ext cx="1367996" cy="1367996"/>
        </a:xfrm>
        <a:prstGeom prst="ellipse">
          <a:avLst/>
        </a:prstGeom>
        <a:solidFill>
          <a:schemeClr val="tx1">
            <a:lumMod val="75000"/>
            <a:lumOff val="25000"/>
          </a:schemeClr>
        </a:solidFill>
        <a:ln w="12700" cap="flat" cmpd="sng" algn="ctr">
          <a:noFill/>
          <a:prstDash val="solid"/>
          <a:miter lim="800000"/>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s-CR" sz="900" b="1" kern="1200" dirty="0">
              <a:solidFill>
                <a:srgbClr val="FFFF00"/>
              </a:solidFill>
              <a:latin typeface="Calibri" panose="020F0502020204030204"/>
              <a:ea typeface="+mn-ea"/>
              <a:cs typeface="+mn-cs"/>
            </a:rPr>
            <a:t>3- DEMANDA DE  CURSOS </a:t>
          </a:r>
          <a:br>
            <a:rPr lang="es-CR" sz="900" b="1" kern="1200" dirty="0">
              <a:solidFill>
                <a:srgbClr val="FFFF00"/>
              </a:solidFill>
              <a:latin typeface="Calibri" panose="020F0502020204030204"/>
              <a:ea typeface="+mn-ea"/>
              <a:cs typeface="+mn-cs"/>
            </a:rPr>
          </a:br>
          <a:r>
            <a:rPr lang="es-CR" sz="900" b="1" kern="1200" dirty="0">
              <a:solidFill>
                <a:srgbClr val="FFFF00"/>
              </a:solidFill>
              <a:latin typeface="Calibri" panose="020F0502020204030204"/>
              <a:ea typeface="+mn-ea"/>
              <a:cs typeface="+mn-cs"/>
            </a:rPr>
            <a:t>PARA RE-ENTRENAMIENTO, CAPACITACIÓN, ACTUALIZACIÓN </a:t>
          </a:r>
          <a:endParaRPr lang="en-US" sz="900" b="1" kern="1200" dirty="0">
            <a:solidFill>
              <a:srgbClr val="FFFF00"/>
            </a:solidFill>
            <a:latin typeface="Calibri" panose="020F0502020204030204"/>
            <a:ea typeface="+mn-ea"/>
            <a:cs typeface="+mn-cs"/>
          </a:endParaRPr>
        </a:p>
      </dsp:txBody>
      <dsp:txXfrm>
        <a:off x="5240105" y="2041794"/>
        <a:ext cx="967320" cy="967320"/>
      </dsp:txXfrm>
    </dsp:sp>
    <dsp:sp modelId="{20EC17F4-F738-4B98-AFF2-98E5E5B13124}">
      <dsp:nvSpPr>
        <dsp:cNvPr id="0" name=""/>
        <dsp:cNvSpPr/>
      </dsp:nvSpPr>
      <dsp:spPr>
        <a:xfrm rot="2700000">
          <a:off x="4528264" y="3336913"/>
          <a:ext cx="169786" cy="27033"/>
        </a:xfrm>
        <a:custGeom>
          <a:avLst/>
          <a:gdLst/>
          <a:ahLst/>
          <a:cxnLst/>
          <a:rect l="0" t="0" r="0" b="0"/>
          <a:pathLst>
            <a:path>
              <a:moveTo>
                <a:pt x="0" y="13516"/>
              </a:moveTo>
              <a:lnTo>
                <a:pt x="169786" y="1351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608913" y="3346185"/>
        <a:ext cx="8489" cy="8489"/>
      </dsp:txXfrm>
    </dsp:sp>
    <dsp:sp modelId="{8B42D1C7-4D21-419B-8FA5-D99D105F15B0}">
      <dsp:nvSpPr>
        <dsp:cNvPr id="0" name=""/>
        <dsp:cNvSpPr/>
      </dsp:nvSpPr>
      <dsp:spPr>
        <a:xfrm>
          <a:off x="4472848" y="3210120"/>
          <a:ext cx="1367996" cy="1367996"/>
        </a:xfrm>
        <a:prstGeom prst="ellipse">
          <a:avLst/>
        </a:prstGeom>
        <a:solidFill>
          <a:schemeClr val="accent6">
            <a:lumMod val="50000"/>
          </a:schemeClr>
        </a:solidFill>
        <a:ln w="12700" cap="flat" cmpd="sng" algn="ctr">
          <a:noFill/>
          <a:prstDash val="solid"/>
          <a:miter lim="800000"/>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s-CR" sz="900" b="1" kern="1200" dirty="0">
              <a:solidFill>
                <a:srgbClr val="FFFF00"/>
              </a:solidFill>
              <a:latin typeface="Calibri" panose="020F0502020204030204"/>
              <a:ea typeface="+mn-ea"/>
              <a:cs typeface="+mn-cs"/>
            </a:rPr>
            <a:t>4- DEMANDA SOCIAL </a:t>
          </a:r>
          <a:endParaRPr lang="en-US" sz="900" b="1" kern="1200" dirty="0">
            <a:solidFill>
              <a:srgbClr val="FFFF00"/>
            </a:solidFill>
            <a:latin typeface="Calibri" panose="020F0502020204030204"/>
            <a:ea typeface="+mn-ea"/>
            <a:cs typeface="+mn-cs"/>
          </a:endParaRPr>
        </a:p>
      </dsp:txBody>
      <dsp:txXfrm>
        <a:off x="4673186" y="3410458"/>
        <a:ext cx="967320" cy="967320"/>
      </dsp:txXfrm>
    </dsp:sp>
    <dsp:sp modelId="{DE202A95-DDAB-4650-8D12-C3E7AB3BFAC9}">
      <dsp:nvSpPr>
        <dsp:cNvPr id="0" name=""/>
        <dsp:cNvSpPr/>
      </dsp:nvSpPr>
      <dsp:spPr>
        <a:xfrm rot="5400000">
          <a:off x="3703289" y="3678629"/>
          <a:ext cx="169786" cy="27033"/>
        </a:xfrm>
        <a:custGeom>
          <a:avLst/>
          <a:gdLst/>
          <a:ahLst/>
          <a:cxnLst/>
          <a:rect l="0" t="0" r="0" b="0"/>
          <a:pathLst>
            <a:path>
              <a:moveTo>
                <a:pt x="0" y="13516"/>
              </a:moveTo>
              <a:lnTo>
                <a:pt x="169786" y="1351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783938" y="3687901"/>
        <a:ext cx="8489" cy="8489"/>
      </dsp:txXfrm>
    </dsp:sp>
    <dsp:sp modelId="{BFD14491-D9C7-4A1A-ABD0-ADF0E96CF808}">
      <dsp:nvSpPr>
        <dsp:cNvPr id="0" name=""/>
        <dsp:cNvSpPr/>
      </dsp:nvSpPr>
      <dsp:spPr>
        <a:xfrm>
          <a:off x="3104184" y="3777039"/>
          <a:ext cx="1367996" cy="1367996"/>
        </a:xfrm>
        <a:prstGeom prst="ellipse">
          <a:avLst/>
        </a:prstGeom>
        <a:solidFill>
          <a:srgbClr val="C00000"/>
        </a:solidFill>
        <a:ln w="12700" cap="flat" cmpd="sng" algn="ctr">
          <a:no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s-CR" sz="900" b="1" kern="1200" dirty="0">
              <a:solidFill>
                <a:schemeClr val="bg1"/>
              </a:solidFill>
              <a:latin typeface="Calibri" panose="020F0502020204030204"/>
              <a:ea typeface="+mn-ea"/>
              <a:cs typeface="+mn-cs"/>
            </a:rPr>
            <a:t>5-DEMANDA DE  LA DIASPORA </a:t>
          </a:r>
          <a:endParaRPr lang="en-US" sz="900" b="1" kern="1200" dirty="0">
            <a:solidFill>
              <a:schemeClr val="bg1"/>
            </a:solidFill>
            <a:latin typeface="Calibri" panose="020F0502020204030204"/>
            <a:ea typeface="+mn-ea"/>
            <a:cs typeface="+mn-cs"/>
          </a:endParaRPr>
        </a:p>
      </dsp:txBody>
      <dsp:txXfrm>
        <a:off x="3304522" y="3977377"/>
        <a:ext cx="967320" cy="967320"/>
      </dsp:txXfrm>
    </dsp:sp>
    <dsp:sp modelId="{2524E0FD-7E6E-425E-8A96-B040BB06E4C9}">
      <dsp:nvSpPr>
        <dsp:cNvPr id="0" name=""/>
        <dsp:cNvSpPr/>
      </dsp:nvSpPr>
      <dsp:spPr>
        <a:xfrm rot="8100000">
          <a:off x="2878314" y="3336913"/>
          <a:ext cx="169786" cy="27033"/>
        </a:xfrm>
        <a:custGeom>
          <a:avLst/>
          <a:gdLst/>
          <a:ahLst/>
          <a:cxnLst/>
          <a:rect l="0" t="0" r="0" b="0"/>
          <a:pathLst>
            <a:path>
              <a:moveTo>
                <a:pt x="0" y="13516"/>
              </a:moveTo>
              <a:lnTo>
                <a:pt x="169786" y="1351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b="1" kern="1200">
            <a:solidFill>
              <a:srgbClr val="FFFF00"/>
            </a:solidFill>
          </a:endParaRPr>
        </a:p>
      </dsp:txBody>
      <dsp:txXfrm rot="10800000">
        <a:off x="2958963" y="3346185"/>
        <a:ext cx="8489" cy="8489"/>
      </dsp:txXfrm>
    </dsp:sp>
    <dsp:sp modelId="{8F1885A6-22B7-4A57-9540-E8905D834337}">
      <dsp:nvSpPr>
        <dsp:cNvPr id="0" name=""/>
        <dsp:cNvSpPr/>
      </dsp:nvSpPr>
      <dsp:spPr>
        <a:xfrm>
          <a:off x="1735521" y="3210120"/>
          <a:ext cx="1367996" cy="1367996"/>
        </a:xfrm>
        <a:prstGeom prst="ellipse">
          <a:avLst/>
        </a:prstGeom>
        <a:solidFill>
          <a:srgbClr val="ED7D31">
            <a:lumMod val="75000"/>
          </a:srgbClr>
        </a:solidFill>
        <a:ln w="12700" cap="flat" cmpd="sng" algn="ctr">
          <a:no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400050">
            <a:lnSpc>
              <a:spcPct val="90000"/>
            </a:lnSpc>
            <a:spcBef>
              <a:spcPct val="0"/>
            </a:spcBef>
            <a:spcAft>
              <a:spcPct val="35000"/>
            </a:spcAft>
            <a:buNone/>
          </a:pPr>
          <a:r>
            <a:rPr lang="es-CR" sz="900" b="1" kern="1200" dirty="0">
              <a:solidFill>
                <a:schemeClr val="bg1"/>
              </a:solidFill>
            </a:rPr>
            <a:t>6- DEMANDA DE FORMACIÓN TÉCNICA PROFESIONAL POR MEDIO DE LA EDUCACIÓN INFORMAL</a:t>
          </a:r>
          <a:endParaRPr lang="en-US" sz="900" b="1" kern="1200" dirty="0">
            <a:solidFill>
              <a:schemeClr val="bg1"/>
            </a:solidFill>
          </a:endParaRPr>
        </a:p>
      </dsp:txBody>
      <dsp:txXfrm>
        <a:off x="1935859" y="3410458"/>
        <a:ext cx="967320" cy="967320"/>
      </dsp:txXfrm>
    </dsp:sp>
    <dsp:sp modelId="{31D8F341-869D-464F-9279-3B0DA28DCA08}">
      <dsp:nvSpPr>
        <dsp:cNvPr id="0" name=""/>
        <dsp:cNvSpPr/>
      </dsp:nvSpPr>
      <dsp:spPr>
        <a:xfrm rot="10800000">
          <a:off x="2536598" y="2511938"/>
          <a:ext cx="169786" cy="27033"/>
        </a:xfrm>
        <a:custGeom>
          <a:avLst/>
          <a:gdLst/>
          <a:ahLst/>
          <a:cxnLst/>
          <a:rect l="0" t="0" r="0" b="0"/>
          <a:pathLst>
            <a:path>
              <a:moveTo>
                <a:pt x="0" y="13516"/>
              </a:moveTo>
              <a:lnTo>
                <a:pt x="169786" y="1351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b="1" kern="1200">
            <a:solidFill>
              <a:srgbClr val="FFFF00"/>
            </a:solidFill>
          </a:endParaRPr>
        </a:p>
      </dsp:txBody>
      <dsp:txXfrm rot="10800000">
        <a:off x="2617247" y="2521210"/>
        <a:ext cx="8489" cy="8489"/>
      </dsp:txXfrm>
    </dsp:sp>
    <dsp:sp modelId="{99B77CE2-9110-428D-AF79-A2F01045C94A}">
      <dsp:nvSpPr>
        <dsp:cNvPr id="0" name=""/>
        <dsp:cNvSpPr/>
      </dsp:nvSpPr>
      <dsp:spPr>
        <a:xfrm>
          <a:off x="1168602" y="1841456"/>
          <a:ext cx="1367996" cy="1367996"/>
        </a:xfrm>
        <a:prstGeom prst="ellipse">
          <a:avLst/>
        </a:prstGeom>
        <a:solidFill>
          <a:srgbClr val="99CC00"/>
        </a:solidFill>
        <a:ln w="12700" cap="flat" cmpd="sng" algn="ctr">
          <a:no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400050">
            <a:lnSpc>
              <a:spcPct val="90000"/>
            </a:lnSpc>
            <a:spcBef>
              <a:spcPct val="0"/>
            </a:spcBef>
            <a:spcAft>
              <a:spcPct val="35000"/>
            </a:spcAft>
            <a:buNone/>
          </a:pPr>
          <a:r>
            <a:rPr lang="es-CR" sz="900" b="1" kern="1200" dirty="0">
              <a:solidFill>
                <a:schemeClr val="bg1"/>
              </a:solidFill>
            </a:rPr>
            <a:t>7- DEMANDA DE  FORMACIÓN TÉCNICA PROFESIONAL POR MEDIO DE </a:t>
          </a:r>
          <a:r>
            <a:rPr lang="es-CR" sz="900" b="1" kern="1200" dirty="0">
              <a:solidFill>
                <a:schemeClr val="bg1"/>
              </a:solidFill>
              <a:latin typeface="Calibri" panose="020F0502020204030204"/>
              <a:ea typeface="+mn-ea"/>
              <a:cs typeface="+mn-cs"/>
            </a:rPr>
            <a:t>EDUCACIÓN</a:t>
          </a:r>
          <a:r>
            <a:rPr lang="es-CR" sz="900" b="1" kern="1200" dirty="0">
              <a:solidFill>
                <a:schemeClr val="bg1"/>
              </a:solidFill>
            </a:rPr>
            <a:t> INFORMAL, VÍA LAS REDES SOCIALES</a:t>
          </a:r>
          <a:endParaRPr lang="en-US" sz="900" b="1" kern="1200" dirty="0">
            <a:solidFill>
              <a:schemeClr val="bg1"/>
            </a:solidFill>
          </a:endParaRPr>
        </a:p>
      </dsp:txBody>
      <dsp:txXfrm>
        <a:off x="1368940" y="2041794"/>
        <a:ext cx="967320" cy="967320"/>
      </dsp:txXfrm>
    </dsp:sp>
    <dsp:sp modelId="{0DD613A4-9506-4980-9EB5-0794BFA4C96C}">
      <dsp:nvSpPr>
        <dsp:cNvPr id="0" name=""/>
        <dsp:cNvSpPr/>
      </dsp:nvSpPr>
      <dsp:spPr>
        <a:xfrm rot="13500000">
          <a:off x="2878314" y="1686963"/>
          <a:ext cx="169786" cy="27033"/>
        </a:xfrm>
        <a:custGeom>
          <a:avLst/>
          <a:gdLst/>
          <a:ahLst/>
          <a:cxnLst/>
          <a:rect l="0" t="0" r="0" b="0"/>
          <a:pathLst>
            <a:path>
              <a:moveTo>
                <a:pt x="0" y="13516"/>
              </a:moveTo>
              <a:lnTo>
                <a:pt x="169786" y="1351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b="1" kern="1200">
            <a:solidFill>
              <a:srgbClr val="FFFF00"/>
            </a:solidFill>
          </a:endParaRPr>
        </a:p>
      </dsp:txBody>
      <dsp:txXfrm rot="10800000">
        <a:off x="2958963" y="1696235"/>
        <a:ext cx="8489" cy="8489"/>
      </dsp:txXfrm>
    </dsp:sp>
    <dsp:sp modelId="{599BC370-4482-4176-B0F4-3F1607F14B59}">
      <dsp:nvSpPr>
        <dsp:cNvPr id="0" name=""/>
        <dsp:cNvSpPr/>
      </dsp:nvSpPr>
      <dsp:spPr>
        <a:xfrm>
          <a:off x="1735521" y="472793"/>
          <a:ext cx="1367996" cy="1367996"/>
        </a:xfrm>
        <a:prstGeom prst="ellipse">
          <a:avLst/>
        </a:prstGeom>
        <a:solidFill>
          <a:srgbClr val="3333CC"/>
        </a:solidFill>
        <a:ln w="12700" cap="flat" cmpd="sng" algn="ctr">
          <a:no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s-CR" sz="900" b="1" kern="1200" dirty="0">
              <a:solidFill>
                <a:srgbClr val="FFFF00"/>
              </a:solidFill>
            </a:rPr>
            <a:t>8- DEMANDA FOMENTANDO </a:t>
          </a:r>
          <a:br>
            <a:rPr lang="es-CR" sz="900" b="1" kern="1200" dirty="0">
              <a:solidFill>
                <a:srgbClr val="FFFF00"/>
              </a:solidFill>
            </a:rPr>
          </a:br>
          <a:r>
            <a:rPr lang="es-CR" sz="900" b="1" kern="1200" dirty="0">
              <a:solidFill>
                <a:srgbClr val="FFFF00"/>
              </a:solidFill>
            </a:rPr>
            <a:t>LOS AUTO-APRENDIZAJES </a:t>
          </a:r>
          <a:endParaRPr lang="en-US" sz="900" b="1" kern="1200" dirty="0">
            <a:solidFill>
              <a:srgbClr val="FFFF00"/>
            </a:solidFill>
          </a:endParaRPr>
        </a:p>
      </dsp:txBody>
      <dsp:txXfrm>
        <a:off x="1935859" y="673131"/>
        <a:ext cx="967320" cy="967320"/>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552201-04B9-462A-870E-666E6A68858B}"/>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R"/>
          </a:p>
        </p:txBody>
      </p:sp>
      <p:sp>
        <p:nvSpPr>
          <p:cNvPr id="3" name="Subtítulo 2">
            <a:extLst>
              <a:ext uri="{FF2B5EF4-FFF2-40B4-BE49-F238E27FC236}">
                <a16:creationId xmlns:a16="http://schemas.microsoft.com/office/drawing/2014/main" id="{2CD2F493-528A-4C05-9593-92F6179DF6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R"/>
          </a:p>
        </p:txBody>
      </p:sp>
      <p:sp>
        <p:nvSpPr>
          <p:cNvPr id="4" name="Marcador de fecha 3">
            <a:extLst>
              <a:ext uri="{FF2B5EF4-FFF2-40B4-BE49-F238E27FC236}">
                <a16:creationId xmlns:a16="http://schemas.microsoft.com/office/drawing/2014/main" id="{EE0FFC68-5906-4A75-94F5-46F330865412}"/>
              </a:ext>
            </a:extLst>
          </p:cNvPr>
          <p:cNvSpPr>
            <a:spLocks noGrp="1"/>
          </p:cNvSpPr>
          <p:nvPr>
            <p:ph type="dt" sz="half" idx="10"/>
          </p:nvPr>
        </p:nvSpPr>
        <p:spPr/>
        <p:txBody>
          <a:bodyPr/>
          <a:lstStyle/>
          <a:p>
            <a:fld id="{605EFBF2-A0F9-47C7-BABB-30AF4A10872C}" type="datetimeFigureOut">
              <a:rPr lang="es-CR" smtClean="0"/>
              <a:t>26/10/2022</a:t>
            </a:fld>
            <a:endParaRPr lang="es-CR"/>
          </a:p>
        </p:txBody>
      </p:sp>
      <p:sp>
        <p:nvSpPr>
          <p:cNvPr id="5" name="Marcador de pie de página 4">
            <a:extLst>
              <a:ext uri="{FF2B5EF4-FFF2-40B4-BE49-F238E27FC236}">
                <a16:creationId xmlns:a16="http://schemas.microsoft.com/office/drawing/2014/main" id="{5D72F19F-6E70-40E0-A4D2-59CE456D3C55}"/>
              </a:ext>
            </a:extLst>
          </p:cNvPr>
          <p:cNvSpPr>
            <a:spLocks noGrp="1"/>
          </p:cNvSpPr>
          <p:nvPr>
            <p:ph type="ftr" sz="quarter" idx="11"/>
          </p:nvPr>
        </p:nvSpPr>
        <p:spPr/>
        <p:txBody>
          <a:bodyPr/>
          <a:lstStyle/>
          <a:p>
            <a:endParaRPr lang="es-CR"/>
          </a:p>
        </p:txBody>
      </p:sp>
      <p:sp>
        <p:nvSpPr>
          <p:cNvPr id="6" name="Marcador de número de diapositiva 5">
            <a:extLst>
              <a:ext uri="{FF2B5EF4-FFF2-40B4-BE49-F238E27FC236}">
                <a16:creationId xmlns:a16="http://schemas.microsoft.com/office/drawing/2014/main" id="{342870A6-57BF-45FC-9A99-0683EDAD0BB4}"/>
              </a:ext>
            </a:extLst>
          </p:cNvPr>
          <p:cNvSpPr>
            <a:spLocks noGrp="1"/>
          </p:cNvSpPr>
          <p:nvPr>
            <p:ph type="sldNum" sz="quarter" idx="12"/>
          </p:nvPr>
        </p:nvSpPr>
        <p:spPr/>
        <p:txBody>
          <a:bodyPr/>
          <a:lstStyle/>
          <a:p>
            <a:fld id="{BD831A03-6523-4F36-BA1F-1915832963F7}" type="slidenum">
              <a:rPr lang="es-CR" smtClean="0"/>
              <a:t>‹Nº›</a:t>
            </a:fld>
            <a:endParaRPr lang="es-CR"/>
          </a:p>
        </p:txBody>
      </p:sp>
    </p:spTree>
    <p:extLst>
      <p:ext uri="{BB962C8B-B14F-4D97-AF65-F5344CB8AC3E}">
        <p14:creationId xmlns:p14="http://schemas.microsoft.com/office/powerpoint/2010/main" val="7949277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95B8A2-0F15-48FA-80AA-72C3F01240DF}"/>
              </a:ext>
            </a:extLst>
          </p:cNvPr>
          <p:cNvSpPr>
            <a:spLocks noGrp="1"/>
          </p:cNvSpPr>
          <p:nvPr>
            <p:ph type="title"/>
          </p:nvPr>
        </p:nvSpPr>
        <p:spPr/>
        <p:txBody>
          <a:bodyPr/>
          <a:lstStyle/>
          <a:p>
            <a:r>
              <a:rPr lang="es-ES"/>
              <a:t>Haga clic para modificar el estilo de título del patrón</a:t>
            </a:r>
            <a:endParaRPr lang="es-CR"/>
          </a:p>
        </p:txBody>
      </p:sp>
      <p:sp>
        <p:nvSpPr>
          <p:cNvPr id="3" name="Marcador de texto vertical 2">
            <a:extLst>
              <a:ext uri="{FF2B5EF4-FFF2-40B4-BE49-F238E27FC236}">
                <a16:creationId xmlns:a16="http://schemas.microsoft.com/office/drawing/2014/main" id="{FBA57C7C-CF95-4454-A252-D9EA1C5E80E3}"/>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fecha 3">
            <a:extLst>
              <a:ext uri="{FF2B5EF4-FFF2-40B4-BE49-F238E27FC236}">
                <a16:creationId xmlns:a16="http://schemas.microsoft.com/office/drawing/2014/main" id="{19F8FC01-5DBC-4BCA-82C8-660379E34C1A}"/>
              </a:ext>
            </a:extLst>
          </p:cNvPr>
          <p:cNvSpPr>
            <a:spLocks noGrp="1"/>
          </p:cNvSpPr>
          <p:nvPr>
            <p:ph type="dt" sz="half" idx="10"/>
          </p:nvPr>
        </p:nvSpPr>
        <p:spPr/>
        <p:txBody>
          <a:bodyPr/>
          <a:lstStyle/>
          <a:p>
            <a:fld id="{605EFBF2-A0F9-47C7-BABB-30AF4A10872C}" type="datetimeFigureOut">
              <a:rPr lang="es-CR" smtClean="0"/>
              <a:t>26/10/2022</a:t>
            </a:fld>
            <a:endParaRPr lang="es-CR"/>
          </a:p>
        </p:txBody>
      </p:sp>
      <p:sp>
        <p:nvSpPr>
          <p:cNvPr id="5" name="Marcador de pie de página 4">
            <a:extLst>
              <a:ext uri="{FF2B5EF4-FFF2-40B4-BE49-F238E27FC236}">
                <a16:creationId xmlns:a16="http://schemas.microsoft.com/office/drawing/2014/main" id="{8A161AEF-1A35-487C-B361-80F640A01201}"/>
              </a:ext>
            </a:extLst>
          </p:cNvPr>
          <p:cNvSpPr>
            <a:spLocks noGrp="1"/>
          </p:cNvSpPr>
          <p:nvPr>
            <p:ph type="ftr" sz="quarter" idx="11"/>
          </p:nvPr>
        </p:nvSpPr>
        <p:spPr/>
        <p:txBody>
          <a:bodyPr/>
          <a:lstStyle/>
          <a:p>
            <a:endParaRPr lang="es-CR"/>
          </a:p>
        </p:txBody>
      </p:sp>
      <p:sp>
        <p:nvSpPr>
          <p:cNvPr id="6" name="Marcador de número de diapositiva 5">
            <a:extLst>
              <a:ext uri="{FF2B5EF4-FFF2-40B4-BE49-F238E27FC236}">
                <a16:creationId xmlns:a16="http://schemas.microsoft.com/office/drawing/2014/main" id="{83D97B0D-B715-43D0-8A90-44B96BB2271A}"/>
              </a:ext>
            </a:extLst>
          </p:cNvPr>
          <p:cNvSpPr>
            <a:spLocks noGrp="1"/>
          </p:cNvSpPr>
          <p:nvPr>
            <p:ph type="sldNum" sz="quarter" idx="12"/>
          </p:nvPr>
        </p:nvSpPr>
        <p:spPr/>
        <p:txBody>
          <a:bodyPr/>
          <a:lstStyle/>
          <a:p>
            <a:fld id="{BD831A03-6523-4F36-BA1F-1915832963F7}" type="slidenum">
              <a:rPr lang="es-CR" smtClean="0"/>
              <a:t>‹Nº›</a:t>
            </a:fld>
            <a:endParaRPr lang="es-CR"/>
          </a:p>
        </p:txBody>
      </p:sp>
    </p:spTree>
    <p:extLst>
      <p:ext uri="{BB962C8B-B14F-4D97-AF65-F5344CB8AC3E}">
        <p14:creationId xmlns:p14="http://schemas.microsoft.com/office/powerpoint/2010/main" val="23344504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FFB3B524-B9A1-4811-AD56-A276E9D9DB93}"/>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R"/>
          </a:p>
        </p:txBody>
      </p:sp>
      <p:sp>
        <p:nvSpPr>
          <p:cNvPr id="3" name="Marcador de texto vertical 2">
            <a:extLst>
              <a:ext uri="{FF2B5EF4-FFF2-40B4-BE49-F238E27FC236}">
                <a16:creationId xmlns:a16="http://schemas.microsoft.com/office/drawing/2014/main" id="{4C0BB3F0-1E07-4A12-A72C-D54BC5CAD19B}"/>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fecha 3">
            <a:extLst>
              <a:ext uri="{FF2B5EF4-FFF2-40B4-BE49-F238E27FC236}">
                <a16:creationId xmlns:a16="http://schemas.microsoft.com/office/drawing/2014/main" id="{22C4788B-9D7B-436B-A624-DDD2CE94C040}"/>
              </a:ext>
            </a:extLst>
          </p:cNvPr>
          <p:cNvSpPr>
            <a:spLocks noGrp="1"/>
          </p:cNvSpPr>
          <p:nvPr>
            <p:ph type="dt" sz="half" idx="10"/>
          </p:nvPr>
        </p:nvSpPr>
        <p:spPr/>
        <p:txBody>
          <a:bodyPr/>
          <a:lstStyle/>
          <a:p>
            <a:fld id="{605EFBF2-A0F9-47C7-BABB-30AF4A10872C}" type="datetimeFigureOut">
              <a:rPr lang="es-CR" smtClean="0"/>
              <a:t>26/10/2022</a:t>
            </a:fld>
            <a:endParaRPr lang="es-CR"/>
          </a:p>
        </p:txBody>
      </p:sp>
      <p:sp>
        <p:nvSpPr>
          <p:cNvPr id="5" name="Marcador de pie de página 4">
            <a:extLst>
              <a:ext uri="{FF2B5EF4-FFF2-40B4-BE49-F238E27FC236}">
                <a16:creationId xmlns:a16="http://schemas.microsoft.com/office/drawing/2014/main" id="{CECEDC48-3964-49FD-9BEF-730E9C39183B}"/>
              </a:ext>
            </a:extLst>
          </p:cNvPr>
          <p:cNvSpPr>
            <a:spLocks noGrp="1"/>
          </p:cNvSpPr>
          <p:nvPr>
            <p:ph type="ftr" sz="quarter" idx="11"/>
          </p:nvPr>
        </p:nvSpPr>
        <p:spPr/>
        <p:txBody>
          <a:bodyPr/>
          <a:lstStyle/>
          <a:p>
            <a:endParaRPr lang="es-CR"/>
          </a:p>
        </p:txBody>
      </p:sp>
      <p:sp>
        <p:nvSpPr>
          <p:cNvPr id="6" name="Marcador de número de diapositiva 5">
            <a:extLst>
              <a:ext uri="{FF2B5EF4-FFF2-40B4-BE49-F238E27FC236}">
                <a16:creationId xmlns:a16="http://schemas.microsoft.com/office/drawing/2014/main" id="{2558FAAB-745B-4172-B675-EA2EC1A6B3B6}"/>
              </a:ext>
            </a:extLst>
          </p:cNvPr>
          <p:cNvSpPr>
            <a:spLocks noGrp="1"/>
          </p:cNvSpPr>
          <p:nvPr>
            <p:ph type="sldNum" sz="quarter" idx="12"/>
          </p:nvPr>
        </p:nvSpPr>
        <p:spPr/>
        <p:txBody>
          <a:bodyPr/>
          <a:lstStyle/>
          <a:p>
            <a:fld id="{BD831A03-6523-4F36-BA1F-1915832963F7}" type="slidenum">
              <a:rPr lang="es-CR" smtClean="0"/>
              <a:t>‹Nº›</a:t>
            </a:fld>
            <a:endParaRPr lang="es-CR"/>
          </a:p>
        </p:txBody>
      </p:sp>
    </p:spTree>
    <p:extLst>
      <p:ext uri="{BB962C8B-B14F-4D97-AF65-F5344CB8AC3E}">
        <p14:creationId xmlns:p14="http://schemas.microsoft.com/office/powerpoint/2010/main" val="2236594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311A8A-6F37-4D78-810C-FB75F9346B3D}"/>
              </a:ext>
            </a:extLst>
          </p:cNvPr>
          <p:cNvSpPr>
            <a:spLocks noGrp="1"/>
          </p:cNvSpPr>
          <p:nvPr>
            <p:ph type="title"/>
          </p:nvPr>
        </p:nvSpPr>
        <p:spPr/>
        <p:txBody>
          <a:bodyPr/>
          <a:lstStyle/>
          <a:p>
            <a:r>
              <a:rPr lang="es-ES"/>
              <a:t>Haga clic para modificar el estilo de título del patrón</a:t>
            </a:r>
            <a:endParaRPr lang="es-CR"/>
          </a:p>
        </p:txBody>
      </p:sp>
      <p:sp>
        <p:nvSpPr>
          <p:cNvPr id="3" name="Marcador de contenido 2">
            <a:extLst>
              <a:ext uri="{FF2B5EF4-FFF2-40B4-BE49-F238E27FC236}">
                <a16:creationId xmlns:a16="http://schemas.microsoft.com/office/drawing/2014/main" id="{2BBBBB2C-4400-40C1-96F6-8060C97B956D}"/>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fecha 3">
            <a:extLst>
              <a:ext uri="{FF2B5EF4-FFF2-40B4-BE49-F238E27FC236}">
                <a16:creationId xmlns:a16="http://schemas.microsoft.com/office/drawing/2014/main" id="{8DEB0857-08A3-4802-8F6A-E3E73B183E2A}"/>
              </a:ext>
            </a:extLst>
          </p:cNvPr>
          <p:cNvSpPr>
            <a:spLocks noGrp="1"/>
          </p:cNvSpPr>
          <p:nvPr>
            <p:ph type="dt" sz="half" idx="10"/>
          </p:nvPr>
        </p:nvSpPr>
        <p:spPr/>
        <p:txBody>
          <a:bodyPr/>
          <a:lstStyle/>
          <a:p>
            <a:fld id="{605EFBF2-A0F9-47C7-BABB-30AF4A10872C}" type="datetimeFigureOut">
              <a:rPr lang="es-CR" smtClean="0"/>
              <a:t>26/10/2022</a:t>
            </a:fld>
            <a:endParaRPr lang="es-CR"/>
          </a:p>
        </p:txBody>
      </p:sp>
      <p:sp>
        <p:nvSpPr>
          <p:cNvPr id="5" name="Marcador de pie de página 4">
            <a:extLst>
              <a:ext uri="{FF2B5EF4-FFF2-40B4-BE49-F238E27FC236}">
                <a16:creationId xmlns:a16="http://schemas.microsoft.com/office/drawing/2014/main" id="{C72E24F2-1854-4BE4-8165-594B572F7E93}"/>
              </a:ext>
            </a:extLst>
          </p:cNvPr>
          <p:cNvSpPr>
            <a:spLocks noGrp="1"/>
          </p:cNvSpPr>
          <p:nvPr>
            <p:ph type="ftr" sz="quarter" idx="11"/>
          </p:nvPr>
        </p:nvSpPr>
        <p:spPr/>
        <p:txBody>
          <a:bodyPr/>
          <a:lstStyle/>
          <a:p>
            <a:endParaRPr lang="es-CR"/>
          </a:p>
        </p:txBody>
      </p:sp>
      <p:sp>
        <p:nvSpPr>
          <p:cNvPr id="6" name="Marcador de número de diapositiva 5">
            <a:extLst>
              <a:ext uri="{FF2B5EF4-FFF2-40B4-BE49-F238E27FC236}">
                <a16:creationId xmlns:a16="http://schemas.microsoft.com/office/drawing/2014/main" id="{64602F1C-0890-45BB-A3F7-31A5F2EA480A}"/>
              </a:ext>
            </a:extLst>
          </p:cNvPr>
          <p:cNvSpPr>
            <a:spLocks noGrp="1"/>
          </p:cNvSpPr>
          <p:nvPr>
            <p:ph type="sldNum" sz="quarter" idx="12"/>
          </p:nvPr>
        </p:nvSpPr>
        <p:spPr/>
        <p:txBody>
          <a:bodyPr/>
          <a:lstStyle/>
          <a:p>
            <a:fld id="{BD831A03-6523-4F36-BA1F-1915832963F7}" type="slidenum">
              <a:rPr lang="es-CR" smtClean="0"/>
              <a:t>‹Nº›</a:t>
            </a:fld>
            <a:endParaRPr lang="es-CR"/>
          </a:p>
        </p:txBody>
      </p:sp>
    </p:spTree>
    <p:extLst>
      <p:ext uri="{BB962C8B-B14F-4D97-AF65-F5344CB8AC3E}">
        <p14:creationId xmlns:p14="http://schemas.microsoft.com/office/powerpoint/2010/main" val="19689241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B5DBF7-3460-4B41-AADE-6205399B4228}"/>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R"/>
          </a:p>
        </p:txBody>
      </p:sp>
      <p:sp>
        <p:nvSpPr>
          <p:cNvPr id="3" name="Marcador de texto 2">
            <a:extLst>
              <a:ext uri="{FF2B5EF4-FFF2-40B4-BE49-F238E27FC236}">
                <a16:creationId xmlns:a16="http://schemas.microsoft.com/office/drawing/2014/main" id="{BF4ECB7E-144A-49AC-A67B-44F0614D007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E6FBC3B-8211-4DA7-A7F7-CB327DCDB64A}"/>
              </a:ext>
            </a:extLst>
          </p:cNvPr>
          <p:cNvSpPr>
            <a:spLocks noGrp="1"/>
          </p:cNvSpPr>
          <p:nvPr>
            <p:ph type="dt" sz="half" idx="10"/>
          </p:nvPr>
        </p:nvSpPr>
        <p:spPr/>
        <p:txBody>
          <a:bodyPr/>
          <a:lstStyle/>
          <a:p>
            <a:fld id="{605EFBF2-A0F9-47C7-BABB-30AF4A10872C}" type="datetimeFigureOut">
              <a:rPr lang="es-CR" smtClean="0"/>
              <a:t>26/10/2022</a:t>
            </a:fld>
            <a:endParaRPr lang="es-CR"/>
          </a:p>
        </p:txBody>
      </p:sp>
      <p:sp>
        <p:nvSpPr>
          <p:cNvPr id="5" name="Marcador de pie de página 4">
            <a:extLst>
              <a:ext uri="{FF2B5EF4-FFF2-40B4-BE49-F238E27FC236}">
                <a16:creationId xmlns:a16="http://schemas.microsoft.com/office/drawing/2014/main" id="{428AE833-2081-42ED-9A4A-690D3F3F5874}"/>
              </a:ext>
            </a:extLst>
          </p:cNvPr>
          <p:cNvSpPr>
            <a:spLocks noGrp="1"/>
          </p:cNvSpPr>
          <p:nvPr>
            <p:ph type="ftr" sz="quarter" idx="11"/>
          </p:nvPr>
        </p:nvSpPr>
        <p:spPr/>
        <p:txBody>
          <a:bodyPr/>
          <a:lstStyle/>
          <a:p>
            <a:endParaRPr lang="es-CR"/>
          </a:p>
        </p:txBody>
      </p:sp>
      <p:sp>
        <p:nvSpPr>
          <p:cNvPr id="6" name="Marcador de número de diapositiva 5">
            <a:extLst>
              <a:ext uri="{FF2B5EF4-FFF2-40B4-BE49-F238E27FC236}">
                <a16:creationId xmlns:a16="http://schemas.microsoft.com/office/drawing/2014/main" id="{025EA76B-3805-4A89-AED1-3D9810AFCAC8}"/>
              </a:ext>
            </a:extLst>
          </p:cNvPr>
          <p:cNvSpPr>
            <a:spLocks noGrp="1"/>
          </p:cNvSpPr>
          <p:nvPr>
            <p:ph type="sldNum" sz="quarter" idx="12"/>
          </p:nvPr>
        </p:nvSpPr>
        <p:spPr/>
        <p:txBody>
          <a:bodyPr/>
          <a:lstStyle/>
          <a:p>
            <a:fld id="{BD831A03-6523-4F36-BA1F-1915832963F7}" type="slidenum">
              <a:rPr lang="es-CR" smtClean="0"/>
              <a:t>‹Nº›</a:t>
            </a:fld>
            <a:endParaRPr lang="es-CR"/>
          </a:p>
        </p:txBody>
      </p:sp>
    </p:spTree>
    <p:extLst>
      <p:ext uri="{BB962C8B-B14F-4D97-AF65-F5344CB8AC3E}">
        <p14:creationId xmlns:p14="http://schemas.microsoft.com/office/powerpoint/2010/main" val="3368254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995101-2279-48F8-9A93-643596DDE439}"/>
              </a:ext>
            </a:extLst>
          </p:cNvPr>
          <p:cNvSpPr>
            <a:spLocks noGrp="1"/>
          </p:cNvSpPr>
          <p:nvPr>
            <p:ph type="title"/>
          </p:nvPr>
        </p:nvSpPr>
        <p:spPr/>
        <p:txBody>
          <a:bodyPr/>
          <a:lstStyle/>
          <a:p>
            <a:r>
              <a:rPr lang="es-ES"/>
              <a:t>Haga clic para modificar el estilo de título del patrón</a:t>
            </a:r>
            <a:endParaRPr lang="es-CR"/>
          </a:p>
        </p:txBody>
      </p:sp>
      <p:sp>
        <p:nvSpPr>
          <p:cNvPr id="3" name="Marcador de contenido 2">
            <a:extLst>
              <a:ext uri="{FF2B5EF4-FFF2-40B4-BE49-F238E27FC236}">
                <a16:creationId xmlns:a16="http://schemas.microsoft.com/office/drawing/2014/main" id="{F36AB268-BD43-450A-86DA-FD0B842B1DD2}"/>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contenido 3">
            <a:extLst>
              <a:ext uri="{FF2B5EF4-FFF2-40B4-BE49-F238E27FC236}">
                <a16:creationId xmlns:a16="http://schemas.microsoft.com/office/drawing/2014/main" id="{25EA383D-B495-4561-ACCA-8AABCA1C56D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5" name="Marcador de fecha 4">
            <a:extLst>
              <a:ext uri="{FF2B5EF4-FFF2-40B4-BE49-F238E27FC236}">
                <a16:creationId xmlns:a16="http://schemas.microsoft.com/office/drawing/2014/main" id="{C651BBA2-3898-4909-A9FF-F1EF092D4205}"/>
              </a:ext>
            </a:extLst>
          </p:cNvPr>
          <p:cNvSpPr>
            <a:spLocks noGrp="1"/>
          </p:cNvSpPr>
          <p:nvPr>
            <p:ph type="dt" sz="half" idx="10"/>
          </p:nvPr>
        </p:nvSpPr>
        <p:spPr/>
        <p:txBody>
          <a:bodyPr/>
          <a:lstStyle/>
          <a:p>
            <a:fld id="{605EFBF2-A0F9-47C7-BABB-30AF4A10872C}" type="datetimeFigureOut">
              <a:rPr lang="es-CR" smtClean="0"/>
              <a:t>26/10/2022</a:t>
            </a:fld>
            <a:endParaRPr lang="es-CR"/>
          </a:p>
        </p:txBody>
      </p:sp>
      <p:sp>
        <p:nvSpPr>
          <p:cNvPr id="6" name="Marcador de pie de página 5">
            <a:extLst>
              <a:ext uri="{FF2B5EF4-FFF2-40B4-BE49-F238E27FC236}">
                <a16:creationId xmlns:a16="http://schemas.microsoft.com/office/drawing/2014/main" id="{76EF89AE-5529-4E7A-B04B-EB2325F334F7}"/>
              </a:ext>
            </a:extLst>
          </p:cNvPr>
          <p:cNvSpPr>
            <a:spLocks noGrp="1"/>
          </p:cNvSpPr>
          <p:nvPr>
            <p:ph type="ftr" sz="quarter" idx="11"/>
          </p:nvPr>
        </p:nvSpPr>
        <p:spPr/>
        <p:txBody>
          <a:bodyPr/>
          <a:lstStyle/>
          <a:p>
            <a:endParaRPr lang="es-CR"/>
          </a:p>
        </p:txBody>
      </p:sp>
      <p:sp>
        <p:nvSpPr>
          <p:cNvPr id="7" name="Marcador de número de diapositiva 6">
            <a:extLst>
              <a:ext uri="{FF2B5EF4-FFF2-40B4-BE49-F238E27FC236}">
                <a16:creationId xmlns:a16="http://schemas.microsoft.com/office/drawing/2014/main" id="{D39850E9-13FF-4C0B-B843-2A0CFB76BDB1}"/>
              </a:ext>
            </a:extLst>
          </p:cNvPr>
          <p:cNvSpPr>
            <a:spLocks noGrp="1"/>
          </p:cNvSpPr>
          <p:nvPr>
            <p:ph type="sldNum" sz="quarter" idx="12"/>
          </p:nvPr>
        </p:nvSpPr>
        <p:spPr/>
        <p:txBody>
          <a:bodyPr/>
          <a:lstStyle/>
          <a:p>
            <a:fld id="{BD831A03-6523-4F36-BA1F-1915832963F7}" type="slidenum">
              <a:rPr lang="es-CR" smtClean="0"/>
              <a:t>‹Nº›</a:t>
            </a:fld>
            <a:endParaRPr lang="es-CR"/>
          </a:p>
        </p:txBody>
      </p:sp>
    </p:spTree>
    <p:extLst>
      <p:ext uri="{BB962C8B-B14F-4D97-AF65-F5344CB8AC3E}">
        <p14:creationId xmlns:p14="http://schemas.microsoft.com/office/powerpoint/2010/main" val="652116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6CAB39-2847-4289-A2D6-F2B8694C0822}"/>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R"/>
          </a:p>
        </p:txBody>
      </p:sp>
      <p:sp>
        <p:nvSpPr>
          <p:cNvPr id="3" name="Marcador de texto 2">
            <a:extLst>
              <a:ext uri="{FF2B5EF4-FFF2-40B4-BE49-F238E27FC236}">
                <a16:creationId xmlns:a16="http://schemas.microsoft.com/office/drawing/2014/main" id="{90D83E83-C78E-4842-9867-AE9B758CEEB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26D5063-4B9B-41DE-9022-8770DA12DEED}"/>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5" name="Marcador de texto 4">
            <a:extLst>
              <a:ext uri="{FF2B5EF4-FFF2-40B4-BE49-F238E27FC236}">
                <a16:creationId xmlns:a16="http://schemas.microsoft.com/office/drawing/2014/main" id="{836BA637-2C2F-4A29-9025-DAA5E03F503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E523D4D4-D107-4C56-A2AD-9FCE41E0B790}"/>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7" name="Marcador de fecha 6">
            <a:extLst>
              <a:ext uri="{FF2B5EF4-FFF2-40B4-BE49-F238E27FC236}">
                <a16:creationId xmlns:a16="http://schemas.microsoft.com/office/drawing/2014/main" id="{296B3CBD-E3D1-4EC9-A77C-46B5AB558EBF}"/>
              </a:ext>
            </a:extLst>
          </p:cNvPr>
          <p:cNvSpPr>
            <a:spLocks noGrp="1"/>
          </p:cNvSpPr>
          <p:nvPr>
            <p:ph type="dt" sz="half" idx="10"/>
          </p:nvPr>
        </p:nvSpPr>
        <p:spPr/>
        <p:txBody>
          <a:bodyPr/>
          <a:lstStyle/>
          <a:p>
            <a:fld id="{605EFBF2-A0F9-47C7-BABB-30AF4A10872C}" type="datetimeFigureOut">
              <a:rPr lang="es-CR" smtClean="0"/>
              <a:t>26/10/2022</a:t>
            </a:fld>
            <a:endParaRPr lang="es-CR"/>
          </a:p>
        </p:txBody>
      </p:sp>
      <p:sp>
        <p:nvSpPr>
          <p:cNvPr id="8" name="Marcador de pie de página 7">
            <a:extLst>
              <a:ext uri="{FF2B5EF4-FFF2-40B4-BE49-F238E27FC236}">
                <a16:creationId xmlns:a16="http://schemas.microsoft.com/office/drawing/2014/main" id="{5612B46C-9215-4DA2-8074-4527E6AA37DD}"/>
              </a:ext>
            </a:extLst>
          </p:cNvPr>
          <p:cNvSpPr>
            <a:spLocks noGrp="1"/>
          </p:cNvSpPr>
          <p:nvPr>
            <p:ph type="ftr" sz="quarter" idx="11"/>
          </p:nvPr>
        </p:nvSpPr>
        <p:spPr/>
        <p:txBody>
          <a:bodyPr/>
          <a:lstStyle/>
          <a:p>
            <a:endParaRPr lang="es-CR"/>
          </a:p>
        </p:txBody>
      </p:sp>
      <p:sp>
        <p:nvSpPr>
          <p:cNvPr id="9" name="Marcador de número de diapositiva 8">
            <a:extLst>
              <a:ext uri="{FF2B5EF4-FFF2-40B4-BE49-F238E27FC236}">
                <a16:creationId xmlns:a16="http://schemas.microsoft.com/office/drawing/2014/main" id="{037E0A71-E838-45E3-B2BD-6F2788F90832}"/>
              </a:ext>
            </a:extLst>
          </p:cNvPr>
          <p:cNvSpPr>
            <a:spLocks noGrp="1"/>
          </p:cNvSpPr>
          <p:nvPr>
            <p:ph type="sldNum" sz="quarter" idx="12"/>
          </p:nvPr>
        </p:nvSpPr>
        <p:spPr/>
        <p:txBody>
          <a:bodyPr/>
          <a:lstStyle/>
          <a:p>
            <a:fld id="{BD831A03-6523-4F36-BA1F-1915832963F7}" type="slidenum">
              <a:rPr lang="es-CR" smtClean="0"/>
              <a:t>‹Nº›</a:t>
            </a:fld>
            <a:endParaRPr lang="es-CR"/>
          </a:p>
        </p:txBody>
      </p:sp>
    </p:spTree>
    <p:extLst>
      <p:ext uri="{BB962C8B-B14F-4D97-AF65-F5344CB8AC3E}">
        <p14:creationId xmlns:p14="http://schemas.microsoft.com/office/powerpoint/2010/main" val="25749983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F8A6DA-56F7-4A2E-8EDF-B7B2184C708C}"/>
              </a:ext>
            </a:extLst>
          </p:cNvPr>
          <p:cNvSpPr>
            <a:spLocks noGrp="1"/>
          </p:cNvSpPr>
          <p:nvPr>
            <p:ph type="title"/>
          </p:nvPr>
        </p:nvSpPr>
        <p:spPr/>
        <p:txBody>
          <a:bodyPr/>
          <a:lstStyle/>
          <a:p>
            <a:r>
              <a:rPr lang="es-ES"/>
              <a:t>Haga clic para modificar el estilo de título del patrón</a:t>
            </a:r>
            <a:endParaRPr lang="es-CR"/>
          </a:p>
        </p:txBody>
      </p:sp>
      <p:sp>
        <p:nvSpPr>
          <p:cNvPr id="3" name="Marcador de fecha 2">
            <a:extLst>
              <a:ext uri="{FF2B5EF4-FFF2-40B4-BE49-F238E27FC236}">
                <a16:creationId xmlns:a16="http://schemas.microsoft.com/office/drawing/2014/main" id="{517CC2BF-B858-44E4-A3FE-D8DA83778B10}"/>
              </a:ext>
            </a:extLst>
          </p:cNvPr>
          <p:cNvSpPr>
            <a:spLocks noGrp="1"/>
          </p:cNvSpPr>
          <p:nvPr>
            <p:ph type="dt" sz="half" idx="10"/>
          </p:nvPr>
        </p:nvSpPr>
        <p:spPr/>
        <p:txBody>
          <a:bodyPr/>
          <a:lstStyle/>
          <a:p>
            <a:fld id="{605EFBF2-A0F9-47C7-BABB-30AF4A10872C}" type="datetimeFigureOut">
              <a:rPr lang="es-CR" smtClean="0"/>
              <a:t>26/10/2022</a:t>
            </a:fld>
            <a:endParaRPr lang="es-CR"/>
          </a:p>
        </p:txBody>
      </p:sp>
      <p:sp>
        <p:nvSpPr>
          <p:cNvPr id="4" name="Marcador de pie de página 3">
            <a:extLst>
              <a:ext uri="{FF2B5EF4-FFF2-40B4-BE49-F238E27FC236}">
                <a16:creationId xmlns:a16="http://schemas.microsoft.com/office/drawing/2014/main" id="{0FA6B1E6-1BEC-4C87-BD53-DE7EA77C9D20}"/>
              </a:ext>
            </a:extLst>
          </p:cNvPr>
          <p:cNvSpPr>
            <a:spLocks noGrp="1"/>
          </p:cNvSpPr>
          <p:nvPr>
            <p:ph type="ftr" sz="quarter" idx="11"/>
          </p:nvPr>
        </p:nvSpPr>
        <p:spPr/>
        <p:txBody>
          <a:bodyPr/>
          <a:lstStyle/>
          <a:p>
            <a:endParaRPr lang="es-CR"/>
          </a:p>
        </p:txBody>
      </p:sp>
      <p:sp>
        <p:nvSpPr>
          <p:cNvPr id="5" name="Marcador de número de diapositiva 4">
            <a:extLst>
              <a:ext uri="{FF2B5EF4-FFF2-40B4-BE49-F238E27FC236}">
                <a16:creationId xmlns:a16="http://schemas.microsoft.com/office/drawing/2014/main" id="{B1E2A583-9E27-43A3-B22E-7F90F3BF0631}"/>
              </a:ext>
            </a:extLst>
          </p:cNvPr>
          <p:cNvSpPr>
            <a:spLocks noGrp="1"/>
          </p:cNvSpPr>
          <p:nvPr>
            <p:ph type="sldNum" sz="quarter" idx="12"/>
          </p:nvPr>
        </p:nvSpPr>
        <p:spPr/>
        <p:txBody>
          <a:bodyPr/>
          <a:lstStyle/>
          <a:p>
            <a:fld id="{BD831A03-6523-4F36-BA1F-1915832963F7}" type="slidenum">
              <a:rPr lang="es-CR" smtClean="0"/>
              <a:t>‹Nº›</a:t>
            </a:fld>
            <a:endParaRPr lang="es-CR"/>
          </a:p>
        </p:txBody>
      </p:sp>
    </p:spTree>
    <p:extLst>
      <p:ext uri="{BB962C8B-B14F-4D97-AF65-F5344CB8AC3E}">
        <p14:creationId xmlns:p14="http://schemas.microsoft.com/office/powerpoint/2010/main" val="16307637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DE4CEF1-70D3-4637-8AE0-84A5756D1D3F}"/>
              </a:ext>
            </a:extLst>
          </p:cNvPr>
          <p:cNvSpPr>
            <a:spLocks noGrp="1"/>
          </p:cNvSpPr>
          <p:nvPr>
            <p:ph type="dt" sz="half" idx="10"/>
          </p:nvPr>
        </p:nvSpPr>
        <p:spPr/>
        <p:txBody>
          <a:bodyPr/>
          <a:lstStyle/>
          <a:p>
            <a:fld id="{605EFBF2-A0F9-47C7-BABB-30AF4A10872C}" type="datetimeFigureOut">
              <a:rPr lang="es-CR" smtClean="0"/>
              <a:t>26/10/2022</a:t>
            </a:fld>
            <a:endParaRPr lang="es-CR"/>
          </a:p>
        </p:txBody>
      </p:sp>
      <p:sp>
        <p:nvSpPr>
          <p:cNvPr id="3" name="Marcador de pie de página 2">
            <a:extLst>
              <a:ext uri="{FF2B5EF4-FFF2-40B4-BE49-F238E27FC236}">
                <a16:creationId xmlns:a16="http://schemas.microsoft.com/office/drawing/2014/main" id="{8BA18F62-02DC-4D67-8FF8-E89ECE3881C9}"/>
              </a:ext>
            </a:extLst>
          </p:cNvPr>
          <p:cNvSpPr>
            <a:spLocks noGrp="1"/>
          </p:cNvSpPr>
          <p:nvPr>
            <p:ph type="ftr" sz="quarter" idx="11"/>
          </p:nvPr>
        </p:nvSpPr>
        <p:spPr/>
        <p:txBody>
          <a:bodyPr/>
          <a:lstStyle/>
          <a:p>
            <a:endParaRPr lang="es-CR"/>
          </a:p>
        </p:txBody>
      </p:sp>
      <p:sp>
        <p:nvSpPr>
          <p:cNvPr id="4" name="Marcador de número de diapositiva 3">
            <a:extLst>
              <a:ext uri="{FF2B5EF4-FFF2-40B4-BE49-F238E27FC236}">
                <a16:creationId xmlns:a16="http://schemas.microsoft.com/office/drawing/2014/main" id="{39991EAF-7D50-4CB9-BB3D-0FC0C1E0DFB6}"/>
              </a:ext>
            </a:extLst>
          </p:cNvPr>
          <p:cNvSpPr>
            <a:spLocks noGrp="1"/>
          </p:cNvSpPr>
          <p:nvPr>
            <p:ph type="sldNum" sz="quarter" idx="12"/>
          </p:nvPr>
        </p:nvSpPr>
        <p:spPr/>
        <p:txBody>
          <a:bodyPr/>
          <a:lstStyle/>
          <a:p>
            <a:fld id="{BD831A03-6523-4F36-BA1F-1915832963F7}" type="slidenum">
              <a:rPr lang="es-CR" smtClean="0"/>
              <a:t>‹Nº›</a:t>
            </a:fld>
            <a:endParaRPr lang="es-CR"/>
          </a:p>
        </p:txBody>
      </p:sp>
    </p:spTree>
    <p:extLst>
      <p:ext uri="{BB962C8B-B14F-4D97-AF65-F5344CB8AC3E}">
        <p14:creationId xmlns:p14="http://schemas.microsoft.com/office/powerpoint/2010/main" val="1877023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20CC39-52F8-41A0-B533-FE4F351B648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R"/>
          </a:p>
        </p:txBody>
      </p:sp>
      <p:sp>
        <p:nvSpPr>
          <p:cNvPr id="3" name="Marcador de contenido 2">
            <a:extLst>
              <a:ext uri="{FF2B5EF4-FFF2-40B4-BE49-F238E27FC236}">
                <a16:creationId xmlns:a16="http://schemas.microsoft.com/office/drawing/2014/main" id="{B6520715-61EF-406C-BA43-40F84A39B4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texto 3">
            <a:extLst>
              <a:ext uri="{FF2B5EF4-FFF2-40B4-BE49-F238E27FC236}">
                <a16:creationId xmlns:a16="http://schemas.microsoft.com/office/drawing/2014/main" id="{4DFA6546-0BCE-48FE-8DBF-56E46E0F20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19040B1-315A-407B-90CD-15DE3446F1E4}"/>
              </a:ext>
            </a:extLst>
          </p:cNvPr>
          <p:cNvSpPr>
            <a:spLocks noGrp="1"/>
          </p:cNvSpPr>
          <p:nvPr>
            <p:ph type="dt" sz="half" idx="10"/>
          </p:nvPr>
        </p:nvSpPr>
        <p:spPr/>
        <p:txBody>
          <a:bodyPr/>
          <a:lstStyle/>
          <a:p>
            <a:fld id="{605EFBF2-A0F9-47C7-BABB-30AF4A10872C}" type="datetimeFigureOut">
              <a:rPr lang="es-CR" smtClean="0"/>
              <a:t>26/10/2022</a:t>
            </a:fld>
            <a:endParaRPr lang="es-CR"/>
          </a:p>
        </p:txBody>
      </p:sp>
      <p:sp>
        <p:nvSpPr>
          <p:cNvPr id="6" name="Marcador de pie de página 5">
            <a:extLst>
              <a:ext uri="{FF2B5EF4-FFF2-40B4-BE49-F238E27FC236}">
                <a16:creationId xmlns:a16="http://schemas.microsoft.com/office/drawing/2014/main" id="{671357D1-6F04-4B29-8F69-B354D7AF943B}"/>
              </a:ext>
            </a:extLst>
          </p:cNvPr>
          <p:cNvSpPr>
            <a:spLocks noGrp="1"/>
          </p:cNvSpPr>
          <p:nvPr>
            <p:ph type="ftr" sz="quarter" idx="11"/>
          </p:nvPr>
        </p:nvSpPr>
        <p:spPr/>
        <p:txBody>
          <a:bodyPr/>
          <a:lstStyle/>
          <a:p>
            <a:endParaRPr lang="es-CR"/>
          </a:p>
        </p:txBody>
      </p:sp>
      <p:sp>
        <p:nvSpPr>
          <p:cNvPr id="7" name="Marcador de número de diapositiva 6">
            <a:extLst>
              <a:ext uri="{FF2B5EF4-FFF2-40B4-BE49-F238E27FC236}">
                <a16:creationId xmlns:a16="http://schemas.microsoft.com/office/drawing/2014/main" id="{AA5FEE4B-CE7E-4C33-A6FB-52D49BD32267}"/>
              </a:ext>
            </a:extLst>
          </p:cNvPr>
          <p:cNvSpPr>
            <a:spLocks noGrp="1"/>
          </p:cNvSpPr>
          <p:nvPr>
            <p:ph type="sldNum" sz="quarter" idx="12"/>
          </p:nvPr>
        </p:nvSpPr>
        <p:spPr/>
        <p:txBody>
          <a:bodyPr/>
          <a:lstStyle/>
          <a:p>
            <a:fld id="{BD831A03-6523-4F36-BA1F-1915832963F7}" type="slidenum">
              <a:rPr lang="es-CR" smtClean="0"/>
              <a:t>‹Nº›</a:t>
            </a:fld>
            <a:endParaRPr lang="es-CR"/>
          </a:p>
        </p:txBody>
      </p:sp>
    </p:spTree>
    <p:extLst>
      <p:ext uri="{BB962C8B-B14F-4D97-AF65-F5344CB8AC3E}">
        <p14:creationId xmlns:p14="http://schemas.microsoft.com/office/powerpoint/2010/main" val="35175610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4B786D-423D-465D-8592-7DBFE9A25A5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R"/>
          </a:p>
        </p:txBody>
      </p:sp>
      <p:sp>
        <p:nvSpPr>
          <p:cNvPr id="3" name="Marcador de posición de imagen 2">
            <a:extLst>
              <a:ext uri="{FF2B5EF4-FFF2-40B4-BE49-F238E27FC236}">
                <a16:creationId xmlns:a16="http://schemas.microsoft.com/office/drawing/2014/main" id="{6279902F-6964-4EDC-8680-4088DDBF55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R"/>
          </a:p>
        </p:txBody>
      </p:sp>
      <p:sp>
        <p:nvSpPr>
          <p:cNvPr id="4" name="Marcador de texto 3">
            <a:extLst>
              <a:ext uri="{FF2B5EF4-FFF2-40B4-BE49-F238E27FC236}">
                <a16:creationId xmlns:a16="http://schemas.microsoft.com/office/drawing/2014/main" id="{426D8E15-4513-4A34-BED4-CE77E0F81C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AF10FE8-D153-41BA-91F0-11435D4C8D58}"/>
              </a:ext>
            </a:extLst>
          </p:cNvPr>
          <p:cNvSpPr>
            <a:spLocks noGrp="1"/>
          </p:cNvSpPr>
          <p:nvPr>
            <p:ph type="dt" sz="half" idx="10"/>
          </p:nvPr>
        </p:nvSpPr>
        <p:spPr/>
        <p:txBody>
          <a:bodyPr/>
          <a:lstStyle/>
          <a:p>
            <a:fld id="{605EFBF2-A0F9-47C7-BABB-30AF4A10872C}" type="datetimeFigureOut">
              <a:rPr lang="es-CR" smtClean="0"/>
              <a:t>26/10/2022</a:t>
            </a:fld>
            <a:endParaRPr lang="es-CR"/>
          </a:p>
        </p:txBody>
      </p:sp>
      <p:sp>
        <p:nvSpPr>
          <p:cNvPr id="6" name="Marcador de pie de página 5">
            <a:extLst>
              <a:ext uri="{FF2B5EF4-FFF2-40B4-BE49-F238E27FC236}">
                <a16:creationId xmlns:a16="http://schemas.microsoft.com/office/drawing/2014/main" id="{2B82CD91-30C4-40A0-B1F3-6E3DE6DA22C4}"/>
              </a:ext>
            </a:extLst>
          </p:cNvPr>
          <p:cNvSpPr>
            <a:spLocks noGrp="1"/>
          </p:cNvSpPr>
          <p:nvPr>
            <p:ph type="ftr" sz="quarter" idx="11"/>
          </p:nvPr>
        </p:nvSpPr>
        <p:spPr/>
        <p:txBody>
          <a:bodyPr/>
          <a:lstStyle/>
          <a:p>
            <a:endParaRPr lang="es-CR"/>
          </a:p>
        </p:txBody>
      </p:sp>
      <p:sp>
        <p:nvSpPr>
          <p:cNvPr id="7" name="Marcador de número de diapositiva 6">
            <a:extLst>
              <a:ext uri="{FF2B5EF4-FFF2-40B4-BE49-F238E27FC236}">
                <a16:creationId xmlns:a16="http://schemas.microsoft.com/office/drawing/2014/main" id="{5A1A12EF-6066-49AF-A2D4-8791D980959D}"/>
              </a:ext>
            </a:extLst>
          </p:cNvPr>
          <p:cNvSpPr>
            <a:spLocks noGrp="1"/>
          </p:cNvSpPr>
          <p:nvPr>
            <p:ph type="sldNum" sz="quarter" idx="12"/>
          </p:nvPr>
        </p:nvSpPr>
        <p:spPr/>
        <p:txBody>
          <a:bodyPr/>
          <a:lstStyle/>
          <a:p>
            <a:fld id="{BD831A03-6523-4F36-BA1F-1915832963F7}" type="slidenum">
              <a:rPr lang="es-CR" smtClean="0"/>
              <a:t>‹Nº›</a:t>
            </a:fld>
            <a:endParaRPr lang="es-CR"/>
          </a:p>
        </p:txBody>
      </p:sp>
    </p:spTree>
    <p:extLst>
      <p:ext uri="{BB962C8B-B14F-4D97-AF65-F5344CB8AC3E}">
        <p14:creationId xmlns:p14="http://schemas.microsoft.com/office/powerpoint/2010/main" val="1931878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05C5EBC-701D-4FB6-9983-8E5B91B8EF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R"/>
          </a:p>
        </p:txBody>
      </p:sp>
      <p:sp>
        <p:nvSpPr>
          <p:cNvPr id="3" name="Marcador de texto 2">
            <a:extLst>
              <a:ext uri="{FF2B5EF4-FFF2-40B4-BE49-F238E27FC236}">
                <a16:creationId xmlns:a16="http://schemas.microsoft.com/office/drawing/2014/main" id="{EABC68F8-0127-4000-A2A2-CFB1D0C3FB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fecha 3">
            <a:extLst>
              <a:ext uri="{FF2B5EF4-FFF2-40B4-BE49-F238E27FC236}">
                <a16:creationId xmlns:a16="http://schemas.microsoft.com/office/drawing/2014/main" id="{9721268B-07F0-4548-86EC-4F45A76A7DA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5EFBF2-A0F9-47C7-BABB-30AF4A10872C}" type="datetimeFigureOut">
              <a:rPr lang="es-CR" smtClean="0"/>
              <a:t>26/10/2022</a:t>
            </a:fld>
            <a:endParaRPr lang="es-CR"/>
          </a:p>
        </p:txBody>
      </p:sp>
      <p:sp>
        <p:nvSpPr>
          <p:cNvPr id="5" name="Marcador de pie de página 4">
            <a:extLst>
              <a:ext uri="{FF2B5EF4-FFF2-40B4-BE49-F238E27FC236}">
                <a16:creationId xmlns:a16="http://schemas.microsoft.com/office/drawing/2014/main" id="{15B76021-1F24-4564-BDB2-7C42C936C9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R"/>
          </a:p>
        </p:txBody>
      </p:sp>
      <p:sp>
        <p:nvSpPr>
          <p:cNvPr id="6" name="Marcador de número de diapositiva 5">
            <a:extLst>
              <a:ext uri="{FF2B5EF4-FFF2-40B4-BE49-F238E27FC236}">
                <a16:creationId xmlns:a16="http://schemas.microsoft.com/office/drawing/2014/main" id="{16CC63D5-E65D-491C-825E-23CF589B89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831A03-6523-4F36-BA1F-1915832963F7}" type="slidenum">
              <a:rPr lang="es-CR" smtClean="0"/>
              <a:t>‹Nº›</a:t>
            </a:fld>
            <a:endParaRPr lang="es-CR"/>
          </a:p>
        </p:txBody>
      </p:sp>
    </p:spTree>
    <p:extLst>
      <p:ext uri="{BB962C8B-B14F-4D97-AF65-F5344CB8AC3E}">
        <p14:creationId xmlns:p14="http://schemas.microsoft.com/office/powerpoint/2010/main" val="19730246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s://edulorenzoguadamuz.com/" TargetMode="External"/><Relationship Id="rId2" Type="http://schemas.openxmlformats.org/officeDocument/2006/relationships/hyperlink" Target="https://www.facebook.com/educacionlorenzoguadamuz"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76F820-7410-47CB-B02A-A3EC6832277D}"/>
              </a:ext>
            </a:extLst>
          </p:cNvPr>
          <p:cNvSpPr>
            <a:spLocks noGrp="1"/>
          </p:cNvSpPr>
          <p:nvPr>
            <p:ph type="ctrTitle"/>
          </p:nvPr>
        </p:nvSpPr>
        <p:spPr>
          <a:xfrm>
            <a:off x="0" y="0"/>
            <a:ext cx="3752138" cy="6857999"/>
          </a:xfrm>
          <a:solidFill>
            <a:schemeClr val="accent1">
              <a:lumMod val="75000"/>
            </a:schemeClr>
          </a:solidFill>
        </p:spPr>
        <p:txBody>
          <a:bodyPr vert="horz" lIns="91440" tIns="45720" rIns="91440" bIns="45720" rtlCol="0" anchor="t">
            <a:normAutofit/>
          </a:bodyPr>
          <a:lstStyle/>
          <a:p>
            <a:br>
              <a:rPr lang="en-US" sz="2800" b="1" dirty="0">
                <a:solidFill>
                  <a:srgbClr val="FFFF00"/>
                </a:solidFill>
              </a:rPr>
            </a:br>
            <a:br>
              <a:rPr lang="en-US" sz="2800" b="1" dirty="0">
                <a:solidFill>
                  <a:srgbClr val="FFFF00"/>
                </a:solidFill>
              </a:rPr>
            </a:br>
            <a:br>
              <a:rPr lang="en-US" sz="2800" b="1" dirty="0">
                <a:solidFill>
                  <a:srgbClr val="FFFF00"/>
                </a:solidFill>
              </a:rPr>
            </a:br>
            <a:r>
              <a:rPr lang="en-US" sz="2800" b="1" dirty="0">
                <a:solidFill>
                  <a:srgbClr val="FFFF00"/>
                </a:solidFill>
              </a:rPr>
              <a:t>CONFERENCIA EN</a:t>
            </a:r>
            <a:br>
              <a:rPr lang="en-US" sz="1100" b="1" dirty="0">
                <a:solidFill>
                  <a:srgbClr val="00B0F0"/>
                </a:solidFill>
              </a:rPr>
            </a:br>
            <a:r>
              <a:rPr lang="en-US" sz="8800" b="1" dirty="0">
                <a:solidFill>
                  <a:schemeClr val="accent3">
                    <a:lumMod val="20000"/>
                    <a:lumOff val="80000"/>
                  </a:schemeClr>
                </a:solidFill>
              </a:rPr>
              <a:t>UISIL. </a:t>
            </a:r>
            <a:br>
              <a:rPr lang="en-US" sz="8800" b="1" dirty="0">
                <a:solidFill>
                  <a:schemeClr val="accent3">
                    <a:lumMod val="20000"/>
                    <a:lumOff val="80000"/>
                  </a:schemeClr>
                </a:solidFill>
              </a:rPr>
            </a:br>
            <a:r>
              <a:rPr lang="en-US" sz="4000" b="1" dirty="0">
                <a:solidFill>
                  <a:srgbClr val="FFFF00"/>
                </a:solidFill>
              </a:rPr>
              <a:t>FACULTAD DE EDUCACIÓN. </a:t>
            </a:r>
            <a:br>
              <a:rPr lang="en-US" sz="4000" b="1" dirty="0">
                <a:solidFill>
                  <a:srgbClr val="FFFF00"/>
                </a:solidFill>
              </a:rPr>
            </a:br>
            <a:br>
              <a:rPr lang="en-US" sz="2400" b="1" dirty="0">
                <a:solidFill>
                  <a:srgbClr val="FFFF00"/>
                </a:solidFill>
              </a:rPr>
            </a:br>
            <a:br>
              <a:rPr lang="en-US" sz="2800" b="1" dirty="0"/>
            </a:br>
            <a:r>
              <a:rPr lang="en-US" sz="2800" b="1" dirty="0">
                <a:solidFill>
                  <a:schemeClr val="bg1"/>
                </a:solidFill>
              </a:rPr>
              <a:t>27 de </a:t>
            </a:r>
            <a:r>
              <a:rPr lang="en-US" sz="2800" b="1" dirty="0" err="1">
                <a:solidFill>
                  <a:schemeClr val="bg1"/>
                </a:solidFill>
              </a:rPr>
              <a:t>Octubre</a:t>
            </a:r>
            <a:r>
              <a:rPr lang="en-US" sz="2800" b="1" dirty="0">
                <a:solidFill>
                  <a:schemeClr val="bg1"/>
                </a:solidFill>
              </a:rPr>
              <a:t>  2022.</a:t>
            </a:r>
            <a:br>
              <a:rPr lang="en-US" sz="2800" b="1" dirty="0">
                <a:solidFill>
                  <a:schemeClr val="bg1"/>
                </a:solidFill>
              </a:rPr>
            </a:br>
            <a:r>
              <a:rPr lang="en-US" sz="2800" b="1" dirty="0"/>
              <a:t> </a:t>
            </a:r>
            <a:br>
              <a:rPr lang="en-US" sz="2800" b="1" dirty="0"/>
            </a:br>
            <a:endParaRPr lang="en-US" sz="3200" b="1" kern="1200" dirty="0">
              <a:solidFill>
                <a:schemeClr val="bg1"/>
              </a:solidFill>
              <a:latin typeface="+mj-lt"/>
              <a:ea typeface="+mj-ea"/>
              <a:cs typeface="+mj-cs"/>
            </a:endParaRPr>
          </a:p>
        </p:txBody>
      </p:sp>
      <p:sp>
        <p:nvSpPr>
          <p:cNvPr id="3" name="Subtítulo 2">
            <a:extLst>
              <a:ext uri="{FF2B5EF4-FFF2-40B4-BE49-F238E27FC236}">
                <a16:creationId xmlns:a16="http://schemas.microsoft.com/office/drawing/2014/main" id="{A5DC3338-1000-4F5C-BF88-2354FEB3C908}"/>
              </a:ext>
            </a:extLst>
          </p:cNvPr>
          <p:cNvSpPr>
            <a:spLocks noGrp="1"/>
          </p:cNvSpPr>
          <p:nvPr>
            <p:ph type="subTitle" idx="1"/>
          </p:nvPr>
        </p:nvSpPr>
        <p:spPr>
          <a:xfrm>
            <a:off x="3752138" y="1081666"/>
            <a:ext cx="4469886" cy="5776334"/>
          </a:xfrm>
          <a:solidFill>
            <a:srgbClr val="002060"/>
          </a:solidFill>
        </p:spPr>
        <p:txBody>
          <a:bodyPr vert="horz" lIns="91440" tIns="45720" rIns="91440" bIns="45720" rtlCol="0">
            <a:normAutofit fontScale="77500" lnSpcReduction="20000"/>
          </a:bodyPr>
          <a:lstStyle/>
          <a:p>
            <a:endParaRPr lang="en-US" sz="4000" b="1" kern="1200" dirty="0">
              <a:solidFill>
                <a:srgbClr val="FFFFFF"/>
              </a:solidFill>
              <a:latin typeface="+mj-lt"/>
              <a:ea typeface="+mj-ea"/>
              <a:cs typeface="+mj-cs"/>
            </a:endParaRPr>
          </a:p>
          <a:p>
            <a:r>
              <a:rPr lang="en-US" sz="4800" b="1" kern="1200" dirty="0">
                <a:solidFill>
                  <a:srgbClr val="FFFFFF"/>
                </a:solidFill>
                <a:latin typeface="+mj-lt"/>
                <a:ea typeface="+mj-ea"/>
                <a:cs typeface="+mj-cs"/>
              </a:rPr>
              <a:t>EDUCACIÓN 4-0 .</a:t>
            </a:r>
            <a:br>
              <a:rPr lang="en-US" sz="4800" b="1" kern="1200" dirty="0">
                <a:solidFill>
                  <a:srgbClr val="FFFFFF"/>
                </a:solidFill>
                <a:latin typeface="+mj-lt"/>
                <a:ea typeface="+mj-ea"/>
                <a:cs typeface="+mj-cs"/>
              </a:rPr>
            </a:br>
            <a:endParaRPr lang="en-US" sz="4800" b="1" kern="1200" dirty="0">
              <a:solidFill>
                <a:srgbClr val="FFFFFF"/>
              </a:solidFill>
              <a:latin typeface="+mj-lt"/>
              <a:ea typeface="+mj-ea"/>
              <a:cs typeface="+mj-cs"/>
            </a:endParaRPr>
          </a:p>
          <a:p>
            <a:r>
              <a:rPr lang="en-US" sz="5600" b="1" kern="1200" dirty="0">
                <a:solidFill>
                  <a:srgbClr val="FFFF00"/>
                </a:solidFill>
                <a:latin typeface="+mj-lt"/>
                <a:ea typeface="+mj-ea"/>
                <a:cs typeface="+mj-cs"/>
              </a:rPr>
              <a:t>RETOS </a:t>
            </a:r>
            <a:br>
              <a:rPr lang="en-US" sz="5600" b="1" kern="1200" dirty="0">
                <a:solidFill>
                  <a:srgbClr val="FFFF00"/>
                </a:solidFill>
                <a:latin typeface="+mj-lt"/>
                <a:ea typeface="+mj-ea"/>
                <a:cs typeface="+mj-cs"/>
              </a:rPr>
            </a:br>
            <a:r>
              <a:rPr lang="en-US" sz="5600" b="1" kern="1200" dirty="0">
                <a:solidFill>
                  <a:srgbClr val="FFFF00"/>
                </a:solidFill>
                <a:latin typeface="+mj-lt"/>
                <a:ea typeface="+mj-ea"/>
                <a:cs typeface="+mj-cs"/>
              </a:rPr>
              <a:t>PARA LA EDUCACIÓN DEL FUTURO </a:t>
            </a:r>
            <a:r>
              <a:rPr lang="en-US" sz="5600" b="1" kern="1200" dirty="0">
                <a:solidFill>
                  <a:srgbClr val="FFC000"/>
                </a:solidFill>
                <a:latin typeface="+mj-lt"/>
                <a:ea typeface="+mj-ea"/>
                <a:cs typeface="+mj-cs"/>
              </a:rPr>
              <a:t>.</a:t>
            </a:r>
          </a:p>
          <a:p>
            <a:endParaRPr lang="en-US" sz="3600" b="1" dirty="0">
              <a:solidFill>
                <a:srgbClr val="FFC000"/>
              </a:solidFill>
              <a:latin typeface="+mj-lt"/>
              <a:ea typeface="+mj-ea"/>
              <a:cs typeface="+mj-cs"/>
            </a:endParaRPr>
          </a:p>
          <a:p>
            <a:r>
              <a:rPr lang="en-US" sz="3000" b="1" dirty="0">
                <a:solidFill>
                  <a:schemeClr val="bg2"/>
                </a:solidFill>
              </a:rPr>
              <a:t>Lorenzo Guadamuz, Ph.D.</a:t>
            </a:r>
            <a:br>
              <a:rPr lang="en-US" sz="3000" b="1" dirty="0">
                <a:solidFill>
                  <a:schemeClr val="bg2"/>
                </a:solidFill>
              </a:rPr>
            </a:br>
            <a:br>
              <a:rPr lang="en-US" sz="4000" b="1" dirty="0"/>
            </a:br>
            <a:br>
              <a:rPr lang="en-US" sz="3600" b="1" kern="1200" dirty="0">
                <a:solidFill>
                  <a:srgbClr val="FFFFFF"/>
                </a:solidFill>
                <a:latin typeface="+mj-lt"/>
                <a:ea typeface="+mj-ea"/>
                <a:cs typeface="+mj-cs"/>
              </a:rPr>
            </a:br>
            <a:br>
              <a:rPr lang="en-US" sz="3600" b="1" kern="1200" dirty="0">
                <a:solidFill>
                  <a:srgbClr val="FFFFFF"/>
                </a:solidFill>
                <a:latin typeface="+mj-lt"/>
                <a:ea typeface="+mj-ea"/>
                <a:cs typeface="+mj-cs"/>
              </a:rPr>
            </a:br>
            <a:endParaRPr lang="en-US" sz="3600" dirty="0"/>
          </a:p>
        </p:txBody>
      </p:sp>
      <p:sp>
        <p:nvSpPr>
          <p:cNvPr id="6" name="CuadroTexto 5">
            <a:extLst>
              <a:ext uri="{FF2B5EF4-FFF2-40B4-BE49-F238E27FC236}">
                <a16:creationId xmlns:a16="http://schemas.microsoft.com/office/drawing/2014/main" id="{FEDC9AC5-C2C1-49C5-9F1C-93BD4C345FB3}"/>
              </a:ext>
            </a:extLst>
          </p:cNvPr>
          <p:cNvSpPr txBox="1"/>
          <p:nvPr/>
        </p:nvSpPr>
        <p:spPr>
          <a:xfrm>
            <a:off x="8222024" y="0"/>
            <a:ext cx="3969976" cy="6858000"/>
          </a:xfrm>
          <a:prstGeom prst="rect">
            <a:avLst/>
          </a:prstGeom>
          <a:solidFill>
            <a:schemeClr val="accent4"/>
          </a:solidFill>
        </p:spPr>
        <p:txBody>
          <a:bodyPr vert="horz" lIns="91440" tIns="45720" rIns="91440" bIns="45720" rtlCol="0">
            <a:normAutofit/>
          </a:bodyPr>
          <a:lstStyle/>
          <a:p>
            <a:pPr>
              <a:lnSpc>
                <a:spcPct val="90000"/>
              </a:lnSpc>
              <a:spcAft>
                <a:spcPts val="600"/>
              </a:spcAft>
            </a:pPr>
            <a:endParaRPr lang="en-US" sz="3200" b="1" dirty="0">
              <a:solidFill>
                <a:schemeClr val="bg1"/>
              </a:solidFill>
            </a:endParaRPr>
          </a:p>
          <a:p>
            <a:pPr>
              <a:lnSpc>
                <a:spcPct val="90000"/>
              </a:lnSpc>
              <a:spcAft>
                <a:spcPts val="600"/>
              </a:spcAft>
            </a:pPr>
            <a:endParaRPr lang="en-US" sz="3200" b="1" dirty="0">
              <a:solidFill>
                <a:schemeClr val="bg1"/>
              </a:solidFill>
            </a:endParaRPr>
          </a:p>
          <a:p>
            <a:pPr>
              <a:lnSpc>
                <a:spcPct val="90000"/>
              </a:lnSpc>
              <a:spcAft>
                <a:spcPts val="600"/>
              </a:spcAft>
            </a:pPr>
            <a:endParaRPr lang="en-US" sz="3200" b="1" dirty="0">
              <a:solidFill>
                <a:schemeClr val="bg1"/>
              </a:solidFill>
            </a:endParaRPr>
          </a:p>
          <a:p>
            <a:pPr>
              <a:lnSpc>
                <a:spcPct val="90000"/>
              </a:lnSpc>
              <a:spcAft>
                <a:spcPts val="600"/>
              </a:spcAft>
            </a:pPr>
            <a:endParaRPr lang="en-US" sz="2800" b="1" dirty="0">
              <a:solidFill>
                <a:schemeClr val="bg1"/>
              </a:solidFill>
            </a:endParaRPr>
          </a:p>
          <a:p>
            <a:pPr>
              <a:lnSpc>
                <a:spcPct val="90000"/>
              </a:lnSpc>
              <a:spcAft>
                <a:spcPts val="600"/>
              </a:spcAft>
            </a:pPr>
            <a:endParaRPr lang="en-US" sz="2800" b="1" dirty="0">
              <a:solidFill>
                <a:schemeClr val="bg1"/>
              </a:solidFill>
            </a:endParaRPr>
          </a:p>
          <a:p>
            <a:pPr>
              <a:lnSpc>
                <a:spcPct val="90000"/>
              </a:lnSpc>
              <a:spcAft>
                <a:spcPts val="600"/>
              </a:spcAft>
            </a:pPr>
            <a:r>
              <a:rPr lang="en-US" sz="2800" b="1" dirty="0">
                <a:solidFill>
                  <a:srgbClr val="002060"/>
                </a:solidFill>
              </a:rPr>
              <a:t>PENSAR EN EL FUTURO,</a:t>
            </a:r>
          </a:p>
          <a:p>
            <a:pPr>
              <a:lnSpc>
                <a:spcPct val="90000"/>
              </a:lnSpc>
              <a:spcAft>
                <a:spcPts val="600"/>
              </a:spcAft>
            </a:pPr>
            <a:r>
              <a:rPr lang="en-US" sz="2800" b="1" dirty="0">
                <a:solidFill>
                  <a:srgbClr val="002060"/>
                </a:solidFill>
              </a:rPr>
              <a:t> </a:t>
            </a:r>
            <a:r>
              <a:rPr lang="en-US" sz="2800" b="1" dirty="0">
                <a:solidFill>
                  <a:srgbClr val="0070C0"/>
                </a:solidFill>
              </a:rPr>
              <a:t>ACTUAR EN EL PRESENTE </a:t>
            </a:r>
            <a:r>
              <a:rPr lang="en-US" sz="2800" b="1" dirty="0">
                <a:solidFill>
                  <a:schemeClr val="accent6">
                    <a:lumMod val="50000"/>
                  </a:schemeClr>
                </a:solidFill>
              </a:rPr>
              <a:t>TRANSFORMANDO EL PASADO RECIENTE..</a:t>
            </a:r>
          </a:p>
          <a:p>
            <a:pPr>
              <a:lnSpc>
                <a:spcPct val="90000"/>
              </a:lnSpc>
              <a:spcAft>
                <a:spcPts val="600"/>
              </a:spcAft>
            </a:pPr>
            <a:r>
              <a:rPr lang="en-US" sz="2800" b="1" dirty="0">
                <a:solidFill>
                  <a:schemeClr val="bg1"/>
                </a:solidFill>
              </a:rPr>
              <a:t>L. Guadamuz S.  </a:t>
            </a:r>
          </a:p>
        </p:txBody>
      </p:sp>
      <p:sp>
        <p:nvSpPr>
          <p:cNvPr id="9" name="Rectángulo 8">
            <a:extLst>
              <a:ext uri="{FF2B5EF4-FFF2-40B4-BE49-F238E27FC236}">
                <a16:creationId xmlns:a16="http://schemas.microsoft.com/office/drawing/2014/main" id="{911B0D34-C93B-7124-38C5-40CD65188FD5}"/>
              </a:ext>
            </a:extLst>
          </p:cNvPr>
          <p:cNvSpPr/>
          <p:nvPr/>
        </p:nvSpPr>
        <p:spPr>
          <a:xfrm>
            <a:off x="3752138" y="-1"/>
            <a:ext cx="4469886" cy="1081667"/>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sz="3600" dirty="0">
                <a:solidFill>
                  <a:srgbClr val="FFFF00"/>
                </a:solidFill>
              </a:rPr>
              <a:t>EDUCACION 4.0</a:t>
            </a:r>
          </a:p>
        </p:txBody>
      </p:sp>
    </p:spTree>
    <p:extLst>
      <p:ext uri="{BB962C8B-B14F-4D97-AF65-F5344CB8AC3E}">
        <p14:creationId xmlns:p14="http://schemas.microsoft.com/office/powerpoint/2010/main" val="2626397945"/>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F531F5-5B2E-68E1-8B55-A74241495F60}"/>
              </a:ext>
            </a:extLst>
          </p:cNvPr>
          <p:cNvSpPr>
            <a:spLocks noGrp="1"/>
          </p:cNvSpPr>
          <p:nvPr>
            <p:ph type="title"/>
          </p:nvPr>
        </p:nvSpPr>
        <p:spPr>
          <a:xfrm>
            <a:off x="838200" y="365125"/>
            <a:ext cx="10515600" cy="844243"/>
          </a:xfrm>
          <a:solidFill>
            <a:srgbClr val="002060"/>
          </a:solidFill>
        </p:spPr>
        <p:txBody>
          <a:bodyPr>
            <a:noAutofit/>
          </a:bodyPr>
          <a:lstStyle/>
          <a:p>
            <a:br>
              <a:rPr lang="es-CR" sz="2800" b="1" dirty="0">
                <a:solidFill>
                  <a:schemeClr val="bg1"/>
                </a:solidFill>
                <a:effectLst/>
                <a:latin typeface="Arial Nova" panose="020B0504020202020204" pitchFamily="34" charset="0"/>
                <a:ea typeface="Times New Roman" panose="02020603050405020304" pitchFamily="18" charset="0"/>
                <a:cs typeface="Times New Roman" panose="02020603050405020304" pitchFamily="18" charset="0"/>
              </a:rPr>
            </a:br>
            <a:r>
              <a:rPr lang="es-CR" sz="2800" b="1" dirty="0">
                <a:solidFill>
                  <a:schemeClr val="bg1"/>
                </a:solidFill>
                <a:effectLst/>
                <a:latin typeface="Arial Nova" panose="020B0504020202020204" pitchFamily="34" charset="0"/>
                <a:ea typeface="Times New Roman" panose="02020603050405020304" pitchFamily="18" charset="0"/>
                <a:cs typeface="Times New Roman" panose="02020603050405020304" pitchFamily="18" charset="0"/>
              </a:rPr>
              <a:t>EMPLEOS QUE DESAPARECERÁN, EMPLEOS QUE SE CREARÁN, EMPLEOS QUE SE TRANSFORMARÁN. </a:t>
            </a:r>
            <a:br>
              <a:rPr lang="es-CR"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endParaRPr lang="es-CR" sz="3200" dirty="0">
              <a:solidFill>
                <a:schemeClr val="bg1"/>
              </a:solidFill>
            </a:endParaRPr>
          </a:p>
        </p:txBody>
      </p:sp>
      <p:sp>
        <p:nvSpPr>
          <p:cNvPr id="3" name="Marcador de contenido 2">
            <a:extLst>
              <a:ext uri="{FF2B5EF4-FFF2-40B4-BE49-F238E27FC236}">
                <a16:creationId xmlns:a16="http://schemas.microsoft.com/office/drawing/2014/main" id="{88EC17F8-E865-0094-B443-EB0A984C50F3}"/>
              </a:ext>
            </a:extLst>
          </p:cNvPr>
          <p:cNvSpPr>
            <a:spLocks noGrp="1"/>
          </p:cNvSpPr>
          <p:nvPr>
            <p:ph idx="1"/>
          </p:nvPr>
        </p:nvSpPr>
        <p:spPr>
          <a:xfrm>
            <a:off x="838200" y="1356852"/>
            <a:ext cx="10515600" cy="5279922"/>
          </a:xfrm>
        </p:spPr>
        <p:txBody>
          <a:bodyPr>
            <a:normAutofit/>
          </a:bodyPr>
          <a:lstStyle/>
          <a:p>
            <a:pPr algn="just">
              <a:lnSpc>
                <a:spcPct val="107000"/>
              </a:lnSpc>
              <a:spcAft>
                <a:spcPts val="800"/>
              </a:spcAft>
            </a:pPr>
            <a:r>
              <a:rPr lang="es-CR" sz="2400" b="1" dirty="0">
                <a:solidFill>
                  <a:srgbClr val="002060"/>
                </a:solidFill>
                <a:effectLst/>
                <a:latin typeface="Arial Nova" panose="020B0504020202020204" pitchFamily="34" charset="0"/>
                <a:ea typeface="Times New Roman" panose="02020603050405020304" pitchFamily="18" charset="0"/>
                <a:cs typeface="Times New Roman" panose="02020603050405020304" pitchFamily="18" charset="0"/>
              </a:rPr>
              <a:t>Según proyecciones de instituciones serias como la Secretaría de Estado de Trabajo de los Estados Unidos y organismos internacionales en los próximos años habrá un significativo cambio en el panorama del futuro del trabajo. </a:t>
            </a:r>
          </a:p>
          <a:p>
            <a:pPr algn="just">
              <a:lnSpc>
                <a:spcPct val="107000"/>
              </a:lnSpc>
              <a:spcAft>
                <a:spcPts val="800"/>
              </a:spcAft>
            </a:pPr>
            <a:r>
              <a:rPr lang="es-CR" sz="2400" dirty="0">
                <a:effectLst/>
                <a:latin typeface="Arial Nova" panose="020B0504020202020204" pitchFamily="34" charset="0"/>
                <a:ea typeface="Times New Roman" panose="02020603050405020304" pitchFamily="18" charset="0"/>
                <a:cs typeface="Times New Roman" panose="02020603050405020304" pitchFamily="18" charset="0"/>
              </a:rPr>
              <a:t>Se pronostica pérdida de al menos 6 </a:t>
            </a:r>
            <a:r>
              <a:rPr lang="es-CR" sz="2400" dirty="0" err="1">
                <a:effectLst/>
                <a:latin typeface="Arial Nova" panose="020B0504020202020204" pitchFamily="34" charset="0"/>
                <a:ea typeface="Times New Roman" panose="02020603050405020304" pitchFamily="18" charset="0"/>
                <a:cs typeface="Times New Roman" panose="02020603050405020304" pitchFamily="18" charset="0"/>
              </a:rPr>
              <a:t>ó</a:t>
            </a:r>
            <a:r>
              <a:rPr lang="es-CR" sz="2400" dirty="0">
                <a:effectLst/>
                <a:latin typeface="Arial Nova" panose="020B0504020202020204" pitchFamily="34" charset="0"/>
                <a:ea typeface="Times New Roman" panose="02020603050405020304" pitchFamily="18" charset="0"/>
                <a:cs typeface="Times New Roman" panose="02020603050405020304" pitchFamily="18" charset="0"/>
              </a:rPr>
              <a:t> 7 ocupaciones  o profesiones de cada diez actuales; claro que  se crearán muchos otros empleos pero el perfil del futuro trabajador  tendrá que ver mucho con un mayor conocimiento de ciencias, matemáticas, tecnología, código e idiomas, además de nuevas habilidades y destrezas. </a:t>
            </a:r>
            <a:r>
              <a:rPr lang="es-CR" sz="2400" b="1" dirty="0">
                <a:solidFill>
                  <a:srgbClr val="002060"/>
                </a:solidFill>
                <a:effectLst/>
                <a:latin typeface="Arial Nova" panose="020B0504020202020204" pitchFamily="34" charset="0"/>
                <a:ea typeface="Times New Roman" panose="02020603050405020304" pitchFamily="18" charset="0"/>
                <a:cs typeface="Times New Roman" panose="02020603050405020304" pitchFamily="18" charset="0"/>
              </a:rPr>
              <a:t>Pero será indispensable  una mayor capacidad permanente de aprender a reaprender, por la rapidez con que los cambios -en la empresa y en la comunidad- se producirán. </a:t>
            </a:r>
            <a:endParaRPr lang="es-CR" sz="24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s-CR" dirty="0"/>
          </a:p>
        </p:txBody>
      </p:sp>
    </p:spTree>
    <p:extLst>
      <p:ext uri="{BB962C8B-B14F-4D97-AF65-F5344CB8AC3E}">
        <p14:creationId xmlns:p14="http://schemas.microsoft.com/office/powerpoint/2010/main" val="40628874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F531F5-5B2E-68E1-8B55-A74241495F60}"/>
              </a:ext>
            </a:extLst>
          </p:cNvPr>
          <p:cNvSpPr>
            <a:spLocks noGrp="1"/>
          </p:cNvSpPr>
          <p:nvPr>
            <p:ph type="title"/>
          </p:nvPr>
        </p:nvSpPr>
        <p:spPr>
          <a:xfrm>
            <a:off x="838200" y="365125"/>
            <a:ext cx="10515600" cy="844243"/>
          </a:xfrm>
          <a:solidFill>
            <a:srgbClr val="002060"/>
          </a:solidFill>
        </p:spPr>
        <p:txBody>
          <a:bodyPr>
            <a:noAutofit/>
          </a:bodyPr>
          <a:lstStyle/>
          <a:p>
            <a:br>
              <a:rPr lang="es-CR" sz="2800" b="1" dirty="0">
                <a:solidFill>
                  <a:schemeClr val="bg1"/>
                </a:solidFill>
                <a:effectLst/>
                <a:latin typeface="Arial Nova" panose="020B0504020202020204" pitchFamily="34" charset="0"/>
                <a:ea typeface="Times New Roman" panose="02020603050405020304" pitchFamily="18" charset="0"/>
                <a:cs typeface="Times New Roman" panose="02020603050405020304" pitchFamily="18" charset="0"/>
              </a:rPr>
            </a:br>
            <a:r>
              <a:rPr lang="es-CR" sz="2800" b="1" dirty="0">
                <a:solidFill>
                  <a:schemeClr val="bg1"/>
                </a:solidFill>
                <a:effectLst/>
                <a:latin typeface="Arial Nova" panose="020B0504020202020204" pitchFamily="34" charset="0"/>
                <a:ea typeface="Times New Roman" panose="02020603050405020304" pitchFamily="18" charset="0"/>
                <a:cs typeface="Times New Roman" panose="02020603050405020304" pitchFamily="18" charset="0"/>
              </a:rPr>
              <a:t>EMPLEOS QUE DESAPARECERÁN, EMPLEOS QUE SE CREARÁN, EMPLEOS QUE SE TRANSFORMARÁN. </a:t>
            </a:r>
            <a:br>
              <a:rPr lang="es-CR"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endParaRPr lang="es-CR" sz="3200" dirty="0">
              <a:solidFill>
                <a:schemeClr val="bg1"/>
              </a:solidFill>
            </a:endParaRPr>
          </a:p>
        </p:txBody>
      </p:sp>
      <p:sp>
        <p:nvSpPr>
          <p:cNvPr id="3" name="Marcador de contenido 2">
            <a:extLst>
              <a:ext uri="{FF2B5EF4-FFF2-40B4-BE49-F238E27FC236}">
                <a16:creationId xmlns:a16="http://schemas.microsoft.com/office/drawing/2014/main" id="{88EC17F8-E865-0094-B443-EB0A984C50F3}"/>
              </a:ext>
            </a:extLst>
          </p:cNvPr>
          <p:cNvSpPr>
            <a:spLocks noGrp="1"/>
          </p:cNvSpPr>
          <p:nvPr>
            <p:ph idx="1"/>
          </p:nvPr>
        </p:nvSpPr>
        <p:spPr>
          <a:xfrm>
            <a:off x="838200" y="1356852"/>
            <a:ext cx="10515600" cy="5279922"/>
          </a:xfrm>
        </p:spPr>
        <p:txBody>
          <a:bodyPr>
            <a:normAutofit fontScale="92500"/>
          </a:bodyPr>
          <a:lstStyle/>
          <a:p>
            <a:pPr algn="just">
              <a:lnSpc>
                <a:spcPct val="107000"/>
              </a:lnSpc>
              <a:spcAft>
                <a:spcPts val="800"/>
              </a:spcAft>
            </a:pPr>
            <a:r>
              <a:rPr lang="es-CR" sz="2400" b="1" dirty="0">
                <a:solidFill>
                  <a:srgbClr val="002060"/>
                </a:solidFill>
                <a:effectLst/>
                <a:latin typeface="Arial Nova" panose="020B0504020202020204" pitchFamily="34" charset="0"/>
                <a:ea typeface="Times New Roman" panose="02020603050405020304" pitchFamily="18" charset="0"/>
                <a:cs typeface="Times New Roman" panose="02020603050405020304" pitchFamily="18" charset="0"/>
              </a:rPr>
              <a:t>Si la empresa (mini, pequeña, mediana o grande)  en los próximos años se continúa modernizando, transformándose, </a:t>
            </a:r>
            <a:r>
              <a:rPr lang="es-CR" sz="2400" b="1" dirty="0" err="1">
                <a:solidFill>
                  <a:srgbClr val="002060"/>
                </a:solidFill>
                <a:effectLst/>
                <a:latin typeface="Arial Nova" panose="020B0504020202020204" pitchFamily="34" charset="0"/>
                <a:ea typeface="Times New Roman" panose="02020603050405020304" pitchFamily="18" charset="0"/>
                <a:cs typeface="Times New Roman" panose="02020603050405020304" pitchFamily="18" charset="0"/>
              </a:rPr>
              <a:t>re-inventándose</a:t>
            </a:r>
            <a:r>
              <a:rPr lang="es-CR" sz="2400" b="1" dirty="0">
                <a:solidFill>
                  <a:srgbClr val="002060"/>
                </a:solidFill>
                <a:effectLst/>
                <a:latin typeface="Arial Nova" panose="020B0504020202020204" pitchFamily="34" charset="0"/>
                <a:ea typeface="Times New Roman" panose="02020603050405020304" pitchFamily="18" charset="0"/>
                <a:cs typeface="Times New Roman" panose="02020603050405020304" pitchFamily="18" charset="0"/>
              </a:rPr>
              <a:t>, como lo ha venido haciendo exitosamente hasta el presente, ello significa para el Sistema Educativo el reto de también transformarse, </a:t>
            </a:r>
            <a:r>
              <a:rPr lang="es-CR" sz="2400" b="1" dirty="0" err="1">
                <a:solidFill>
                  <a:srgbClr val="002060"/>
                </a:solidFill>
                <a:effectLst/>
                <a:latin typeface="Arial Nova" panose="020B0504020202020204" pitchFamily="34" charset="0"/>
                <a:ea typeface="Times New Roman" panose="02020603050405020304" pitchFamily="18" charset="0"/>
                <a:cs typeface="Times New Roman" panose="02020603050405020304" pitchFamily="18" charset="0"/>
              </a:rPr>
              <a:t>re-inventarse</a:t>
            </a:r>
            <a:r>
              <a:rPr lang="es-CR" sz="2400" b="1" dirty="0">
                <a:solidFill>
                  <a:srgbClr val="002060"/>
                </a:solidFill>
                <a:effectLst/>
                <a:latin typeface="Arial Nova" panose="020B0504020202020204" pitchFamily="34" charset="0"/>
                <a:ea typeface="Times New Roman" panose="02020603050405020304" pitchFamily="18" charset="0"/>
                <a:cs typeface="Times New Roman" panose="02020603050405020304" pitchFamily="18" charset="0"/>
              </a:rPr>
              <a:t> y para ello hay que comenzar a identificar todo aquello bueno que tenemos y que para el futuro podremos preservar por pertinente,</a:t>
            </a:r>
            <a:r>
              <a:rPr lang="es-CR" sz="2400" b="1" dirty="0">
                <a:effectLst/>
                <a:latin typeface="Arial Nova" panose="020B0504020202020204" pitchFamily="34" charset="0"/>
                <a:ea typeface="Times New Roman" panose="02020603050405020304" pitchFamily="18" charset="0"/>
                <a:cs typeface="Times New Roman" panose="02020603050405020304" pitchFamily="18" charset="0"/>
              </a:rPr>
              <a:t> </a:t>
            </a:r>
          </a:p>
          <a:p>
            <a:pPr algn="just">
              <a:lnSpc>
                <a:spcPct val="107000"/>
              </a:lnSpc>
              <a:spcAft>
                <a:spcPts val="800"/>
              </a:spcAft>
            </a:pPr>
            <a:r>
              <a:rPr lang="es-CR" sz="2400" b="1" dirty="0">
                <a:effectLst/>
                <a:latin typeface="Arial Nova" panose="020B0504020202020204" pitchFamily="34" charset="0"/>
                <a:ea typeface="Times New Roman" panose="02020603050405020304" pitchFamily="18" charset="0"/>
                <a:cs typeface="Times New Roman" panose="02020603050405020304" pitchFamily="18" charset="0"/>
              </a:rPr>
              <a:t>Pero también a analizar cuáles ocupaciones desaparecerán;  cuáles ocupaciones permanecerán pero requieren transformaciones para responder a la nueva realidad;  cuáles  nuevas ocupaciones se crearán</a:t>
            </a:r>
            <a:r>
              <a:rPr lang="es-CR" sz="2400" b="1" dirty="0">
                <a:latin typeface="Arial Nova" panose="020B0504020202020204" pitchFamily="34" charset="0"/>
                <a:ea typeface="Times New Roman" panose="02020603050405020304" pitchFamily="18" charset="0"/>
                <a:cs typeface="Times New Roman" panose="02020603050405020304" pitchFamily="18" charset="0"/>
              </a:rPr>
              <a:t>; </a:t>
            </a:r>
            <a:r>
              <a:rPr lang="es-CR" sz="2400" b="1" dirty="0">
                <a:effectLst/>
                <a:latin typeface="Arial Nova" panose="020B0504020202020204" pitchFamily="34" charset="0"/>
                <a:ea typeface="Times New Roman" panose="02020603050405020304" pitchFamily="18" charset="0"/>
                <a:cs typeface="Times New Roman" panose="02020603050405020304" pitchFamily="18" charset="0"/>
              </a:rPr>
              <a:t>cuáles ocupaciones tendrán que cambiar sus perfiles de entrada, ya que se requerirán candidatos con más conocimiento de ciencias, tecnología, matemáticas, idiomas, así como su perfil de salida deberá tener  otras destrezas y habilidades para el trabajo del futuro. </a:t>
            </a:r>
          </a:p>
          <a:p>
            <a:pPr algn="just">
              <a:lnSpc>
                <a:spcPct val="107000"/>
              </a:lnSpc>
              <a:spcAft>
                <a:spcPts val="800"/>
              </a:spcAft>
            </a:pPr>
            <a:endParaRPr lang="es-CR" sz="2400" b="1" dirty="0">
              <a:effectLst/>
              <a:latin typeface="Calibri" panose="020F0502020204030204" pitchFamily="34" charset="0"/>
              <a:ea typeface="Calibri" panose="020F0502020204030204" pitchFamily="34" charset="0"/>
              <a:cs typeface="Times New Roman" panose="02020603050405020304" pitchFamily="18" charset="0"/>
            </a:endParaRPr>
          </a:p>
          <a:p>
            <a:endParaRPr lang="es-CR" dirty="0"/>
          </a:p>
        </p:txBody>
      </p:sp>
    </p:spTree>
    <p:extLst>
      <p:ext uri="{BB962C8B-B14F-4D97-AF65-F5344CB8AC3E}">
        <p14:creationId xmlns:p14="http://schemas.microsoft.com/office/powerpoint/2010/main" val="30227094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D46A32-C4F7-E9B0-FD6A-5ECE3941BFA0}"/>
              </a:ext>
            </a:extLst>
          </p:cNvPr>
          <p:cNvSpPr>
            <a:spLocks noGrp="1"/>
          </p:cNvSpPr>
          <p:nvPr>
            <p:ph type="title"/>
          </p:nvPr>
        </p:nvSpPr>
        <p:spPr>
          <a:xfrm>
            <a:off x="838200" y="365126"/>
            <a:ext cx="10515600" cy="667262"/>
          </a:xfrm>
          <a:solidFill>
            <a:srgbClr val="002060"/>
          </a:solidFill>
        </p:spPr>
        <p:txBody>
          <a:bodyPr>
            <a:normAutofit fontScale="90000"/>
          </a:bodyPr>
          <a:lstStyle/>
          <a:p>
            <a:br>
              <a:rPr lang="es-CR" sz="3600" b="1" dirty="0">
                <a:solidFill>
                  <a:srgbClr val="0070C0"/>
                </a:solidFill>
                <a:effectLst/>
                <a:latin typeface="Arial Nova" panose="020B0504020202020204" pitchFamily="34" charset="0"/>
                <a:ea typeface="Calibri" panose="020F0502020204030204" pitchFamily="34" charset="0"/>
                <a:cs typeface="Times New Roman" panose="02020603050405020304" pitchFamily="18" charset="0"/>
              </a:rPr>
            </a:br>
            <a:r>
              <a:rPr lang="es-CR" sz="3600" b="1" dirty="0">
                <a:solidFill>
                  <a:schemeClr val="bg1"/>
                </a:solidFill>
                <a:effectLst/>
                <a:latin typeface="Arial Nova" panose="020B0504020202020204" pitchFamily="34" charset="0"/>
                <a:ea typeface="Calibri" panose="020F0502020204030204" pitchFamily="34" charset="0"/>
                <a:cs typeface="Times New Roman" panose="02020603050405020304" pitchFamily="18" charset="0"/>
              </a:rPr>
              <a:t>IMPULSAR NUEVAS CARRERAS DE CARA AL 2050.</a:t>
            </a:r>
            <a:br>
              <a:rPr lang="es-CR" sz="4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endParaRPr lang="es-CR" dirty="0">
              <a:solidFill>
                <a:schemeClr val="bg1"/>
              </a:solidFill>
            </a:endParaRPr>
          </a:p>
        </p:txBody>
      </p:sp>
      <p:sp>
        <p:nvSpPr>
          <p:cNvPr id="3" name="Marcador de contenido 2">
            <a:extLst>
              <a:ext uri="{FF2B5EF4-FFF2-40B4-BE49-F238E27FC236}">
                <a16:creationId xmlns:a16="http://schemas.microsoft.com/office/drawing/2014/main" id="{167E05BA-2A28-D714-5E70-70D3545956DD}"/>
              </a:ext>
            </a:extLst>
          </p:cNvPr>
          <p:cNvSpPr>
            <a:spLocks noGrp="1"/>
          </p:cNvSpPr>
          <p:nvPr>
            <p:ph idx="1"/>
          </p:nvPr>
        </p:nvSpPr>
        <p:spPr>
          <a:xfrm>
            <a:off x="838200" y="1032388"/>
            <a:ext cx="10515600" cy="5144575"/>
          </a:xfrm>
        </p:spPr>
        <p:txBody>
          <a:bodyPr>
            <a:normAutofit fontScale="92500"/>
          </a:bodyPr>
          <a:lstStyle/>
          <a:p>
            <a:pPr algn="just">
              <a:lnSpc>
                <a:spcPct val="107000"/>
              </a:lnSpc>
              <a:spcAft>
                <a:spcPts val="800"/>
              </a:spcAft>
            </a:pPr>
            <a:r>
              <a:rPr lang="es-CR" sz="2000" b="1" dirty="0">
                <a:solidFill>
                  <a:srgbClr val="002060"/>
                </a:solidFill>
                <a:effectLst/>
                <a:latin typeface="Arial Nova" panose="020B0504020202020204" pitchFamily="34" charset="0"/>
                <a:ea typeface="Calibri" panose="020F0502020204030204" pitchFamily="34" charset="0"/>
                <a:cs typeface="Times New Roman" panose="02020603050405020304" pitchFamily="18" charset="0"/>
              </a:rPr>
              <a:t>Para seguir siendo competitivos, atraer empresas importantes, mantener las existentes  y generar empleos de calidad se debe  invertir en formar profesionales y técnicos  en nuevas ocupaciones . Los empleos nuevos  requerirán  trabajadores del conocimiento, es decir, personas con capacidades técnicas y del manejo de la información, formación práctica, habilidades directivas u organizacionales, espíritu emprendedor e innovador. Lo anterior sugiere una nueva formación técnico-profesional. </a:t>
            </a:r>
            <a:endParaRPr lang="es-CR" sz="20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R" sz="2000" b="1" dirty="0">
                <a:effectLst/>
                <a:latin typeface="Arial Nova" panose="020B0504020202020204" pitchFamily="34" charset="0"/>
                <a:ea typeface="Calibri" panose="020F0502020204030204" pitchFamily="34" charset="0"/>
                <a:cs typeface="Times New Roman" panose="02020603050405020304" pitchFamily="18" charset="0"/>
              </a:rPr>
              <a:t>La mayoría de las carreras nuevas se obtienen al hacer converger  las ciencias y las tecnologías , carreras como  </a:t>
            </a:r>
            <a:r>
              <a:rPr lang="es-ES_tradnl" sz="2000" b="1" dirty="0">
                <a:effectLst/>
                <a:latin typeface="Arial Nova" panose="020B0504020202020204" pitchFamily="34" charset="0"/>
                <a:ea typeface="Calibri" panose="020F0502020204030204" pitchFamily="34" charset="0"/>
                <a:cs typeface="Times New Roman" panose="02020603050405020304" pitchFamily="18" charset="0"/>
              </a:rPr>
              <a:t>Biónica, (sistemas artificiales para reemplazar partes del cuerpo); </a:t>
            </a:r>
            <a:r>
              <a:rPr lang="es-ES_tradnl" sz="2000" b="1" dirty="0" err="1">
                <a:effectLst/>
                <a:latin typeface="Arial Nova" panose="020B0504020202020204" pitchFamily="34" charset="0"/>
                <a:ea typeface="Calibri" panose="020F0502020204030204" pitchFamily="34" charset="0"/>
                <a:cs typeface="Times New Roman" panose="02020603050405020304" pitchFamily="18" charset="0"/>
              </a:rPr>
              <a:t>Cognitrónica</a:t>
            </a:r>
            <a:r>
              <a:rPr lang="es-ES_tradnl" sz="2000" b="1" dirty="0">
                <a:effectLst/>
                <a:latin typeface="Arial Nova" panose="020B0504020202020204" pitchFamily="34" charset="0"/>
                <a:ea typeface="Calibri" panose="020F0502020204030204" pitchFamily="34" charset="0"/>
                <a:cs typeface="Times New Roman" panose="02020603050405020304" pitchFamily="18" charset="0"/>
              </a:rPr>
              <a:t> (una  confiable y removible interfase </a:t>
            </a:r>
            <a:r>
              <a:rPr lang="es-ES_tradnl" sz="2000" b="1" dirty="0" err="1">
                <a:effectLst/>
                <a:latin typeface="Arial Nova" panose="020B0504020202020204" pitchFamily="34" charset="0"/>
                <a:ea typeface="Calibri" panose="020F0502020204030204" pitchFamily="34" charset="0"/>
                <a:cs typeface="Times New Roman" panose="02020603050405020304" pitchFamily="18" charset="0"/>
              </a:rPr>
              <a:t>telekinética</a:t>
            </a:r>
            <a:r>
              <a:rPr lang="es-ES_tradnl" sz="2000" b="1" dirty="0">
                <a:effectLst/>
                <a:latin typeface="Arial Nova" panose="020B0504020202020204" pitchFamily="34" charset="0"/>
                <a:ea typeface="Calibri" panose="020F0502020204030204" pitchFamily="34" charset="0"/>
                <a:cs typeface="Times New Roman" panose="02020603050405020304" pitchFamily="18" charset="0"/>
              </a:rPr>
              <a:t> asistida por computadora, entre lo digital y el cerebro); Manufactura molecular (construcción de estructuras complejas átomo por átomo o más pequeño aún); Nucleónica Cuántica (fuentes móviles y no contaminantes de energía nuclear); </a:t>
            </a:r>
            <a:r>
              <a:rPr lang="es-ES_tradnl" sz="2000" b="1" dirty="0" err="1">
                <a:effectLst/>
                <a:latin typeface="Arial Nova" panose="020B0504020202020204" pitchFamily="34" charset="0"/>
                <a:ea typeface="Calibri" panose="020F0502020204030204" pitchFamily="34" charset="0"/>
                <a:cs typeface="Times New Roman" panose="02020603050405020304" pitchFamily="18" charset="0"/>
              </a:rPr>
              <a:t>Genoescritura</a:t>
            </a:r>
            <a:r>
              <a:rPr lang="es-ES_tradnl" sz="2000" b="1" dirty="0">
                <a:effectLst/>
                <a:latin typeface="Arial Nova" panose="020B0504020202020204" pitchFamily="34" charset="0"/>
                <a:ea typeface="Calibri" panose="020F0502020204030204" pitchFamily="34" charset="0"/>
                <a:cs typeface="Times New Roman" panose="02020603050405020304" pitchFamily="18" charset="0"/>
              </a:rPr>
              <a:t>/ </a:t>
            </a:r>
            <a:r>
              <a:rPr lang="es-ES_tradnl" sz="2000" b="1" dirty="0" err="1">
                <a:effectLst/>
                <a:latin typeface="Arial Nova" panose="020B0504020202020204" pitchFamily="34" charset="0"/>
                <a:ea typeface="Calibri" panose="020F0502020204030204" pitchFamily="34" charset="0"/>
                <a:cs typeface="Times New Roman" panose="02020603050405020304" pitchFamily="18" charset="0"/>
              </a:rPr>
              <a:t>genodigitación</a:t>
            </a:r>
            <a:r>
              <a:rPr lang="es-ES_tradnl" sz="2000" b="1" dirty="0">
                <a:effectLst/>
                <a:latin typeface="Arial Nova" panose="020B0504020202020204" pitchFamily="34" charset="0"/>
                <a:ea typeface="Calibri" panose="020F0502020204030204" pitchFamily="34" charset="0"/>
                <a:cs typeface="Times New Roman" panose="02020603050405020304" pitchFamily="18" charset="0"/>
              </a:rPr>
              <a:t> (Mapear, diseñar y generar aplicaciones para las ciencias de la vida ); Materiales bio-interactivos (sensores para sistemas vivos con sus efectivos  y sanos mecanismos de control) ; el Hidrógeno Verde , entre varias otras nuevas ocupaciones </a:t>
            </a:r>
            <a:endParaRPr lang="es-CR" sz="2000" b="1" dirty="0">
              <a:effectLst/>
              <a:latin typeface="Calibri" panose="020F0502020204030204" pitchFamily="34" charset="0"/>
              <a:ea typeface="Calibri" panose="020F0502020204030204" pitchFamily="34" charset="0"/>
              <a:cs typeface="Times New Roman" panose="02020603050405020304" pitchFamily="18" charset="0"/>
            </a:endParaRPr>
          </a:p>
          <a:p>
            <a:endParaRPr lang="es-CR" dirty="0"/>
          </a:p>
        </p:txBody>
      </p:sp>
    </p:spTree>
    <p:extLst>
      <p:ext uri="{BB962C8B-B14F-4D97-AF65-F5344CB8AC3E}">
        <p14:creationId xmlns:p14="http://schemas.microsoft.com/office/powerpoint/2010/main" val="42545597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C6D2BD-822D-F512-1860-911CDA1B2905}"/>
              </a:ext>
            </a:extLst>
          </p:cNvPr>
          <p:cNvSpPr>
            <a:spLocks noGrp="1"/>
          </p:cNvSpPr>
          <p:nvPr>
            <p:ph type="title"/>
          </p:nvPr>
        </p:nvSpPr>
        <p:spPr>
          <a:xfrm>
            <a:off x="838200" y="365125"/>
            <a:ext cx="10515600" cy="785249"/>
          </a:xfrm>
          <a:solidFill>
            <a:srgbClr val="002060"/>
          </a:solidFill>
        </p:spPr>
        <p:txBody>
          <a:bodyPr>
            <a:normAutofit fontScale="90000"/>
          </a:bodyPr>
          <a:lstStyle/>
          <a:p>
            <a:br>
              <a:rPr lang="es-CR" sz="3600" b="1" dirty="0">
                <a:solidFill>
                  <a:srgbClr val="0070C0"/>
                </a:solidFill>
                <a:effectLst/>
                <a:latin typeface="Arial Nova" panose="020B0504020202020204" pitchFamily="34" charset="0"/>
                <a:ea typeface="Calibri" panose="020F0502020204030204" pitchFamily="34" charset="0"/>
                <a:cs typeface="Times New Roman" panose="02020603050405020304" pitchFamily="18" charset="0"/>
              </a:rPr>
            </a:br>
            <a:r>
              <a:rPr lang="es-CR" sz="3600" b="1" dirty="0">
                <a:solidFill>
                  <a:schemeClr val="bg1"/>
                </a:solidFill>
                <a:effectLst/>
                <a:latin typeface="Arial Nova" panose="020B0504020202020204" pitchFamily="34" charset="0"/>
                <a:ea typeface="Calibri" panose="020F0502020204030204" pitchFamily="34" charset="0"/>
                <a:cs typeface="Times New Roman" panose="02020603050405020304" pitchFamily="18" charset="0"/>
              </a:rPr>
              <a:t>IMPULSAR NUEVAS CARRERAS DE CARA AL 2050.</a:t>
            </a:r>
            <a:br>
              <a:rPr lang="es-CR" sz="5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endParaRPr lang="es-CR" dirty="0">
              <a:solidFill>
                <a:schemeClr val="bg1"/>
              </a:solidFill>
            </a:endParaRPr>
          </a:p>
        </p:txBody>
      </p:sp>
      <p:sp>
        <p:nvSpPr>
          <p:cNvPr id="3" name="Marcador de contenido 2">
            <a:extLst>
              <a:ext uri="{FF2B5EF4-FFF2-40B4-BE49-F238E27FC236}">
                <a16:creationId xmlns:a16="http://schemas.microsoft.com/office/drawing/2014/main" id="{714E3813-9790-1A3A-423B-BA6BE9427787}"/>
              </a:ext>
            </a:extLst>
          </p:cNvPr>
          <p:cNvSpPr>
            <a:spLocks noGrp="1"/>
          </p:cNvSpPr>
          <p:nvPr>
            <p:ph idx="1"/>
          </p:nvPr>
        </p:nvSpPr>
        <p:spPr>
          <a:xfrm>
            <a:off x="838200" y="1371600"/>
            <a:ext cx="10515600" cy="4805363"/>
          </a:xfrm>
        </p:spPr>
        <p:txBody>
          <a:bodyPr>
            <a:normAutofit lnSpcReduction="10000"/>
          </a:bodyPr>
          <a:lstStyle/>
          <a:p>
            <a:pPr algn="just">
              <a:lnSpc>
                <a:spcPct val="107000"/>
              </a:lnSpc>
              <a:spcAft>
                <a:spcPts val="800"/>
              </a:spcAft>
            </a:pPr>
            <a:r>
              <a:rPr lang="es-ES_tradnl" sz="2000" b="1" dirty="0">
                <a:solidFill>
                  <a:srgbClr val="002060"/>
                </a:solidFill>
                <a:effectLst/>
                <a:latin typeface="Arial Nova" panose="020B0504020202020204" pitchFamily="34" charset="0"/>
                <a:ea typeface="Calibri" panose="020F0502020204030204" pitchFamily="34" charset="0"/>
                <a:cs typeface="Times New Roman" panose="02020603050405020304" pitchFamily="18" charset="0"/>
              </a:rPr>
              <a:t>En todas nuestras instituciones educativas, especialmente en educación técnica, formación profesional y educación superior no universitaria de hoy ya  se comienza a tener  demandas en Internet de las cosas; bioinformática, </a:t>
            </a:r>
            <a:r>
              <a:rPr lang="es-ES_tradnl" sz="2000" b="1" dirty="0" err="1">
                <a:solidFill>
                  <a:srgbClr val="002060"/>
                </a:solidFill>
                <a:effectLst/>
                <a:latin typeface="Arial Nova" panose="020B0504020202020204" pitchFamily="34" charset="0"/>
                <a:ea typeface="Calibri" panose="020F0502020204030204" pitchFamily="34" charset="0"/>
                <a:cs typeface="Times New Roman" panose="02020603050405020304" pitchFamily="18" charset="0"/>
              </a:rPr>
              <a:t>natotecnología</a:t>
            </a:r>
            <a:r>
              <a:rPr lang="es-ES_tradnl" sz="2000" b="1" dirty="0">
                <a:solidFill>
                  <a:srgbClr val="002060"/>
                </a:solidFill>
                <a:effectLst/>
                <a:latin typeface="Arial Nova" panose="020B0504020202020204" pitchFamily="34" charset="0"/>
                <a:ea typeface="Calibri" panose="020F0502020204030204" pitchFamily="34" charset="0"/>
                <a:cs typeface="Times New Roman" panose="02020603050405020304" pitchFamily="18" charset="0"/>
              </a:rPr>
              <a:t>, , Big data, </a:t>
            </a:r>
            <a:r>
              <a:rPr lang="es-ES_tradnl" sz="2000" b="1" dirty="0" err="1">
                <a:solidFill>
                  <a:srgbClr val="002060"/>
                </a:solidFill>
                <a:effectLst/>
                <a:latin typeface="Arial Nova" panose="020B0504020202020204" pitchFamily="34" charset="0"/>
                <a:ea typeface="Calibri" panose="020F0502020204030204" pitchFamily="34" charset="0"/>
                <a:cs typeface="Times New Roman" panose="02020603050405020304" pitchFamily="18" charset="0"/>
              </a:rPr>
              <a:t>blockchain</a:t>
            </a:r>
            <a:r>
              <a:rPr lang="es-ES_tradnl" sz="2000" b="1" dirty="0">
                <a:solidFill>
                  <a:srgbClr val="002060"/>
                </a:solidFill>
                <a:effectLst/>
                <a:latin typeface="Arial Nova" panose="020B0504020202020204" pitchFamily="34" charset="0"/>
                <a:ea typeface="Calibri" panose="020F0502020204030204" pitchFamily="34" charset="0"/>
                <a:cs typeface="Times New Roman" panose="02020603050405020304" pitchFamily="18" charset="0"/>
              </a:rPr>
              <a:t>, inteligencia artificial aplicada , </a:t>
            </a:r>
            <a:r>
              <a:rPr lang="es-ES_tradnl" sz="2000" b="1" dirty="0" err="1">
                <a:solidFill>
                  <a:srgbClr val="002060"/>
                </a:solidFill>
                <a:effectLst/>
                <a:latin typeface="Arial Nova" panose="020B0504020202020204" pitchFamily="34" charset="0"/>
                <a:ea typeface="Calibri" panose="020F0502020204030204" pitchFamily="34" charset="0"/>
                <a:cs typeface="Times New Roman" panose="02020603050405020304" pitchFamily="18" charset="0"/>
              </a:rPr>
              <a:t>hiperconectividad</a:t>
            </a:r>
            <a:r>
              <a:rPr lang="es-ES_tradnl" sz="2000" b="1" dirty="0">
                <a:solidFill>
                  <a:srgbClr val="002060"/>
                </a:solidFill>
                <a:effectLst/>
                <a:latin typeface="Arial Nova" panose="020B0504020202020204" pitchFamily="34" charset="0"/>
                <a:ea typeface="Calibri" panose="020F0502020204030204" pitchFamily="34" charset="0"/>
                <a:cs typeface="Times New Roman" panose="02020603050405020304" pitchFamily="18" charset="0"/>
              </a:rPr>
              <a:t>, economía del hidrógeno, profesores y tutores virtuales. </a:t>
            </a:r>
            <a:endParaRPr lang="es-CR" sz="20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R" sz="2000" b="1" dirty="0">
                <a:solidFill>
                  <a:srgbClr val="363636"/>
                </a:solidFill>
                <a:effectLst/>
                <a:latin typeface="Arial Nova" panose="020B0504020202020204" pitchFamily="34" charset="0"/>
                <a:ea typeface="Calibri" panose="020F0502020204030204" pitchFamily="34" charset="0"/>
                <a:cs typeface="Times New Roman" panose="02020603050405020304" pitchFamily="18" charset="0"/>
              </a:rPr>
              <a:t>En la formación profesional para el futuro- el cual ya nos alcanzó- visualizamos  la  </a:t>
            </a:r>
            <a:r>
              <a:rPr lang="es-CR" sz="2000" b="1" dirty="0" err="1">
                <a:solidFill>
                  <a:srgbClr val="363636"/>
                </a:solidFill>
                <a:effectLst/>
                <a:latin typeface="Arial Nova" panose="020B0504020202020204" pitchFamily="34" charset="0"/>
                <a:ea typeface="Calibri" panose="020F0502020204030204" pitchFamily="34" charset="0"/>
                <a:cs typeface="Times New Roman" panose="02020603050405020304" pitchFamily="18" charset="0"/>
              </a:rPr>
              <a:t>Neurodidáctica</a:t>
            </a:r>
            <a:r>
              <a:rPr lang="es-CR" sz="2000" b="1" dirty="0">
                <a:solidFill>
                  <a:srgbClr val="363636"/>
                </a:solidFill>
                <a:effectLst/>
                <a:latin typeface="Arial Nova" panose="020B0504020202020204" pitchFamily="34" charset="0"/>
                <a:ea typeface="Calibri" panose="020F0502020204030204" pitchFamily="34" charset="0"/>
                <a:cs typeface="Times New Roman" panose="02020603050405020304" pitchFamily="18" charset="0"/>
              </a:rPr>
              <a:t> para la educación general y para la  formación técnico profesional; la bio-robótica para talleres ; bio-sensores, tele laboratorios y tele talleres; profesores y tutores proyectados vía el uso de hologramas en 3 D y 4D. Recordemos que </a:t>
            </a:r>
            <a:r>
              <a:rPr lang="es-CR" sz="2000" b="1" dirty="0">
                <a:solidFill>
                  <a:srgbClr val="202124"/>
                </a:solidFill>
                <a:effectLst/>
                <a:latin typeface="Arial Nova" panose="020B0504020202020204" pitchFamily="34" charset="0"/>
                <a:ea typeface="Calibri" panose="020F0502020204030204" pitchFamily="34" charset="0"/>
                <a:cs typeface="Arial" panose="020B0604020202020204" pitchFamily="34" charset="0"/>
              </a:rPr>
              <a:t> los hologramas son imágenes formadas por el efecto de rayos de luz de láser u otras fuentes</a:t>
            </a:r>
            <a:r>
              <a:rPr lang="es-CR" sz="2000" b="1" dirty="0">
                <a:solidFill>
                  <a:srgbClr val="363636"/>
                </a:solidFill>
                <a:effectLst/>
                <a:latin typeface="Arial Nova" panose="020B0504020202020204" pitchFamily="34" charset="0"/>
                <a:ea typeface="Calibri" panose="020F0502020204030204" pitchFamily="34" charset="0"/>
                <a:cs typeface="Times New Roman" panose="02020603050405020304" pitchFamily="18" charset="0"/>
              </a:rPr>
              <a:t> .</a:t>
            </a:r>
          </a:p>
          <a:p>
            <a:pPr algn="just">
              <a:lnSpc>
                <a:spcPct val="107000"/>
              </a:lnSpc>
              <a:spcAft>
                <a:spcPts val="800"/>
              </a:spcAft>
            </a:pPr>
            <a:r>
              <a:rPr lang="es-CR" sz="2000" b="1" dirty="0">
                <a:solidFill>
                  <a:srgbClr val="002060"/>
                </a:solidFill>
                <a:effectLst/>
                <a:latin typeface="Arial Nova" panose="020B0504020202020204" pitchFamily="34" charset="0"/>
                <a:ea typeface="Calibri" panose="020F0502020204030204" pitchFamily="34" charset="0"/>
                <a:cs typeface="Times New Roman" panose="02020603050405020304" pitchFamily="18" charset="0"/>
              </a:rPr>
              <a:t> En las aulas virtuales tendremos  la </a:t>
            </a:r>
            <a:r>
              <a:rPr lang="es-CR" sz="2000" b="1" dirty="0" err="1">
                <a:solidFill>
                  <a:srgbClr val="002060"/>
                </a:solidFill>
                <a:effectLst/>
                <a:latin typeface="Arial Nova" panose="020B0504020202020204" pitchFamily="34" charset="0"/>
                <a:ea typeface="Calibri" panose="020F0502020204030204" pitchFamily="34" charset="0"/>
                <a:cs typeface="Times New Roman" panose="02020603050405020304" pitchFamily="18" charset="0"/>
              </a:rPr>
              <a:t>hologramía</a:t>
            </a:r>
            <a:r>
              <a:rPr lang="es-CR" sz="2000" b="1" dirty="0">
                <a:solidFill>
                  <a:srgbClr val="002060"/>
                </a:solidFill>
                <a:effectLst/>
                <a:latin typeface="Arial Nova" panose="020B0504020202020204" pitchFamily="34" charset="0"/>
                <a:ea typeface="Calibri" panose="020F0502020204030204" pitchFamily="34" charset="0"/>
                <a:cs typeface="Times New Roman" panose="02020603050405020304" pitchFamily="18" charset="0"/>
              </a:rPr>
              <a:t> una gran potencialidad en los laboratorios, talleres, así como en  ciencia y tecnología simulada. </a:t>
            </a:r>
            <a:endParaRPr lang="es-CR" sz="20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s-CR" dirty="0"/>
          </a:p>
        </p:txBody>
      </p:sp>
    </p:spTree>
    <p:extLst>
      <p:ext uri="{BB962C8B-B14F-4D97-AF65-F5344CB8AC3E}">
        <p14:creationId xmlns:p14="http://schemas.microsoft.com/office/powerpoint/2010/main" val="42636004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F48CE8-B353-533F-706C-C15D7CEA2529}"/>
              </a:ext>
            </a:extLst>
          </p:cNvPr>
          <p:cNvSpPr>
            <a:spLocks noGrp="1"/>
          </p:cNvSpPr>
          <p:nvPr>
            <p:ph type="title"/>
          </p:nvPr>
        </p:nvSpPr>
        <p:spPr>
          <a:xfrm>
            <a:off x="838200" y="365126"/>
            <a:ext cx="10515600" cy="726256"/>
          </a:xfrm>
          <a:solidFill>
            <a:srgbClr val="002060"/>
          </a:solidFill>
        </p:spPr>
        <p:txBody>
          <a:bodyPr>
            <a:normAutofit fontScale="90000"/>
          </a:bodyPr>
          <a:lstStyle/>
          <a:p>
            <a:br>
              <a:rPr lang="es-ES" sz="3100" b="1" dirty="0">
                <a:solidFill>
                  <a:srgbClr val="0070C0"/>
                </a:solidFill>
                <a:effectLst/>
                <a:latin typeface="Arial Nova" panose="020B0504020202020204" pitchFamily="34" charset="0"/>
                <a:ea typeface="Times New Roman" panose="02020603050405020304" pitchFamily="18" charset="0"/>
                <a:cs typeface="Times New Roman" panose="02020603050405020304" pitchFamily="18" charset="0"/>
              </a:rPr>
            </a:br>
            <a:r>
              <a:rPr lang="es-ES" sz="3100" b="1" dirty="0">
                <a:solidFill>
                  <a:schemeClr val="bg1"/>
                </a:solidFill>
                <a:effectLst/>
                <a:latin typeface="Arial Nova" panose="020B0504020202020204" pitchFamily="34" charset="0"/>
                <a:ea typeface="Times New Roman" panose="02020603050405020304" pitchFamily="18" charset="0"/>
                <a:cs typeface="Times New Roman" panose="02020603050405020304" pitchFamily="18" charset="0"/>
              </a:rPr>
              <a:t>DEVOLVERLE ESPERANZA A LAS NUEVAS GENERACIONES</a:t>
            </a:r>
            <a:r>
              <a:rPr lang="es-ES" sz="3100" b="1" dirty="0">
                <a:solidFill>
                  <a:srgbClr val="0070C0"/>
                </a:solidFill>
                <a:effectLst/>
                <a:latin typeface="Arial Nova" panose="020B0504020202020204" pitchFamily="34" charset="0"/>
                <a:ea typeface="Times New Roman" panose="02020603050405020304" pitchFamily="18" charset="0"/>
                <a:cs typeface="Times New Roman" panose="02020603050405020304" pitchFamily="18" charset="0"/>
              </a:rPr>
              <a:t>. </a:t>
            </a:r>
            <a:br>
              <a:rPr lang="es-CR" sz="4400" dirty="0">
                <a:effectLst/>
                <a:latin typeface="Calibri" panose="020F0502020204030204" pitchFamily="34" charset="0"/>
                <a:ea typeface="Calibri" panose="020F0502020204030204" pitchFamily="34" charset="0"/>
                <a:cs typeface="Times New Roman" panose="02020603050405020304" pitchFamily="18" charset="0"/>
              </a:rPr>
            </a:br>
            <a:endParaRPr lang="es-CR" dirty="0"/>
          </a:p>
        </p:txBody>
      </p:sp>
      <p:sp>
        <p:nvSpPr>
          <p:cNvPr id="3" name="Marcador de contenido 2">
            <a:extLst>
              <a:ext uri="{FF2B5EF4-FFF2-40B4-BE49-F238E27FC236}">
                <a16:creationId xmlns:a16="http://schemas.microsoft.com/office/drawing/2014/main" id="{E94B6AEF-8E22-324F-9277-628A3B85CC24}"/>
              </a:ext>
            </a:extLst>
          </p:cNvPr>
          <p:cNvSpPr>
            <a:spLocks noGrp="1"/>
          </p:cNvSpPr>
          <p:nvPr>
            <p:ph idx="1"/>
          </p:nvPr>
        </p:nvSpPr>
        <p:spPr>
          <a:xfrm>
            <a:off x="838200" y="1091382"/>
            <a:ext cx="10515600" cy="5085581"/>
          </a:xfrm>
        </p:spPr>
        <p:txBody>
          <a:bodyPr>
            <a:normAutofit fontScale="92500" lnSpcReduction="20000"/>
          </a:bodyPr>
          <a:lstStyle/>
          <a:p>
            <a:pPr algn="just">
              <a:lnSpc>
                <a:spcPct val="107000"/>
              </a:lnSpc>
              <a:spcAft>
                <a:spcPts val="750"/>
              </a:spcAft>
            </a:pPr>
            <a:r>
              <a:rPr lang="es-ES" sz="2000" b="1" dirty="0">
                <a:solidFill>
                  <a:srgbClr val="1C1E21"/>
                </a:solidFill>
                <a:effectLst/>
                <a:latin typeface="Arial Nova" panose="020B0504020202020204" pitchFamily="34" charset="0"/>
                <a:ea typeface="Times New Roman" panose="02020603050405020304" pitchFamily="18" charset="0"/>
                <a:cs typeface="Times New Roman" panose="02020603050405020304" pitchFamily="18" charset="0"/>
              </a:rPr>
              <a:t>Para todos nosotros el tema del futuro incierto de muchísimos jóvenes debe ser de especial preocupación- y correspondiente acción.</a:t>
            </a:r>
          </a:p>
          <a:p>
            <a:pPr algn="just">
              <a:lnSpc>
                <a:spcPct val="107000"/>
              </a:lnSpc>
              <a:spcAft>
                <a:spcPts val="750"/>
              </a:spcAft>
            </a:pPr>
            <a:r>
              <a:rPr lang="es-ES" sz="2000" b="1" dirty="0">
                <a:solidFill>
                  <a:srgbClr val="002060"/>
                </a:solidFill>
                <a:effectLst/>
                <a:latin typeface="Arial Nova" panose="020B0504020202020204" pitchFamily="34" charset="0"/>
                <a:ea typeface="Times New Roman" panose="02020603050405020304" pitchFamily="18" charset="0"/>
                <a:cs typeface="Times New Roman" panose="02020603050405020304" pitchFamily="18" charset="0"/>
              </a:rPr>
              <a:t> Las decenas de miles de jóvenes que no concluyen la educación del nivel medio; las decenas de miles de jóvenes que no estudian ni trabajan porque las oportunidades se han agotado en el modelo actual; las decenas de miles de jóvenes que concluyendo la educación superior no encuentran trabajo; al no tener empleos no pueden independizarse y cada vez más son los jóvenes que regresan al seno de su familia porque no pueden tener su casa propia o alquilada; miles de estos jóvenes caen en vicios, drogas y desesperanza. </a:t>
            </a:r>
            <a:endParaRPr lang="es-CR" sz="20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750"/>
              </a:spcAft>
            </a:pPr>
            <a:r>
              <a:rPr lang="es-ES" sz="2000" b="1" dirty="0">
                <a:solidFill>
                  <a:srgbClr val="1C1E21"/>
                </a:solidFill>
                <a:effectLst/>
                <a:latin typeface="Arial Nova" panose="020B0504020202020204" pitchFamily="34" charset="0"/>
                <a:ea typeface="Times New Roman" panose="02020603050405020304" pitchFamily="18" charset="0"/>
                <a:cs typeface="Times New Roman" panose="02020603050405020304" pitchFamily="18" charset="0"/>
              </a:rPr>
              <a:t>A estos jóvenes, muchas de ellas madres jefes de hogar, debemos devolverles la esperanza, la ilusión de tener por qué y para qué vivir . Es darles el Derecho a un Futuro, es no negarles  los derechos humanos a las actuales y futuras  nuevas generaciones. </a:t>
            </a:r>
            <a:endParaRPr lang="es-CR" sz="20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750"/>
              </a:spcAft>
            </a:pPr>
            <a:r>
              <a:rPr lang="es-ES" sz="2000" b="1" dirty="0">
                <a:solidFill>
                  <a:srgbClr val="002060"/>
                </a:solidFill>
                <a:effectLst/>
                <a:latin typeface="Arial Nova" panose="020B0504020202020204" pitchFamily="34" charset="0"/>
                <a:ea typeface="Times New Roman" panose="02020603050405020304" pitchFamily="18" charset="0"/>
                <a:cs typeface="Times New Roman" panose="02020603050405020304" pitchFamily="18" charset="0"/>
              </a:rPr>
              <a:t>Debemos recordar que los derechos humanos son inherentes al ser humano y que  corresponde al Estado crear las condiciones sociales, económicas, de seguridad, ambientales tecnológicas , educativas -entre ellas de capacitación y empleo- para que las personas  puedan disfrutar de esos derechos humanos .</a:t>
            </a:r>
            <a:endParaRPr lang="es-CR" sz="20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s-CR" dirty="0"/>
          </a:p>
        </p:txBody>
      </p:sp>
    </p:spTree>
    <p:extLst>
      <p:ext uri="{BB962C8B-B14F-4D97-AF65-F5344CB8AC3E}">
        <p14:creationId xmlns:p14="http://schemas.microsoft.com/office/powerpoint/2010/main" val="36786623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203772-0FD9-0631-0222-FEA9AC3E8A36}"/>
              </a:ext>
            </a:extLst>
          </p:cNvPr>
          <p:cNvSpPr>
            <a:spLocks noGrp="1"/>
          </p:cNvSpPr>
          <p:nvPr>
            <p:ph type="title"/>
          </p:nvPr>
        </p:nvSpPr>
        <p:spPr>
          <a:xfrm>
            <a:off x="707923" y="365125"/>
            <a:ext cx="10645877" cy="1325563"/>
          </a:xfrm>
          <a:solidFill>
            <a:srgbClr val="002060"/>
          </a:solidFill>
        </p:spPr>
        <p:txBody>
          <a:bodyPr>
            <a:noAutofit/>
          </a:bodyPr>
          <a:lstStyle/>
          <a:p>
            <a:br>
              <a:rPr lang="es-CR" sz="2800" b="1" dirty="0">
                <a:effectLst/>
                <a:latin typeface="Times New Roman" panose="02020603050405020304" pitchFamily="18" charset="0"/>
                <a:ea typeface="Calibri" panose="020F0502020204030204" pitchFamily="34" charset="0"/>
                <a:cs typeface="Times New Roman" panose="02020603050405020304" pitchFamily="18" charset="0"/>
              </a:rPr>
            </a:br>
            <a:br>
              <a:rPr lang="es-CR" sz="2800" b="1" dirty="0">
                <a:effectLst/>
                <a:latin typeface="Times New Roman" panose="02020603050405020304" pitchFamily="18" charset="0"/>
                <a:ea typeface="Calibri" panose="020F0502020204030204" pitchFamily="34" charset="0"/>
                <a:cs typeface="Times New Roman" panose="02020603050405020304" pitchFamily="18" charset="0"/>
              </a:rPr>
            </a:br>
            <a:r>
              <a:rPr lang="es-CR" sz="28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LAS CARRERAS QUE NUESTRAS INSTITUCIONES DEBEN CAMBIAR:</a:t>
            </a:r>
            <a:br>
              <a:rPr lang="es-CR" sz="2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endParaRPr lang="es-CR" sz="6000" b="1" dirty="0">
              <a:solidFill>
                <a:schemeClr val="bg1"/>
              </a:solidFill>
            </a:endParaRPr>
          </a:p>
        </p:txBody>
      </p:sp>
      <p:sp>
        <p:nvSpPr>
          <p:cNvPr id="3" name="Marcador de contenido 2">
            <a:extLst>
              <a:ext uri="{FF2B5EF4-FFF2-40B4-BE49-F238E27FC236}">
                <a16:creationId xmlns:a16="http://schemas.microsoft.com/office/drawing/2014/main" id="{B7BE4C48-7925-BAEA-4DBD-56720ED863DD}"/>
              </a:ext>
            </a:extLst>
          </p:cNvPr>
          <p:cNvSpPr>
            <a:spLocks noGrp="1"/>
          </p:cNvSpPr>
          <p:nvPr>
            <p:ph idx="1"/>
          </p:nvPr>
        </p:nvSpPr>
        <p:spPr/>
        <p:txBody>
          <a:bodyPr>
            <a:normAutofit lnSpcReduction="10000"/>
          </a:bodyPr>
          <a:lstStyle/>
          <a:p>
            <a:pPr marL="0" lvl="0" indent="0">
              <a:lnSpc>
                <a:spcPct val="107000"/>
              </a:lnSpc>
              <a:buNone/>
              <a:tabLst>
                <a:tab pos="4410710" algn="l"/>
              </a:tabLst>
            </a:pPr>
            <a:r>
              <a:rPr lang="es-CR" sz="24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Podemos clasificar en 3 categorías: </a:t>
            </a:r>
          </a:p>
          <a:p>
            <a:pPr marL="342900" lvl="0" indent="-342900">
              <a:lnSpc>
                <a:spcPct val="107000"/>
              </a:lnSpc>
              <a:buFont typeface="Symbol" panose="05050102010706020507" pitchFamily="18" charset="2"/>
              <a:buChar char=""/>
              <a:tabLst>
                <a:tab pos="4410710" algn="l"/>
              </a:tabLst>
            </a:pPr>
            <a:r>
              <a:rPr lang="es-CR" sz="24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Carreras existentes que pueden ser ubicadas como Carreras Pertinentes a la Revolución Industrial 4.0 o a otras demandas de la economía, tecnología, Sociedad  ;</a:t>
            </a:r>
            <a:endParaRPr lang="es-CR" sz="24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buFont typeface="Symbol" panose="05050102010706020507" pitchFamily="18" charset="2"/>
              <a:buChar char=""/>
              <a:tabLst>
                <a:tab pos="4410710" algn="l"/>
              </a:tabLst>
            </a:pPr>
            <a:r>
              <a:rPr lang="es-CR" sz="2400" dirty="0">
                <a:effectLst/>
                <a:latin typeface="Times New Roman" panose="02020603050405020304" pitchFamily="18" charset="0"/>
                <a:ea typeface="Calibri" panose="020F0502020204030204" pitchFamily="34" charset="0"/>
                <a:cs typeface="Times New Roman" panose="02020603050405020304" pitchFamily="18" charset="0"/>
              </a:rPr>
              <a:t>Carreras existentes que se reconstruyen, se modernizan, se adecúan, para servir a las Empresas dentro de la  Revolución Industrial 4.0 o a otras demandas de la economía, tecnología, Sociedad  ;</a:t>
            </a:r>
            <a:endParaRPr lang="es-CR"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buFont typeface="Symbol" panose="05050102010706020507" pitchFamily="18" charset="2"/>
              <a:buChar char=""/>
              <a:tabLst>
                <a:tab pos="4410710" algn="l"/>
              </a:tabLst>
            </a:pPr>
            <a:r>
              <a:rPr lang="es-CR"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CR" sz="24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Carreras nuevas que se diseñan para servir a las Empresas dentro de la  Revolución Industrial 4.0 o a otras demandas de la economía, tecnología, Sociedad  .</a:t>
            </a:r>
            <a:endParaRPr lang="es-CR" sz="24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tabLst>
                <a:tab pos="4410710" algn="l"/>
              </a:tabLst>
            </a:pPr>
            <a:endParaRPr lang="es-CR"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s-CR" dirty="0"/>
          </a:p>
        </p:txBody>
      </p:sp>
    </p:spTree>
    <p:extLst>
      <p:ext uri="{BB962C8B-B14F-4D97-AF65-F5344CB8AC3E}">
        <p14:creationId xmlns:p14="http://schemas.microsoft.com/office/powerpoint/2010/main" val="37881586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231545-6CB1-58E7-B4E6-7EAFAA1EE14A}"/>
              </a:ext>
            </a:extLst>
          </p:cNvPr>
          <p:cNvSpPr>
            <a:spLocks noGrp="1"/>
          </p:cNvSpPr>
          <p:nvPr>
            <p:ph type="title"/>
          </p:nvPr>
        </p:nvSpPr>
        <p:spPr>
          <a:xfrm>
            <a:off x="838200" y="365126"/>
            <a:ext cx="10515600" cy="726256"/>
          </a:xfrm>
          <a:solidFill>
            <a:srgbClr val="002060"/>
          </a:solidFill>
        </p:spPr>
        <p:txBody>
          <a:bodyPr>
            <a:normAutofit fontScale="90000"/>
          </a:bodyPr>
          <a:lstStyle/>
          <a:p>
            <a:r>
              <a:rPr lang="es-CR" sz="28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LAS CARRERAS QUE NUESTRAS INSTITUCIONES DEBEN CAMBIAR:</a:t>
            </a:r>
            <a:endParaRPr lang="es-CR" sz="2800" dirty="0">
              <a:solidFill>
                <a:schemeClr val="bg1"/>
              </a:solidFill>
            </a:endParaRPr>
          </a:p>
        </p:txBody>
      </p:sp>
      <p:sp>
        <p:nvSpPr>
          <p:cNvPr id="3" name="Marcador de contenido 2">
            <a:extLst>
              <a:ext uri="{FF2B5EF4-FFF2-40B4-BE49-F238E27FC236}">
                <a16:creationId xmlns:a16="http://schemas.microsoft.com/office/drawing/2014/main" id="{2999A64B-F280-CABD-BE37-F5FBC0F76D8B}"/>
              </a:ext>
            </a:extLst>
          </p:cNvPr>
          <p:cNvSpPr>
            <a:spLocks noGrp="1"/>
          </p:cNvSpPr>
          <p:nvPr>
            <p:ph idx="1"/>
          </p:nvPr>
        </p:nvSpPr>
        <p:spPr>
          <a:xfrm>
            <a:off x="838200" y="1371600"/>
            <a:ext cx="10515600" cy="4805363"/>
          </a:xfrm>
        </p:spPr>
        <p:txBody>
          <a:bodyPr>
            <a:normAutofit/>
          </a:bodyPr>
          <a:lstStyle/>
          <a:p>
            <a:pPr algn="just"/>
            <a:r>
              <a:rPr lang="es-CR" sz="2000" b="1" dirty="0">
                <a:solidFill>
                  <a:srgbClr val="002060"/>
                </a:solidFill>
                <a:effectLst/>
                <a:latin typeface="Times New Roman" panose="02020603050405020304" pitchFamily="18" charset="0"/>
                <a:ea typeface="Times New Roman" panose="02020603050405020304" pitchFamily="18" charset="0"/>
              </a:rPr>
              <a:t>Las Carreras del futuro deberán tener un contenido transversal en habilidades blandas que deben incorporarse al currículo de manera demostrable, es decir, que el estudiante las haya adquirido y las pueda aplicar a su vida laboral. abarcan capacidades de razonamiento, liderazgo, comunicación, relaciones interpersonales, ética, atención al detalle, autonomía, creatividad e innovación, resolución de problemas, trabajo en equipo, multitarea (multitasking) y sustentabilidad.</a:t>
            </a:r>
          </a:p>
          <a:p>
            <a:pPr algn="just">
              <a:lnSpc>
                <a:spcPct val="107000"/>
              </a:lnSpc>
              <a:spcAft>
                <a:spcPts val="800"/>
              </a:spcAft>
              <a:tabLst>
                <a:tab pos="4410710" algn="l"/>
              </a:tabLst>
            </a:pPr>
            <a:r>
              <a:rPr lang="es-CR" sz="2000" b="1" dirty="0">
                <a:effectLst/>
                <a:latin typeface="Times New Roman" panose="02020603050405020304" pitchFamily="18" charset="0"/>
                <a:ea typeface="Calibri" panose="020F0502020204030204" pitchFamily="34" charset="0"/>
                <a:cs typeface="Times New Roman" panose="02020603050405020304" pitchFamily="18" charset="0"/>
              </a:rPr>
              <a:t>La malla Curricular de las Carreras del Futuro  debe ser :multidisciplinaria; ser flexible, actualizable permanentemente, </a:t>
            </a:r>
            <a:r>
              <a:rPr lang="es-CR"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ofrecer especializaciones mediante asignaturas optativas. Deben de incluirse muchos trabajos prácticos, casos reales, resolución de problemas , aplicaciones tecnológicas de simulación en laboratorios y talleres virtuales. Debe poder impartirse en forma presencial, o en forma virtual, o en forma mixta (virtual y presencial). </a:t>
            </a:r>
            <a:endParaRPr lang="es-CR" sz="2000" b="1"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spcAft>
                <a:spcPts val="800"/>
              </a:spcAft>
              <a:tabLst>
                <a:tab pos="4410710" algn="l"/>
              </a:tabLst>
            </a:pPr>
            <a:r>
              <a:rPr lang="es-CR" sz="20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s-CR" sz="2000" b="1" dirty="0">
                <a:solidFill>
                  <a:srgbClr val="002060"/>
                </a:solidFill>
                <a:effectLst/>
                <a:latin typeface="Times New Roman" panose="02020603050405020304" pitchFamily="18" charset="0"/>
                <a:ea typeface="Times New Roman" panose="02020603050405020304" pitchFamily="18" charset="0"/>
              </a:rPr>
              <a:t>Quizás el perfil de salida  de las Carreras del Futuro  no sea “preparar para un trabajo”, sino más bien preparar a nuestros egresados para que sean “proveedores de servicios”.  </a:t>
            </a:r>
          </a:p>
          <a:p>
            <a:endParaRPr lang="es-CR" dirty="0"/>
          </a:p>
        </p:txBody>
      </p:sp>
    </p:spTree>
    <p:extLst>
      <p:ext uri="{BB962C8B-B14F-4D97-AF65-F5344CB8AC3E}">
        <p14:creationId xmlns:p14="http://schemas.microsoft.com/office/powerpoint/2010/main" val="30540614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A494FB-F893-0DCC-ECF2-15F668349A3C}"/>
              </a:ext>
            </a:extLst>
          </p:cNvPr>
          <p:cNvSpPr>
            <a:spLocks noGrp="1"/>
          </p:cNvSpPr>
          <p:nvPr>
            <p:ph type="title"/>
          </p:nvPr>
        </p:nvSpPr>
        <p:spPr>
          <a:xfrm>
            <a:off x="838200" y="132735"/>
            <a:ext cx="10515600" cy="943897"/>
          </a:xfrm>
          <a:solidFill>
            <a:srgbClr val="002060"/>
          </a:solidFill>
        </p:spPr>
        <p:txBody>
          <a:bodyPr>
            <a:normAutofit fontScale="90000"/>
          </a:bodyPr>
          <a:lstStyle/>
          <a:p>
            <a:br>
              <a:rPr lang="es-ES" sz="4000" b="1" dirty="0">
                <a:solidFill>
                  <a:srgbClr val="1C1E21"/>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s-ES" sz="31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VISUALIZAMOS  EL FUTURO DE NUESTRAS INSTITUCIONES OFRECIENDO : </a:t>
            </a:r>
            <a:br>
              <a:rPr lang="es-CR" sz="3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endParaRPr lang="es-CR" dirty="0">
              <a:solidFill>
                <a:schemeClr val="bg1"/>
              </a:solidFill>
            </a:endParaRPr>
          </a:p>
        </p:txBody>
      </p:sp>
      <p:sp>
        <p:nvSpPr>
          <p:cNvPr id="3" name="Marcador de contenido 2">
            <a:extLst>
              <a:ext uri="{FF2B5EF4-FFF2-40B4-BE49-F238E27FC236}">
                <a16:creationId xmlns:a16="http://schemas.microsoft.com/office/drawing/2014/main" id="{1CE074DF-525A-60CB-AC7D-810F60E65667}"/>
              </a:ext>
            </a:extLst>
          </p:cNvPr>
          <p:cNvSpPr>
            <a:spLocks noGrp="1"/>
          </p:cNvSpPr>
          <p:nvPr>
            <p:ph idx="1"/>
          </p:nvPr>
        </p:nvSpPr>
        <p:spPr>
          <a:xfrm>
            <a:off x="838200" y="1268362"/>
            <a:ext cx="10515600" cy="5100354"/>
          </a:xfrm>
        </p:spPr>
        <p:txBody>
          <a:bodyPr>
            <a:normAutofit fontScale="92500" lnSpcReduction="10000"/>
          </a:bodyPr>
          <a:lstStyle/>
          <a:p>
            <a:pPr marL="342900" lvl="0" indent="-342900" algn="just">
              <a:lnSpc>
                <a:spcPct val="107000"/>
              </a:lnSpc>
              <a:spcAft>
                <a:spcPts val="750"/>
              </a:spcAft>
              <a:buFont typeface="Symbol" panose="05050102010706020507" pitchFamily="18" charset="2"/>
              <a:buChar char=""/>
            </a:pPr>
            <a:r>
              <a:rPr lang="es-ES" sz="24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Una enseñanza con laboratorios avanzados, de simulación, de experimentación, que ofrezca siempre una enseñanza acorde con los últimos avances en todas las Ciencias y en todas las tecnologías;</a:t>
            </a:r>
            <a:endParaRPr lang="es-CR" sz="24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750"/>
              </a:spcAft>
              <a:buFont typeface="Symbol" panose="05050102010706020507" pitchFamily="18" charset="2"/>
              <a:buChar char=""/>
            </a:pPr>
            <a:r>
              <a:rPr lang="es-ES" sz="2400" dirty="0">
                <a:solidFill>
                  <a:srgbClr val="1C1E21"/>
                </a:solidFill>
                <a:effectLst/>
                <a:latin typeface="Times New Roman" panose="02020603050405020304" pitchFamily="18" charset="0"/>
                <a:ea typeface="Times New Roman" panose="02020603050405020304" pitchFamily="18" charset="0"/>
                <a:cs typeface="Times New Roman" panose="02020603050405020304" pitchFamily="18" charset="0"/>
              </a:rPr>
              <a:t>Unido a redes de innovación y experimentación  internacionales de primer mundo  para ir detectando las derivaciones en el trabajo del futuro.  </a:t>
            </a:r>
            <a:endParaRPr lang="es-CR"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750"/>
              </a:spcAft>
              <a:buFont typeface="Symbol" panose="05050102010706020507" pitchFamily="18" charset="2"/>
              <a:buChar char=""/>
            </a:pPr>
            <a:r>
              <a:rPr lang="es-ES" sz="24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Realizando investigación y experimentación, en el nivel de “investigación y experimentación aplicada” unido a Redes de investigación nacional e internacional para ver y conocer de primera mano las tendencias en el trabajo…y en la capacitación.  </a:t>
            </a:r>
            <a:endParaRPr lang="es-CR" sz="24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750"/>
              </a:spcAft>
              <a:buFont typeface="Symbol" panose="05050102010706020507" pitchFamily="18" charset="2"/>
              <a:buChar char=""/>
            </a:pPr>
            <a:r>
              <a:rPr lang="es-ES" sz="2400" dirty="0">
                <a:solidFill>
                  <a:srgbClr val="1C1E21"/>
                </a:solidFill>
                <a:effectLst/>
                <a:latin typeface="Times New Roman" panose="02020603050405020304" pitchFamily="18" charset="0"/>
                <a:ea typeface="Times New Roman" panose="02020603050405020304" pitchFamily="18" charset="0"/>
                <a:cs typeface="Times New Roman" panose="02020603050405020304" pitchFamily="18" charset="0"/>
              </a:rPr>
              <a:t>Con un </a:t>
            </a:r>
            <a:r>
              <a:rPr lang="es-ES" sz="2400" dirty="0" err="1">
                <a:solidFill>
                  <a:srgbClr val="1C1E21"/>
                </a:solidFill>
                <a:effectLst/>
                <a:latin typeface="Times New Roman" panose="02020603050405020304" pitchFamily="18" charset="0"/>
                <a:ea typeface="Times New Roman" panose="02020603050405020304" pitchFamily="18" charset="0"/>
                <a:cs typeface="Times New Roman" panose="02020603050405020304" pitchFamily="18" charset="0"/>
              </a:rPr>
              <a:t>curriculum</a:t>
            </a:r>
            <a:r>
              <a:rPr lang="es-ES" sz="2400" dirty="0">
                <a:solidFill>
                  <a:srgbClr val="1C1E21"/>
                </a:solidFill>
                <a:effectLst/>
                <a:latin typeface="Times New Roman" panose="02020603050405020304" pitchFamily="18" charset="0"/>
                <a:ea typeface="Times New Roman" panose="02020603050405020304" pitchFamily="18" charset="0"/>
                <a:cs typeface="Times New Roman" panose="02020603050405020304" pitchFamily="18" charset="0"/>
              </a:rPr>
              <a:t> flexible, cambiante máximo cada 2 años y sus contenidos actualizándose permanentemente.</a:t>
            </a:r>
            <a:endParaRPr lang="es-CR"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750"/>
              </a:spcAft>
              <a:buFont typeface="Symbol" panose="05050102010706020507" pitchFamily="18" charset="2"/>
              <a:buChar char=""/>
            </a:pPr>
            <a:r>
              <a:rPr lang="es-ES" sz="24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Ofreciendo en sus cursos una enseñanza individualizada, personalizada</a:t>
            </a:r>
            <a:r>
              <a:rPr lang="es-ES" sz="20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CR" sz="20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739410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0FA643-7F1F-175B-4333-8DD059E39385}"/>
              </a:ext>
            </a:extLst>
          </p:cNvPr>
          <p:cNvSpPr>
            <a:spLocks noGrp="1"/>
          </p:cNvSpPr>
          <p:nvPr>
            <p:ph type="title"/>
          </p:nvPr>
        </p:nvSpPr>
        <p:spPr>
          <a:xfrm>
            <a:off x="838200" y="365125"/>
            <a:ext cx="10515600" cy="696759"/>
          </a:xfrm>
          <a:solidFill>
            <a:srgbClr val="002060"/>
          </a:solidFill>
        </p:spPr>
        <p:txBody>
          <a:bodyPr>
            <a:normAutofit/>
          </a:bodyPr>
          <a:lstStyle/>
          <a:p>
            <a:r>
              <a:rPr lang="es-CR" sz="32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RESPONDER A LA DEMANDA Y A LA OFERTA NUEVA</a:t>
            </a:r>
            <a:endParaRPr lang="es-CR" sz="3200" dirty="0">
              <a:solidFill>
                <a:schemeClr val="bg1"/>
              </a:solidFill>
            </a:endParaRPr>
          </a:p>
        </p:txBody>
      </p:sp>
      <p:sp>
        <p:nvSpPr>
          <p:cNvPr id="3" name="Marcador de contenido 2">
            <a:extLst>
              <a:ext uri="{FF2B5EF4-FFF2-40B4-BE49-F238E27FC236}">
                <a16:creationId xmlns:a16="http://schemas.microsoft.com/office/drawing/2014/main" id="{7641D0CE-8475-B2EF-383D-C39F96860678}"/>
              </a:ext>
            </a:extLst>
          </p:cNvPr>
          <p:cNvSpPr>
            <a:spLocks noGrp="1"/>
          </p:cNvSpPr>
          <p:nvPr>
            <p:ph idx="1"/>
          </p:nvPr>
        </p:nvSpPr>
        <p:spPr>
          <a:xfrm>
            <a:off x="838200" y="1061884"/>
            <a:ext cx="10515600" cy="5589639"/>
          </a:xfrm>
        </p:spPr>
        <p:txBody>
          <a:bodyPr>
            <a:normAutofit fontScale="92500" lnSpcReduction="20000"/>
          </a:bodyPr>
          <a:lstStyle/>
          <a:p>
            <a:pPr algn="just">
              <a:lnSpc>
                <a:spcPct val="107000"/>
              </a:lnSpc>
              <a:spcAft>
                <a:spcPts val="800"/>
              </a:spcAft>
            </a:pPr>
            <a:r>
              <a:rPr lang="es-CR" sz="19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En el futuro la demanda por parte de las Empresas, del Estado y de las Personas se podría hipotetizar  que tendría  al menos los siguientes estratos: </a:t>
            </a:r>
            <a:endParaRPr lang="es-CR" sz="19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s-CR" sz="2400" dirty="0">
                <a:effectLst/>
                <a:latin typeface="Times New Roman" panose="02020603050405020304" pitchFamily="18" charset="0"/>
                <a:ea typeface="Times New Roman" panose="02020603050405020304" pitchFamily="18" charset="0"/>
                <a:cs typeface="Times New Roman" panose="02020603050405020304" pitchFamily="18" charset="0"/>
              </a:rPr>
              <a:t>La demanda de las empresas , personas que están trabajando;</a:t>
            </a:r>
            <a:endParaRPr lang="es-CR"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s-CR" sz="24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La demanda de personas jóvenes para formarse en un oficio u ocupación;</a:t>
            </a:r>
            <a:endParaRPr lang="es-CR" sz="24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s-CR" sz="2400" dirty="0">
                <a:effectLst/>
                <a:latin typeface="Times New Roman" panose="02020603050405020304" pitchFamily="18" charset="0"/>
                <a:ea typeface="Times New Roman" panose="02020603050405020304" pitchFamily="18" charset="0"/>
                <a:cs typeface="Times New Roman" panose="02020603050405020304" pitchFamily="18" charset="0"/>
              </a:rPr>
              <a:t>La demanda de personas que requieren actualización o perfeccionamiento;</a:t>
            </a:r>
            <a:endParaRPr lang="es-CR"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s-CR" sz="24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La demanda de personas que necesitarán un </a:t>
            </a:r>
            <a:r>
              <a:rPr lang="es-CR" sz="2400" b="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re-entrenamiento</a:t>
            </a:r>
            <a:r>
              <a:rPr lang="es-CR" sz="24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significativo en sus ocupaciones actuales;</a:t>
            </a:r>
            <a:endParaRPr lang="es-CR" sz="24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s-CR" sz="2400" dirty="0">
                <a:effectLst/>
                <a:latin typeface="Times New Roman" panose="02020603050405020304" pitchFamily="18" charset="0"/>
                <a:ea typeface="Times New Roman" panose="02020603050405020304" pitchFamily="18" charset="0"/>
                <a:cs typeface="Times New Roman" panose="02020603050405020304" pitchFamily="18" charset="0"/>
              </a:rPr>
              <a:t>Las personas graduadas en profesiones que están saturadas y o que desaparecerán en el futuro y necesitan una capacitación técnico profesional para poder encontrar un trabajo;</a:t>
            </a:r>
          </a:p>
          <a:p>
            <a:pPr marL="342900" indent="-342900" algn="just">
              <a:lnSpc>
                <a:spcPct val="107000"/>
              </a:lnSpc>
              <a:buFont typeface="Symbol" panose="05050102010706020507" pitchFamily="18" charset="2"/>
              <a:buChar char=""/>
            </a:pPr>
            <a:r>
              <a:rPr lang="es-CR" sz="24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Las personas -que se esperarían en varios cientos de miles- que por diversos motivos queden o permanezcan desempleados en los próximos años. </a:t>
            </a:r>
          </a:p>
          <a:p>
            <a:pPr marL="342900" lvl="0" indent="-342900" algn="just">
              <a:lnSpc>
                <a:spcPct val="107000"/>
              </a:lnSpc>
              <a:buFont typeface="Symbol" panose="05050102010706020507" pitchFamily="18" charset="2"/>
              <a:buChar char=""/>
            </a:pPr>
            <a:r>
              <a:rPr lang="es-CR" sz="2400" b="1" dirty="0">
                <a:effectLst/>
                <a:latin typeface="Times New Roman" panose="02020603050405020304" pitchFamily="18" charset="0"/>
                <a:ea typeface="Times New Roman" panose="02020603050405020304" pitchFamily="18" charset="0"/>
                <a:cs typeface="Times New Roman" panose="02020603050405020304" pitchFamily="18" charset="0"/>
              </a:rPr>
              <a:t>Las personas que conforman el creciente número de trabajadores Informales </a:t>
            </a:r>
            <a:endParaRPr lang="es-CR" sz="2400" b="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es-CR" sz="24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Todos aquellos grupos vulnerables que requieran capacitarse  para </a:t>
            </a:r>
            <a:r>
              <a:rPr lang="es-CR" sz="2400" b="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auto-empleo</a:t>
            </a:r>
            <a:r>
              <a:rPr lang="es-CR" sz="24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o empleo informal o empleo fijo donde puedan desempeñarse aplicándose las políticas públicas de inclusión. </a:t>
            </a:r>
            <a:endParaRPr lang="es-CR" sz="24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buFont typeface="Symbol" panose="05050102010706020507" pitchFamily="18" charset="2"/>
              <a:buChar char=""/>
            </a:pPr>
            <a:endParaRPr lang="es-CR" sz="2400" b="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endParaRPr lang="es-CR"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s-CR" dirty="0"/>
          </a:p>
        </p:txBody>
      </p:sp>
    </p:spTree>
    <p:extLst>
      <p:ext uri="{BB962C8B-B14F-4D97-AF65-F5344CB8AC3E}">
        <p14:creationId xmlns:p14="http://schemas.microsoft.com/office/powerpoint/2010/main" val="750837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5" name="Conector recto 44">
            <a:extLst>
              <a:ext uri="{FF2B5EF4-FFF2-40B4-BE49-F238E27FC236}">
                <a16:creationId xmlns:a16="http://schemas.microsoft.com/office/drawing/2014/main" id="{79B516A8-2F9D-7FC8-6D52-62F0E31F04EE}"/>
              </a:ext>
            </a:extLst>
          </p:cNvPr>
          <p:cNvCxnSpPr>
            <a:cxnSpLocks/>
            <a:stCxn id="8" idx="3"/>
          </p:cNvCxnSpPr>
          <p:nvPr/>
        </p:nvCxnSpPr>
        <p:spPr>
          <a:xfrm>
            <a:off x="3752629" y="5022252"/>
            <a:ext cx="606012" cy="703"/>
          </a:xfrm>
          <a:prstGeom prst="line">
            <a:avLst/>
          </a:prstGeom>
        </p:spPr>
        <p:style>
          <a:lnRef idx="3">
            <a:schemeClr val="accent1"/>
          </a:lnRef>
          <a:fillRef idx="0">
            <a:schemeClr val="accent1"/>
          </a:fillRef>
          <a:effectRef idx="2">
            <a:schemeClr val="accent1"/>
          </a:effectRef>
          <a:fontRef idx="minor">
            <a:schemeClr val="tx1"/>
          </a:fontRef>
        </p:style>
      </p:cxnSp>
      <p:cxnSp>
        <p:nvCxnSpPr>
          <p:cNvPr id="43" name="Conector recto 42">
            <a:extLst>
              <a:ext uri="{FF2B5EF4-FFF2-40B4-BE49-F238E27FC236}">
                <a16:creationId xmlns:a16="http://schemas.microsoft.com/office/drawing/2014/main" id="{6AD77AE2-DD60-FBF1-5E2D-FA8917292112}"/>
              </a:ext>
            </a:extLst>
          </p:cNvPr>
          <p:cNvCxnSpPr>
            <a:cxnSpLocks/>
            <a:stCxn id="7" idx="0"/>
          </p:cNvCxnSpPr>
          <p:nvPr/>
        </p:nvCxnSpPr>
        <p:spPr>
          <a:xfrm flipV="1">
            <a:off x="6036310" y="5915025"/>
            <a:ext cx="8636" cy="374473"/>
          </a:xfrm>
          <a:prstGeom prst="line">
            <a:avLst/>
          </a:prstGeom>
        </p:spPr>
        <p:style>
          <a:lnRef idx="3">
            <a:schemeClr val="accent1"/>
          </a:lnRef>
          <a:fillRef idx="0">
            <a:schemeClr val="accent1"/>
          </a:fillRef>
          <a:effectRef idx="2">
            <a:schemeClr val="accent1"/>
          </a:effectRef>
          <a:fontRef idx="minor">
            <a:schemeClr val="tx1"/>
          </a:fontRef>
        </p:style>
      </p:cxnSp>
      <p:cxnSp>
        <p:nvCxnSpPr>
          <p:cNvPr id="40" name="Conector recto 39">
            <a:extLst>
              <a:ext uri="{FF2B5EF4-FFF2-40B4-BE49-F238E27FC236}">
                <a16:creationId xmlns:a16="http://schemas.microsoft.com/office/drawing/2014/main" id="{DFD19679-719A-2147-3600-CF588576C001}"/>
              </a:ext>
            </a:extLst>
          </p:cNvPr>
          <p:cNvCxnSpPr>
            <a:stCxn id="6" idx="1"/>
          </p:cNvCxnSpPr>
          <p:nvPr/>
        </p:nvCxnSpPr>
        <p:spPr>
          <a:xfrm flipH="1" flipV="1">
            <a:off x="7863840" y="5022955"/>
            <a:ext cx="463216" cy="1"/>
          </a:xfrm>
          <a:prstGeom prst="line">
            <a:avLst/>
          </a:prstGeom>
        </p:spPr>
        <p:style>
          <a:lnRef idx="3">
            <a:schemeClr val="accent1"/>
          </a:lnRef>
          <a:fillRef idx="0">
            <a:schemeClr val="accent1"/>
          </a:fillRef>
          <a:effectRef idx="2">
            <a:schemeClr val="accent1"/>
          </a:effectRef>
          <a:fontRef idx="minor">
            <a:schemeClr val="tx1"/>
          </a:fontRef>
        </p:style>
      </p:cxnSp>
      <p:cxnSp>
        <p:nvCxnSpPr>
          <p:cNvPr id="38" name="Conector recto 37">
            <a:extLst>
              <a:ext uri="{FF2B5EF4-FFF2-40B4-BE49-F238E27FC236}">
                <a16:creationId xmlns:a16="http://schemas.microsoft.com/office/drawing/2014/main" id="{06C876D7-575C-059F-267A-9086168E820B}"/>
              </a:ext>
            </a:extLst>
          </p:cNvPr>
          <p:cNvCxnSpPr>
            <a:cxnSpLocks/>
            <a:stCxn id="5" idx="1"/>
          </p:cNvCxnSpPr>
          <p:nvPr/>
        </p:nvCxnSpPr>
        <p:spPr>
          <a:xfrm flipH="1" flipV="1">
            <a:off x="8550910" y="3605495"/>
            <a:ext cx="333599" cy="164961"/>
          </a:xfrm>
          <a:prstGeom prst="line">
            <a:avLst/>
          </a:prstGeom>
        </p:spPr>
        <p:style>
          <a:lnRef idx="3">
            <a:schemeClr val="accent1"/>
          </a:lnRef>
          <a:fillRef idx="0">
            <a:schemeClr val="accent1"/>
          </a:fillRef>
          <a:effectRef idx="2">
            <a:schemeClr val="accent1"/>
          </a:effectRef>
          <a:fontRef idx="minor">
            <a:schemeClr val="tx1"/>
          </a:fontRef>
        </p:style>
      </p:cxnSp>
      <p:cxnSp>
        <p:nvCxnSpPr>
          <p:cNvPr id="36" name="Conector recto 35">
            <a:extLst>
              <a:ext uri="{FF2B5EF4-FFF2-40B4-BE49-F238E27FC236}">
                <a16:creationId xmlns:a16="http://schemas.microsoft.com/office/drawing/2014/main" id="{F010EF5D-C87B-525A-294C-DDC701BC2E27}"/>
              </a:ext>
            </a:extLst>
          </p:cNvPr>
          <p:cNvCxnSpPr>
            <a:cxnSpLocks/>
            <a:stCxn id="4" idx="1"/>
          </p:cNvCxnSpPr>
          <p:nvPr/>
        </p:nvCxnSpPr>
        <p:spPr>
          <a:xfrm flipH="1" flipV="1">
            <a:off x="7955837" y="2143172"/>
            <a:ext cx="463216" cy="254401"/>
          </a:xfrm>
          <a:prstGeom prst="line">
            <a:avLst/>
          </a:prstGeom>
        </p:spPr>
        <p:style>
          <a:lnRef idx="3">
            <a:schemeClr val="accent1"/>
          </a:lnRef>
          <a:fillRef idx="0">
            <a:schemeClr val="accent1"/>
          </a:fillRef>
          <a:effectRef idx="2">
            <a:schemeClr val="accent1"/>
          </a:effectRef>
          <a:fontRef idx="minor">
            <a:schemeClr val="tx1"/>
          </a:fontRef>
        </p:style>
      </p:cxnSp>
      <p:cxnSp>
        <p:nvCxnSpPr>
          <p:cNvPr id="34" name="Conector recto 33">
            <a:extLst>
              <a:ext uri="{FF2B5EF4-FFF2-40B4-BE49-F238E27FC236}">
                <a16:creationId xmlns:a16="http://schemas.microsoft.com/office/drawing/2014/main" id="{2511A148-B3A5-041A-689C-582973F21862}"/>
              </a:ext>
            </a:extLst>
          </p:cNvPr>
          <p:cNvCxnSpPr>
            <a:cxnSpLocks/>
            <a:stCxn id="3" idx="2"/>
            <a:endCxn id="2" idx="0"/>
          </p:cNvCxnSpPr>
          <p:nvPr/>
        </p:nvCxnSpPr>
        <p:spPr>
          <a:xfrm>
            <a:off x="5862088" y="921491"/>
            <a:ext cx="184179" cy="158549"/>
          </a:xfrm>
          <a:prstGeom prst="line">
            <a:avLst/>
          </a:prstGeom>
        </p:spPr>
        <p:style>
          <a:lnRef idx="3">
            <a:schemeClr val="accent1"/>
          </a:lnRef>
          <a:fillRef idx="0">
            <a:schemeClr val="accent1"/>
          </a:fillRef>
          <a:effectRef idx="2">
            <a:schemeClr val="accent1"/>
          </a:effectRef>
          <a:fontRef idx="minor">
            <a:schemeClr val="tx1"/>
          </a:fontRef>
        </p:style>
      </p:cxnSp>
      <p:cxnSp>
        <p:nvCxnSpPr>
          <p:cNvPr id="32" name="Conector recto 31">
            <a:extLst>
              <a:ext uri="{FF2B5EF4-FFF2-40B4-BE49-F238E27FC236}">
                <a16:creationId xmlns:a16="http://schemas.microsoft.com/office/drawing/2014/main" id="{EBE12B36-43A2-C3F8-73AB-F94AD6A45D4B}"/>
              </a:ext>
            </a:extLst>
          </p:cNvPr>
          <p:cNvCxnSpPr>
            <a:cxnSpLocks/>
            <a:stCxn id="9" idx="3"/>
          </p:cNvCxnSpPr>
          <p:nvPr/>
        </p:nvCxnSpPr>
        <p:spPr>
          <a:xfrm>
            <a:off x="3173267" y="3619405"/>
            <a:ext cx="450996"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28" name="Conector recto 27">
            <a:extLst>
              <a:ext uri="{FF2B5EF4-FFF2-40B4-BE49-F238E27FC236}">
                <a16:creationId xmlns:a16="http://schemas.microsoft.com/office/drawing/2014/main" id="{BBBB9C06-AB7D-4F7F-CEEA-D75556D9191C}"/>
              </a:ext>
            </a:extLst>
          </p:cNvPr>
          <p:cNvCxnSpPr>
            <a:cxnSpLocks/>
            <a:stCxn id="10" idx="3"/>
          </p:cNvCxnSpPr>
          <p:nvPr/>
        </p:nvCxnSpPr>
        <p:spPr>
          <a:xfrm>
            <a:off x="3772949" y="2229124"/>
            <a:ext cx="373601" cy="703"/>
          </a:xfrm>
          <a:prstGeom prst="line">
            <a:avLst/>
          </a:prstGeom>
        </p:spPr>
        <p:style>
          <a:lnRef idx="3">
            <a:schemeClr val="accent1"/>
          </a:lnRef>
          <a:fillRef idx="0">
            <a:schemeClr val="accent1"/>
          </a:fillRef>
          <a:effectRef idx="2">
            <a:schemeClr val="accent1"/>
          </a:effectRef>
          <a:fontRef idx="minor">
            <a:schemeClr val="tx1"/>
          </a:fontRef>
        </p:style>
      </p:cxnSp>
      <p:sp>
        <p:nvSpPr>
          <p:cNvPr id="58" name="CuadroTexto 57">
            <a:extLst>
              <a:ext uri="{FF2B5EF4-FFF2-40B4-BE49-F238E27FC236}">
                <a16:creationId xmlns:a16="http://schemas.microsoft.com/office/drawing/2014/main" id="{3D89A518-B0E5-742D-B0C6-2C2D7A2BF2E8}"/>
              </a:ext>
            </a:extLst>
          </p:cNvPr>
          <p:cNvSpPr txBox="1"/>
          <p:nvPr/>
        </p:nvSpPr>
        <p:spPr>
          <a:xfrm>
            <a:off x="168869" y="61576"/>
            <a:ext cx="11910060" cy="523220"/>
          </a:xfrm>
          <a:prstGeom prst="rect">
            <a:avLst/>
          </a:prstGeom>
          <a:noFill/>
        </p:spPr>
        <p:txBody>
          <a:bodyPr wrap="square" rtlCol="0">
            <a:spAutoFit/>
          </a:bodyPr>
          <a:lstStyle/>
          <a:p>
            <a:pPr algn="ctr"/>
            <a:r>
              <a:rPr lang="es-ES" sz="2800" b="1" cap="small" dirty="0"/>
              <a:t>Tipología de Demandas del INFOTEP y las Categorías de Respuesta a la Demanda</a:t>
            </a:r>
          </a:p>
        </p:txBody>
      </p:sp>
      <p:graphicFrame>
        <p:nvGraphicFramePr>
          <p:cNvPr id="2" name="Diagrama 1">
            <a:extLst>
              <a:ext uri="{FF2B5EF4-FFF2-40B4-BE49-F238E27FC236}">
                <a16:creationId xmlns:a16="http://schemas.microsoft.com/office/drawing/2014/main" id="{C1416A77-3F50-5108-ED78-440794B3F0E2}"/>
              </a:ext>
            </a:extLst>
          </p:cNvPr>
          <p:cNvGraphicFramePr/>
          <p:nvPr/>
        </p:nvGraphicFramePr>
        <p:xfrm>
          <a:off x="2258084" y="1080040"/>
          <a:ext cx="7576366" cy="50509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ángulo 2">
            <a:extLst>
              <a:ext uri="{FF2B5EF4-FFF2-40B4-BE49-F238E27FC236}">
                <a16:creationId xmlns:a16="http://schemas.microsoft.com/office/drawing/2014/main" id="{2BBA5D3C-3D0D-4533-9AE5-46C74E36B414}"/>
              </a:ext>
            </a:extLst>
          </p:cNvPr>
          <p:cNvSpPr/>
          <p:nvPr/>
        </p:nvSpPr>
        <p:spPr>
          <a:xfrm>
            <a:off x="3173266" y="564318"/>
            <a:ext cx="5377643" cy="357173"/>
          </a:xfrm>
          <a:prstGeom prst="rect">
            <a:avLst/>
          </a:prstGeom>
          <a:solidFill>
            <a:srgbClr val="00B05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sz="1050" b="1" dirty="0">
              <a:solidFill>
                <a:schemeClr val="bg1"/>
              </a:solidFill>
            </a:endParaRPr>
          </a:p>
          <a:p>
            <a:pPr algn="ctr"/>
            <a:r>
              <a:rPr lang="es-CR" sz="1200" b="1" dirty="0">
                <a:solidFill>
                  <a:schemeClr val="bg1"/>
                </a:solidFill>
              </a:rPr>
              <a:t>1- OFERTA : CARRERAS 4.0,;FORM . PLENA , FORMACIÓN DE MAESTRO TÉCNICO. </a:t>
            </a:r>
          </a:p>
          <a:p>
            <a:pPr algn="ctr"/>
            <a:r>
              <a:rPr lang="es-CR" sz="1200" b="1" dirty="0">
                <a:solidFill>
                  <a:schemeClr val="bg1"/>
                </a:solidFill>
              </a:rPr>
              <a:t>FOMACIÓN POR ITIINERARIO </a:t>
            </a:r>
            <a:endParaRPr lang="en-US" sz="1200" b="1" dirty="0">
              <a:solidFill>
                <a:schemeClr val="bg1"/>
              </a:solidFill>
            </a:endParaRPr>
          </a:p>
          <a:p>
            <a:pPr algn="ctr"/>
            <a:r>
              <a:rPr lang="es-CR" sz="1050" b="1" dirty="0">
                <a:solidFill>
                  <a:schemeClr val="bg1"/>
                </a:solidFill>
              </a:rPr>
              <a:t> </a:t>
            </a:r>
            <a:endParaRPr lang="es-CR" sz="1000" b="1" dirty="0">
              <a:solidFill>
                <a:schemeClr val="bg1"/>
              </a:solidFill>
            </a:endParaRPr>
          </a:p>
        </p:txBody>
      </p:sp>
      <p:sp>
        <p:nvSpPr>
          <p:cNvPr id="5" name="Rectángulo 4">
            <a:extLst>
              <a:ext uri="{FF2B5EF4-FFF2-40B4-BE49-F238E27FC236}">
                <a16:creationId xmlns:a16="http://schemas.microsoft.com/office/drawing/2014/main" id="{19B1930C-8FED-63C8-825E-76682E260D7E}"/>
              </a:ext>
            </a:extLst>
          </p:cNvPr>
          <p:cNvSpPr/>
          <p:nvPr/>
        </p:nvSpPr>
        <p:spPr>
          <a:xfrm>
            <a:off x="8884509" y="3278352"/>
            <a:ext cx="2488857" cy="984207"/>
          </a:xfrm>
          <a:prstGeom prst="rect">
            <a:avLst/>
          </a:prstGeom>
          <a:solidFill>
            <a:schemeClr val="tx1">
              <a:lumMod val="75000"/>
              <a:lumOff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sz="1000" b="1" dirty="0">
                <a:solidFill>
                  <a:schemeClr val="bg1"/>
                </a:solidFill>
              </a:rPr>
              <a:t>3- OFERTA: DE CARRERAS CON UPSKILLING, RESKILLING, MICRO CREDENCIALES, </a:t>
            </a:r>
          </a:p>
          <a:p>
            <a:pPr algn="ctr"/>
            <a:r>
              <a:rPr lang="es-CR" sz="1000" b="1" dirty="0">
                <a:solidFill>
                  <a:schemeClr val="bg1"/>
                </a:solidFill>
              </a:rPr>
              <a:t>CORE SKILLS . COMPLEMENTACIÓN PROFESIONAL . </a:t>
            </a:r>
            <a:r>
              <a:rPr lang="es-CR" sz="1000" b="1">
                <a:solidFill>
                  <a:schemeClr val="bg1"/>
                </a:solidFill>
              </a:rPr>
              <a:t>HABILITACIÓN PROFESIONAL. </a:t>
            </a:r>
            <a:endParaRPr lang="es-CR" sz="1000" b="1" dirty="0">
              <a:solidFill>
                <a:schemeClr val="bg1"/>
              </a:solidFill>
            </a:endParaRPr>
          </a:p>
        </p:txBody>
      </p:sp>
      <p:sp>
        <p:nvSpPr>
          <p:cNvPr id="6" name="Rectángulo 5">
            <a:extLst>
              <a:ext uri="{FF2B5EF4-FFF2-40B4-BE49-F238E27FC236}">
                <a16:creationId xmlns:a16="http://schemas.microsoft.com/office/drawing/2014/main" id="{C7D4D9C0-B6AE-812B-2A61-B7B4152DFF91}"/>
              </a:ext>
            </a:extLst>
          </p:cNvPr>
          <p:cNvSpPr/>
          <p:nvPr/>
        </p:nvSpPr>
        <p:spPr>
          <a:xfrm>
            <a:off x="8327056" y="4695812"/>
            <a:ext cx="2252275" cy="654287"/>
          </a:xfrm>
          <a:prstGeom prst="rect">
            <a:avLst/>
          </a:prstGeom>
          <a:solidFill>
            <a:schemeClr val="accent6">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sz="1000" b="1" dirty="0">
                <a:solidFill>
                  <a:schemeClr val="bg1"/>
                </a:solidFill>
              </a:rPr>
              <a:t>4- OFERTA: CARRERAS PARA VIVIR Y SOBREVIVIR</a:t>
            </a:r>
          </a:p>
        </p:txBody>
      </p:sp>
      <p:sp>
        <p:nvSpPr>
          <p:cNvPr id="7" name="Rectángulo 6">
            <a:extLst>
              <a:ext uri="{FF2B5EF4-FFF2-40B4-BE49-F238E27FC236}">
                <a16:creationId xmlns:a16="http://schemas.microsoft.com/office/drawing/2014/main" id="{358EA5F9-EC1A-65C2-2FA6-EBDFA166DDDC}"/>
              </a:ext>
            </a:extLst>
          </p:cNvPr>
          <p:cNvSpPr/>
          <p:nvPr/>
        </p:nvSpPr>
        <p:spPr>
          <a:xfrm>
            <a:off x="4414520" y="6289498"/>
            <a:ext cx="3243580" cy="500660"/>
          </a:xfrm>
          <a:prstGeom prst="rect">
            <a:avLst/>
          </a:prstGeom>
          <a:solidFill>
            <a:srgbClr val="C0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sz="1000" b="1" dirty="0">
                <a:solidFill>
                  <a:schemeClr val="bg1"/>
                </a:solidFill>
              </a:rPr>
              <a:t>5- OFERTA DE CERTIFICACIONES, ACREDITACIONES.</a:t>
            </a:r>
          </a:p>
          <a:p>
            <a:pPr algn="ctr"/>
            <a:r>
              <a:rPr lang="es-CR" sz="1000" b="1" dirty="0">
                <a:solidFill>
                  <a:schemeClr val="bg1"/>
                </a:solidFill>
              </a:rPr>
              <a:t>RECONOCER EL SABER APRENDIDO EN LA VIDA LABORAL,</a:t>
            </a:r>
          </a:p>
          <a:p>
            <a:pPr algn="ctr"/>
            <a:r>
              <a:rPr lang="es-CR" sz="1000" b="1" dirty="0">
                <a:solidFill>
                  <a:schemeClr val="bg1"/>
                </a:solidFill>
              </a:rPr>
              <a:t>EDUCACIÓN CONTÍNUA – VALIDACIÓN OCUPACIONAL </a:t>
            </a:r>
          </a:p>
        </p:txBody>
      </p:sp>
      <p:sp>
        <p:nvSpPr>
          <p:cNvPr id="8" name="Rectángulo 7">
            <a:extLst>
              <a:ext uri="{FF2B5EF4-FFF2-40B4-BE49-F238E27FC236}">
                <a16:creationId xmlns:a16="http://schemas.microsoft.com/office/drawing/2014/main" id="{5D4537F0-0C44-2B82-0918-1FD47CE4EA67}"/>
              </a:ext>
            </a:extLst>
          </p:cNvPr>
          <p:cNvSpPr/>
          <p:nvPr/>
        </p:nvSpPr>
        <p:spPr>
          <a:xfrm>
            <a:off x="975948" y="4695812"/>
            <a:ext cx="2776681" cy="652879"/>
          </a:xfrm>
          <a:prstGeom prst="rect">
            <a:avLst/>
          </a:prstGeom>
          <a:solidFill>
            <a:schemeClr val="accent2">
              <a:lumMod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sz="1000" b="1" dirty="0">
                <a:solidFill>
                  <a:schemeClr val="bg1"/>
                </a:solidFill>
              </a:rPr>
              <a:t>6- OFERTA: VÍA WEB (PORTALES, RADIO, VIDEOS MULTIMEDIALES)</a:t>
            </a:r>
          </a:p>
        </p:txBody>
      </p:sp>
      <p:sp>
        <p:nvSpPr>
          <p:cNvPr id="9" name="Rectángulo 8">
            <a:extLst>
              <a:ext uri="{FF2B5EF4-FFF2-40B4-BE49-F238E27FC236}">
                <a16:creationId xmlns:a16="http://schemas.microsoft.com/office/drawing/2014/main" id="{CF6CD1AB-2031-B298-AD81-C1B365AEE8F9}"/>
              </a:ext>
            </a:extLst>
          </p:cNvPr>
          <p:cNvSpPr/>
          <p:nvPr/>
        </p:nvSpPr>
        <p:spPr>
          <a:xfrm>
            <a:off x="396586" y="3156048"/>
            <a:ext cx="2776681" cy="926714"/>
          </a:xfrm>
          <a:prstGeom prst="rect">
            <a:avLst/>
          </a:prstGeom>
          <a:solidFill>
            <a:srgbClr val="99CC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sz="1000" b="1" dirty="0">
                <a:solidFill>
                  <a:schemeClr val="tx1"/>
                </a:solidFill>
              </a:rPr>
              <a:t> 7- OFERTA: USO DE STREAMING, ASÍ COMO DE FACEBOOK, YOUTUBE, INSTAGRAM,</a:t>
            </a:r>
          </a:p>
          <a:p>
            <a:pPr algn="ctr"/>
            <a:r>
              <a:rPr lang="es-CR" sz="1000" b="1" dirty="0">
                <a:solidFill>
                  <a:schemeClr val="tx1"/>
                </a:solidFill>
              </a:rPr>
              <a:t> TIKTOK, LINKEDIN, TWITTER, PINTEREST, </a:t>
            </a:r>
            <a:br>
              <a:rPr lang="es-CR" sz="1000" b="1" dirty="0">
                <a:solidFill>
                  <a:schemeClr val="tx1"/>
                </a:solidFill>
              </a:rPr>
            </a:br>
            <a:r>
              <a:rPr lang="es-CR" sz="1000" b="1" dirty="0">
                <a:solidFill>
                  <a:schemeClr val="tx1"/>
                </a:solidFill>
              </a:rPr>
              <a:t>ENTRE OTRAS. </a:t>
            </a:r>
          </a:p>
          <a:p>
            <a:pPr algn="ctr"/>
            <a:r>
              <a:rPr lang="es-CR" sz="1000" b="1" dirty="0">
                <a:solidFill>
                  <a:schemeClr val="tx1"/>
                </a:solidFill>
              </a:rPr>
              <a:t>USO DE VIDEO CONFERENCIAS</a:t>
            </a:r>
          </a:p>
        </p:txBody>
      </p:sp>
      <p:sp>
        <p:nvSpPr>
          <p:cNvPr id="10" name="Rectángulo 9">
            <a:extLst>
              <a:ext uri="{FF2B5EF4-FFF2-40B4-BE49-F238E27FC236}">
                <a16:creationId xmlns:a16="http://schemas.microsoft.com/office/drawing/2014/main" id="{6ECA66D9-2CB9-0545-3AC2-0D5287463F3F}"/>
              </a:ext>
            </a:extLst>
          </p:cNvPr>
          <p:cNvSpPr/>
          <p:nvPr/>
        </p:nvSpPr>
        <p:spPr>
          <a:xfrm>
            <a:off x="700117" y="1820728"/>
            <a:ext cx="3072832" cy="816792"/>
          </a:xfrm>
          <a:prstGeom prst="rect">
            <a:avLst/>
          </a:prstGeom>
          <a:solidFill>
            <a:srgbClr val="3333C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sz="1000" b="1" dirty="0">
                <a:solidFill>
                  <a:schemeClr val="bg1"/>
                </a:solidFill>
              </a:rPr>
              <a:t>  8-   OFERTA: AYUDA CON MATERIAL, ACCESO A BIBLIOTECA VIRTUAL, SOFTWARE DE SIMULACIÓN, AUTO-EVALUACIÓN DE LOS AUTO-APRENDIZAJES, AYUDAS EN LÍNEA -  CERTIFICACIÓN DE COMPETENCIAS</a:t>
            </a:r>
          </a:p>
        </p:txBody>
      </p:sp>
      <p:sp>
        <p:nvSpPr>
          <p:cNvPr id="4" name="Rectángulo 3">
            <a:extLst>
              <a:ext uri="{FF2B5EF4-FFF2-40B4-BE49-F238E27FC236}">
                <a16:creationId xmlns:a16="http://schemas.microsoft.com/office/drawing/2014/main" id="{7908CA1E-1F55-910B-35BF-7182AF255C76}"/>
              </a:ext>
            </a:extLst>
          </p:cNvPr>
          <p:cNvSpPr/>
          <p:nvPr/>
        </p:nvSpPr>
        <p:spPr>
          <a:xfrm>
            <a:off x="8419053" y="1816029"/>
            <a:ext cx="2337895" cy="1163087"/>
          </a:xfrm>
          <a:prstGeom prst="rect">
            <a:avLst/>
          </a:prstGeom>
          <a:solidFill>
            <a:srgbClr val="00206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sz="1000" b="1" dirty="0">
                <a:solidFill>
                  <a:schemeClr val="accent2">
                    <a:lumMod val="50000"/>
                  </a:schemeClr>
                </a:solidFill>
              </a:rPr>
              <a:t> </a:t>
            </a:r>
            <a:r>
              <a:rPr lang="es-CR" sz="1000" b="1" dirty="0">
                <a:solidFill>
                  <a:schemeClr val="bg1"/>
                </a:solidFill>
              </a:rPr>
              <a:t>2- OFERTA: CARRERAS MODERNIZADAS Y CON HABILIDADES LINGUISTICAS, </a:t>
            </a:r>
            <a:br>
              <a:rPr lang="es-CR" sz="1000" b="1" dirty="0">
                <a:solidFill>
                  <a:schemeClr val="bg1"/>
                </a:solidFill>
              </a:rPr>
            </a:br>
            <a:r>
              <a:rPr lang="es-CR" sz="1000" b="1" dirty="0">
                <a:solidFill>
                  <a:schemeClr val="bg1"/>
                </a:solidFill>
              </a:rPr>
              <a:t>TECNOLÓGICAS Y BLANDAS . FORMACIÓN CONTINUA EN CENTROS.FORMACIÓN DUAL. CAPACITACION PERMANENTE </a:t>
            </a:r>
          </a:p>
        </p:txBody>
      </p:sp>
      <p:pic>
        <p:nvPicPr>
          <p:cNvPr id="60" name="Imagen 59" descr="Logotipo, nombre de la empresa&#10;&#10;Descripción generada automáticamente">
            <a:extLst>
              <a:ext uri="{FF2B5EF4-FFF2-40B4-BE49-F238E27FC236}">
                <a16:creationId xmlns:a16="http://schemas.microsoft.com/office/drawing/2014/main" id="{773681FB-5527-C625-FE7A-B2F1F19B9F2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53813" y="3005924"/>
            <a:ext cx="1303066" cy="926714"/>
          </a:xfrm>
          <a:prstGeom prst="rect">
            <a:avLst/>
          </a:prstGeom>
        </p:spPr>
      </p:pic>
    </p:spTree>
    <p:extLst>
      <p:ext uri="{BB962C8B-B14F-4D97-AF65-F5344CB8AC3E}">
        <p14:creationId xmlns:p14="http://schemas.microsoft.com/office/powerpoint/2010/main" val="3348651131"/>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75EC01-5DB5-432C-87B5-8CC8C203C174}"/>
              </a:ext>
            </a:extLst>
          </p:cNvPr>
          <p:cNvSpPr>
            <a:spLocks noGrp="1"/>
          </p:cNvSpPr>
          <p:nvPr>
            <p:ph type="title"/>
          </p:nvPr>
        </p:nvSpPr>
        <p:spPr>
          <a:solidFill>
            <a:srgbClr val="002060"/>
          </a:solidFill>
        </p:spPr>
        <p:txBody>
          <a:bodyPr>
            <a:normAutofit/>
          </a:bodyPr>
          <a:lstStyle/>
          <a:p>
            <a:pPr algn="ctr"/>
            <a:r>
              <a:rPr lang="es-CR" sz="4000" b="1" dirty="0">
                <a:solidFill>
                  <a:schemeClr val="bg1"/>
                </a:solidFill>
              </a:rPr>
              <a:t>POR QUÉ Y PARA QUÉ DE UNA EDUCACIÓN 4-0 </a:t>
            </a:r>
          </a:p>
        </p:txBody>
      </p:sp>
      <p:sp>
        <p:nvSpPr>
          <p:cNvPr id="3" name="Marcador de contenido 2">
            <a:extLst>
              <a:ext uri="{FF2B5EF4-FFF2-40B4-BE49-F238E27FC236}">
                <a16:creationId xmlns:a16="http://schemas.microsoft.com/office/drawing/2014/main" id="{234C6636-BCBE-4473-8BEC-520FA811B0ED}"/>
              </a:ext>
            </a:extLst>
          </p:cNvPr>
          <p:cNvSpPr>
            <a:spLocks noGrp="1"/>
          </p:cNvSpPr>
          <p:nvPr>
            <p:ph idx="1"/>
          </p:nvPr>
        </p:nvSpPr>
        <p:spPr>
          <a:xfrm>
            <a:off x="838200" y="1825625"/>
            <a:ext cx="10515600" cy="4667250"/>
          </a:xfrm>
        </p:spPr>
        <p:txBody>
          <a:bodyPr>
            <a:normAutofit fontScale="92500" lnSpcReduction="20000"/>
          </a:bodyPr>
          <a:lstStyle/>
          <a:p>
            <a:pPr algn="just">
              <a:lnSpc>
                <a:spcPct val="107000"/>
              </a:lnSpc>
              <a:spcAft>
                <a:spcPts val="800"/>
              </a:spcAft>
            </a:pPr>
            <a:r>
              <a:rPr lang="es-CR" sz="2600" b="1" dirty="0">
                <a:effectLst/>
                <a:latin typeface="Arial Nova" panose="020B0504020202020204" pitchFamily="34" charset="0"/>
                <a:ea typeface="Calibri" panose="020F0502020204030204" pitchFamily="34" charset="0"/>
                <a:cs typeface="Times New Roman" panose="02020603050405020304" pitchFamily="18" charset="0"/>
              </a:rPr>
              <a:t>La literatura de organismos internacionales, de centros de  investigación, de empresas  que miran al futuro, </a:t>
            </a:r>
            <a:r>
              <a:rPr lang="es-CR" sz="2600" b="1" dirty="0">
                <a:latin typeface="Arial Nova" panose="020B0504020202020204" pitchFamily="34" charset="0"/>
                <a:ea typeface="Calibri" panose="020F0502020204030204" pitchFamily="34" charset="0"/>
                <a:cs typeface="Times New Roman" panose="02020603050405020304" pitchFamily="18" charset="0"/>
              </a:rPr>
              <a:t>de pensadores, </a:t>
            </a:r>
            <a:r>
              <a:rPr lang="es-CR" sz="2600" b="1" dirty="0">
                <a:effectLst/>
                <a:latin typeface="Arial Nova" panose="020B0504020202020204" pitchFamily="34" charset="0"/>
                <a:ea typeface="Calibri" panose="020F0502020204030204" pitchFamily="34" charset="0"/>
                <a:cs typeface="Times New Roman" panose="02020603050405020304" pitchFamily="18" charset="0"/>
              </a:rPr>
              <a:t>nos han alertado sobre los cambios que -querámoslo o no- se darán en los próximos veintiocho  años (al 2050) y que iniciará con grandes repercusiones en los próximos 13 años (2022-2035). </a:t>
            </a:r>
          </a:p>
          <a:p>
            <a:pPr algn="just">
              <a:lnSpc>
                <a:spcPct val="107000"/>
              </a:lnSpc>
              <a:spcAft>
                <a:spcPts val="800"/>
              </a:spcAft>
            </a:pPr>
            <a:r>
              <a:rPr lang="es-CR" sz="2600" b="1" dirty="0">
                <a:latin typeface="Arial Nova" panose="020B0504020202020204" pitchFamily="34" charset="0"/>
                <a:ea typeface="Calibri" panose="020F0502020204030204" pitchFamily="34" charset="0"/>
                <a:cs typeface="Times New Roman" panose="02020603050405020304" pitchFamily="18" charset="0"/>
              </a:rPr>
              <a:t>Ello hace repensar todos los sectores de la Sociedad , entre ellos La Educación.</a:t>
            </a:r>
          </a:p>
          <a:p>
            <a:pPr algn="just">
              <a:lnSpc>
                <a:spcPct val="107000"/>
              </a:lnSpc>
              <a:spcAft>
                <a:spcPts val="800"/>
              </a:spcAft>
            </a:pPr>
            <a:r>
              <a:rPr lang="es-CR" sz="2600" b="1" dirty="0">
                <a:solidFill>
                  <a:srgbClr val="C00000"/>
                </a:solidFill>
                <a:effectLst/>
                <a:latin typeface="Arial Nova" panose="020B0504020202020204" pitchFamily="34" charset="0"/>
                <a:ea typeface="Calibri" panose="020F0502020204030204" pitchFamily="34" charset="0"/>
                <a:cs typeface="Times New Roman" panose="02020603050405020304" pitchFamily="18" charset="0"/>
              </a:rPr>
              <a:t>Educación 4-0</a:t>
            </a:r>
            <a:r>
              <a:rPr lang="es-CR" sz="2600" b="1" dirty="0">
                <a:effectLst/>
                <a:latin typeface="Arial Nova" panose="020B0504020202020204" pitchFamily="34" charset="0"/>
                <a:ea typeface="Calibri" panose="020F0502020204030204" pitchFamily="34" charset="0"/>
                <a:cs typeface="Times New Roman" panose="02020603050405020304" pitchFamily="18" charset="0"/>
              </a:rPr>
              <a:t> hace referencia –simbólica- a l</a:t>
            </a:r>
            <a:r>
              <a:rPr lang="es-CR" sz="2600" b="1" dirty="0">
                <a:latin typeface="Arial Nova" panose="020B0504020202020204" pitchFamily="34" charset="0"/>
                <a:ea typeface="Calibri" panose="020F0502020204030204" pitchFamily="34" charset="0"/>
                <a:cs typeface="Times New Roman" panose="02020603050405020304" pitchFamily="18" charset="0"/>
              </a:rPr>
              <a:t>as adecuaciones que debería tener la Educación –especialmente la Educación Pública- a los requerimientos de la Revolución Industrial 4-0 (y dentro de pocos años a la Quinta Revolución Industrial), </a:t>
            </a:r>
            <a:r>
              <a:rPr lang="es-CR" sz="2600" b="1" dirty="0">
                <a:solidFill>
                  <a:srgbClr val="C00000"/>
                </a:solidFill>
                <a:latin typeface="Arial Nova" panose="020B0504020202020204" pitchFamily="34" charset="0"/>
                <a:ea typeface="Calibri" panose="020F0502020204030204" pitchFamily="34" charset="0"/>
                <a:cs typeface="Times New Roman" panose="02020603050405020304" pitchFamily="18" charset="0"/>
              </a:rPr>
              <a:t>que nos llevará a la Educación 5.0 . </a:t>
            </a:r>
          </a:p>
          <a:p>
            <a:endParaRPr lang="es-CR" dirty="0"/>
          </a:p>
        </p:txBody>
      </p:sp>
    </p:spTree>
    <p:extLst>
      <p:ext uri="{BB962C8B-B14F-4D97-AF65-F5344CB8AC3E}">
        <p14:creationId xmlns:p14="http://schemas.microsoft.com/office/powerpoint/2010/main" val="39982560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s-CR" dirty="0"/>
              <a:t>INTELIGENCIAS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4400" y="2400300"/>
            <a:ext cx="2743200" cy="20574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4" name="Rectangle 3"/>
          <p:cNvSpPr/>
          <p:nvPr/>
        </p:nvSpPr>
        <p:spPr>
          <a:xfrm>
            <a:off x="2993923" y="2297748"/>
            <a:ext cx="6459793" cy="1754326"/>
          </a:xfrm>
          <a:prstGeom prst="rect">
            <a:avLst/>
          </a:prstGeom>
        </p:spPr>
        <p:txBody>
          <a:bodyPr wrap="square">
            <a:spAutoFit/>
          </a:bodyPr>
          <a:lstStyle/>
          <a:p>
            <a:pPr marL="571500" indent="-571500">
              <a:buFont typeface="Arial" panose="020B0604020202020204" pitchFamily="34" charset="0"/>
              <a:buChar char="•"/>
            </a:pPr>
            <a:r>
              <a:rPr lang="es-CR" sz="3600" b="1" dirty="0">
                <a:solidFill>
                  <a:srgbClr val="002060"/>
                </a:solidFill>
              </a:rPr>
              <a:t>CORE SKILLS </a:t>
            </a:r>
          </a:p>
          <a:p>
            <a:pPr marL="571500" indent="-571500">
              <a:buFont typeface="Arial" panose="020B0604020202020204" pitchFamily="34" charset="0"/>
              <a:buChar char="•"/>
            </a:pPr>
            <a:r>
              <a:rPr lang="es-CR" sz="3600" b="1" dirty="0">
                <a:solidFill>
                  <a:srgbClr val="FF0000"/>
                </a:solidFill>
              </a:rPr>
              <a:t>HABILIDADES IDIOMÁTICAS</a:t>
            </a:r>
          </a:p>
          <a:p>
            <a:pPr marL="571500" indent="-571500">
              <a:buFont typeface="Arial" panose="020B0604020202020204" pitchFamily="34" charset="0"/>
              <a:buChar char="•"/>
            </a:pPr>
            <a:r>
              <a:rPr lang="es-CR" sz="3600" b="1" dirty="0">
                <a:solidFill>
                  <a:schemeClr val="accent6">
                    <a:lumMod val="50000"/>
                  </a:schemeClr>
                </a:solidFill>
              </a:rPr>
              <a:t>HABILIDADES TECNOLÓGICAS </a:t>
            </a:r>
          </a:p>
        </p:txBody>
      </p:sp>
    </p:spTree>
    <p:extLst>
      <p:ext uri="{BB962C8B-B14F-4D97-AF65-F5344CB8AC3E}">
        <p14:creationId xmlns:p14="http://schemas.microsoft.com/office/powerpoint/2010/main" val="1028993439"/>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CFF7B61-644A-49CA-39F2-0556F8074FDC}"/>
              </a:ext>
            </a:extLst>
          </p:cNvPr>
          <p:cNvSpPr>
            <a:spLocks noGrp="1"/>
          </p:cNvSpPr>
          <p:nvPr>
            <p:ph idx="1"/>
          </p:nvPr>
        </p:nvSpPr>
        <p:spPr>
          <a:xfrm>
            <a:off x="838200" y="1017639"/>
            <a:ext cx="10515600" cy="5159324"/>
          </a:xfrm>
          <a:solidFill>
            <a:srgbClr val="6600FF"/>
          </a:solidFill>
        </p:spPr>
        <p:txBody>
          <a:bodyPr/>
          <a:lstStyle/>
          <a:p>
            <a:pPr marL="0" indent="0">
              <a:buNone/>
            </a:pPr>
            <a:r>
              <a:rPr lang="es-ES" sz="2800" b="1" i="0" u="none" strike="noStrike" baseline="0" dirty="0">
                <a:solidFill>
                  <a:srgbClr val="FFFF00"/>
                </a:solidFill>
                <a:latin typeface="Helvetica LT Std"/>
              </a:rPr>
              <a:t>HABILIDADES BÁSICAS COMPLEMENTADAS POR</a:t>
            </a:r>
          </a:p>
          <a:p>
            <a:pPr marL="0" indent="0">
              <a:buNone/>
            </a:pPr>
            <a:r>
              <a:rPr lang="es-ES" sz="2800" b="1" i="0" u="none" strike="noStrike" baseline="0" dirty="0">
                <a:solidFill>
                  <a:srgbClr val="FFFF00"/>
                </a:solidFill>
                <a:latin typeface="Helvetica LT Std"/>
              </a:rPr>
              <a:t> L. GUADAMUZ EN LAS ULTIMAS 4 CATEGORÍAS. </a:t>
            </a:r>
            <a:br>
              <a:rPr lang="es-ES" sz="2800" b="0" i="0" u="none" strike="noStrike" baseline="0" dirty="0">
                <a:solidFill>
                  <a:srgbClr val="FFFF00"/>
                </a:solidFill>
                <a:latin typeface="Helvetica LT Std"/>
              </a:rPr>
            </a:br>
            <a:endParaRPr lang="es-ES" sz="2800" b="0" i="0" u="none" strike="noStrike" baseline="0" dirty="0">
              <a:solidFill>
                <a:srgbClr val="FFFF00"/>
              </a:solidFill>
              <a:latin typeface="Helvetica LT Std"/>
            </a:endParaRPr>
          </a:p>
          <a:p>
            <a:pPr marL="0" indent="0">
              <a:buNone/>
            </a:pPr>
            <a:r>
              <a:rPr lang="es-ES" dirty="0">
                <a:solidFill>
                  <a:schemeClr val="bg1"/>
                </a:solidFill>
                <a:latin typeface="Helvetica LT Std"/>
              </a:rPr>
              <a:t>Del libro Core </a:t>
            </a:r>
            <a:r>
              <a:rPr lang="es-ES" dirty="0" err="1">
                <a:solidFill>
                  <a:schemeClr val="bg1"/>
                </a:solidFill>
                <a:latin typeface="Helvetica LT Std"/>
              </a:rPr>
              <a:t>Skills</a:t>
            </a:r>
            <a:r>
              <a:rPr lang="es-ES" dirty="0">
                <a:solidFill>
                  <a:schemeClr val="bg1"/>
                </a:solidFill>
                <a:latin typeface="Helvetica LT Std"/>
              </a:rPr>
              <a:t> in </a:t>
            </a:r>
            <a:r>
              <a:rPr lang="es-ES" dirty="0" err="1">
                <a:solidFill>
                  <a:schemeClr val="bg1"/>
                </a:solidFill>
                <a:latin typeface="Helvetica LT Std"/>
              </a:rPr>
              <a:t>Dominican</a:t>
            </a:r>
            <a:r>
              <a:rPr lang="es-ES" dirty="0">
                <a:solidFill>
                  <a:schemeClr val="bg1"/>
                </a:solidFill>
                <a:latin typeface="Helvetica LT Std"/>
              </a:rPr>
              <a:t> </a:t>
            </a:r>
            <a:r>
              <a:rPr lang="es-ES" dirty="0" err="1">
                <a:solidFill>
                  <a:schemeClr val="bg1"/>
                </a:solidFill>
                <a:latin typeface="Helvetica LT Std"/>
              </a:rPr>
              <a:t>Republic</a:t>
            </a:r>
            <a:r>
              <a:rPr lang="es-ES" dirty="0">
                <a:solidFill>
                  <a:schemeClr val="bg1"/>
                </a:solidFill>
                <a:latin typeface="Helvetica LT Std"/>
              </a:rPr>
              <a:t>. </a:t>
            </a:r>
          </a:p>
          <a:p>
            <a:pPr marL="0" indent="0">
              <a:buNone/>
            </a:pPr>
            <a:r>
              <a:rPr lang="es-ES" dirty="0">
                <a:solidFill>
                  <a:schemeClr val="bg1"/>
                </a:solidFill>
                <a:latin typeface="Helvetica LT Std"/>
              </a:rPr>
              <a:t>Case </a:t>
            </a:r>
            <a:r>
              <a:rPr lang="es-ES" dirty="0" err="1">
                <a:solidFill>
                  <a:schemeClr val="bg1"/>
                </a:solidFill>
                <a:latin typeface="Helvetica LT Std"/>
              </a:rPr>
              <a:t>Study</a:t>
            </a:r>
            <a:r>
              <a:rPr lang="es-ES" dirty="0">
                <a:solidFill>
                  <a:schemeClr val="bg1"/>
                </a:solidFill>
                <a:latin typeface="Helvetica LT Std"/>
              </a:rPr>
              <a:t>: INFOTEP-.</a:t>
            </a:r>
          </a:p>
          <a:p>
            <a:pPr marL="0" indent="0">
              <a:buNone/>
            </a:pPr>
            <a:r>
              <a:rPr lang="es-ES" dirty="0">
                <a:solidFill>
                  <a:schemeClr val="bg1"/>
                </a:solidFill>
                <a:latin typeface="Helvetica LT Std"/>
              </a:rPr>
              <a:t>Preparado para ILO, INDIA </a:t>
            </a:r>
          </a:p>
          <a:p>
            <a:pPr marL="0" indent="0">
              <a:buNone/>
            </a:pPr>
            <a:r>
              <a:rPr lang="es-ES" dirty="0">
                <a:solidFill>
                  <a:schemeClr val="bg1"/>
                </a:solidFill>
                <a:latin typeface="Helvetica LT Std"/>
              </a:rPr>
              <a:t>Por Lorenzo Guadamuz 2022</a:t>
            </a:r>
            <a:endParaRPr lang="es-CR" dirty="0">
              <a:solidFill>
                <a:schemeClr val="bg1"/>
              </a:solidFill>
            </a:endParaRPr>
          </a:p>
        </p:txBody>
      </p:sp>
    </p:spTree>
    <p:extLst>
      <p:ext uri="{BB962C8B-B14F-4D97-AF65-F5344CB8AC3E}">
        <p14:creationId xmlns:p14="http://schemas.microsoft.com/office/powerpoint/2010/main" val="15806145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7D41F7F-37C9-469A-7CDC-CA19AC248B5A}"/>
              </a:ext>
            </a:extLst>
          </p:cNvPr>
          <p:cNvSpPr>
            <a:spLocks noGrp="1"/>
          </p:cNvSpPr>
          <p:nvPr>
            <p:ph type="title"/>
          </p:nvPr>
        </p:nvSpPr>
        <p:spPr>
          <a:xfrm>
            <a:off x="838200" y="365125"/>
            <a:ext cx="10515600" cy="696759"/>
          </a:xfrm>
          <a:solidFill>
            <a:srgbClr val="002060"/>
          </a:solidFill>
        </p:spPr>
        <p:txBody>
          <a:bodyPr>
            <a:normAutofit fontScale="90000"/>
          </a:bodyPr>
          <a:lstStyle/>
          <a:p>
            <a:br>
              <a:rPr lang="es-ES" sz="4400" b="1" i="0" u="none" strike="noStrike" baseline="0" dirty="0">
                <a:solidFill>
                  <a:schemeClr val="bg1"/>
                </a:solidFill>
                <a:latin typeface="Helvetica LT Std"/>
              </a:rPr>
            </a:br>
            <a:r>
              <a:rPr lang="es-ES" sz="4400" b="1" i="0" u="none" strike="noStrike" baseline="0" dirty="0">
                <a:solidFill>
                  <a:schemeClr val="bg1"/>
                </a:solidFill>
                <a:latin typeface="Helvetica LT Std"/>
              </a:rPr>
              <a:t>HABILIDADES BÁSICAS PARA LA VIDA. </a:t>
            </a:r>
            <a:br>
              <a:rPr lang="es-ES" sz="4400" b="0" i="0" u="none" strike="noStrike" baseline="0" dirty="0">
                <a:solidFill>
                  <a:schemeClr val="bg1"/>
                </a:solidFill>
                <a:latin typeface="Helvetica LT Std"/>
              </a:rPr>
            </a:br>
            <a:endParaRPr lang="es-CR" dirty="0">
              <a:solidFill>
                <a:schemeClr val="bg1"/>
              </a:solidFill>
            </a:endParaRPr>
          </a:p>
        </p:txBody>
      </p:sp>
      <p:sp>
        <p:nvSpPr>
          <p:cNvPr id="3" name="Marcador de contenido 2">
            <a:extLst>
              <a:ext uri="{FF2B5EF4-FFF2-40B4-BE49-F238E27FC236}">
                <a16:creationId xmlns:a16="http://schemas.microsoft.com/office/drawing/2014/main" id="{8E8C06F7-D5D3-D35E-C7C3-8506B840845C}"/>
              </a:ext>
            </a:extLst>
          </p:cNvPr>
          <p:cNvSpPr>
            <a:spLocks noGrp="1"/>
          </p:cNvSpPr>
          <p:nvPr>
            <p:ph idx="1"/>
          </p:nvPr>
        </p:nvSpPr>
        <p:spPr>
          <a:xfrm>
            <a:off x="838200" y="1165123"/>
            <a:ext cx="10515600" cy="5327752"/>
          </a:xfrm>
        </p:spPr>
        <p:txBody>
          <a:bodyPr>
            <a:normAutofit fontScale="55000" lnSpcReduction="20000"/>
          </a:bodyPr>
          <a:lstStyle/>
          <a:p>
            <a:r>
              <a:rPr lang="es-CR" sz="4400" b="0" i="0" u="none" strike="noStrike" baseline="0" dirty="0">
                <a:solidFill>
                  <a:srgbClr val="000000"/>
                </a:solidFill>
                <a:latin typeface="Helvetica LT Std"/>
              </a:rPr>
              <a:t>Habilidades digitales básicas </a:t>
            </a:r>
          </a:p>
          <a:p>
            <a:r>
              <a:rPr lang="es-CR" sz="4400" b="0" i="0" u="none" strike="noStrike" baseline="0" dirty="0">
                <a:solidFill>
                  <a:srgbClr val="000000"/>
                </a:solidFill>
                <a:latin typeface="Helvetica LT Std"/>
              </a:rPr>
              <a:t>Habilidades idiomáticas básicas </a:t>
            </a:r>
          </a:p>
          <a:p>
            <a:r>
              <a:rPr lang="es-CR" sz="4400" b="0" i="0" u="none" strike="noStrike" baseline="0" dirty="0">
                <a:solidFill>
                  <a:srgbClr val="000000"/>
                </a:solidFill>
                <a:latin typeface="Helvetica LT Std"/>
              </a:rPr>
              <a:t>Habilidades tecnológicas básicas. </a:t>
            </a:r>
          </a:p>
          <a:p>
            <a:r>
              <a:rPr lang="es-CR" sz="4400" b="0" i="0" u="none" strike="noStrike" baseline="0" dirty="0">
                <a:solidFill>
                  <a:srgbClr val="000000"/>
                </a:solidFill>
                <a:latin typeface="Helvetica LT Std"/>
              </a:rPr>
              <a:t>Responsabilidad </a:t>
            </a:r>
          </a:p>
          <a:p>
            <a:r>
              <a:rPr lang="es-CR" sz="4400" b="0" i="0" u="none" strike="noStrike" baseline="0" dirty="0">
                <a:solidFill>
                  <a:srgbClr val="000000"/>
                </a:solidFill>
                <a:latin typeface="Helvetica LT Std"/>
              </a:rPr>
              <a:t>Seriedad </a:t>
            </a:r>
          </a:p>
          <a:p>
            <a:r>
              <a:rPr lang="es-CR" sz="4400" b="0" i="0" u="none" strike="noStrike" baseline="0" dirty="0">
                <a:solidFill>
                  <a:srgbClr val="000000"/>
                </a:solidFill>
                <a:latin typeface="Helvetica LT Std"/>
              </a:rPr>
              <a:t>Confianza en sí mismo </a:t>
            </a:r>
          </a:p>
          <a:p>
            <a:r>
              <a:rPr lang="es-CR" sz="4400" b="0" i="0" u="none" strike="noStrike" baseline="0" dirty="0">
                <a:solidFill>
                  <a:srgbClr val="000000"/>
                </a:solidFill>
                <a:latin typeface="Helvetica LT Std"/>
              </a:rPr>
              <a:t>Autoestima </a:t>
            </a:r>
          </a:p>
          <a:p>
            <a:r>
              <a:rPr lang="es-CR" sz="4400" b="0" i="0" u="none" strike="noStrike" baseline="0" dirty="0">
                <a:solidFill>
                  <a:srgbClr val="000000"/>
                </a:solidFill>
                <a:latin typeface="Helvetica LT Std"/>
              </a:rPr>
              <a:t>Ética </a:t>
            </a:r>
          </a:p>
          <a:p>
            <a:r>
              <a:rPr lang="es-ES" sz="4400" b="0" i="0" u="none" strike="noStrike" baseline="0" dirty="0">
                <a:solidFill>
                  <a:srgbClr val="000000"/>
                </a:solidFill>
                <a:latin typeface="Helvetica LT Std"/>
              </a:rPr>
              <a:t>Capacidad para hacer frente al estrés </a:t>
            </a:r>
          </a:p>
          <a:p>
            <a:r>
              <a:rPr lang="es-CR" sz="4400" b="0" i="0" u="none" strike="noStrike" baseline="0" dirty="0">
                <a:solidFill>
                  <a:srgbClr val="000000"/>
                </a:solidFill>
                <a:latin typeface="Helvetica LT Std"/>
              </a:rPr>
              <a:t>Emprendimiento. </a:t>
            </a:r>
          </a:p>
          <a:p>
            <a:r>
              <a:rPr lang="es-CR" sz="4400" b="0" i="0" u="none" strike="noStrike" baseline="0" dirty="0">
                <a:solidFill>
                  <a:srgbClr val="000000"/>
                </a:solidFill>
                <a:latin typeface="Helvetica LT Std"/>
              </a:rPr>
              <a:t>Presentación personal </a:t>
            </a:r>
          </a:p>
          <a:p>
            <a:r>
              <a:rPr lang="es-CR" sz="4400" b="0" i="0" u="none" strike="noStrike" baseline="0" dirty="0">
                <a:solidFill>
                  <a:srgbClr val="000000"/>
                </a:solidFill>
                <a:latin typeface="Helvetica LT Std"/>
              </a:rPr>
              <a:t>Capacidad para comunicar ideas </a:t>
            </a:r>
          </a:p>
          <a:p>
            <a:r>
              <a:rPr lang="es-CR" sz="4400" b="0" i="0" u="none" strike="noStrike" baseline="0" dirty="0">
                <a:solidFill>
                  <a:srgbClr val="000000"/>
                </a:solidFill>
                <a:latin typeface="Helvetica LT Std"/>
              </a:rPr>
              <a:t>Habilidades interpersonales </a:t>
            </a:r>
          </a:p>
          <a:p>
            <a:pPr marL="0" indent="0" algn="ctr">
              <a:buNone/>
            </a:pPr>
            <a:r>
              <a:rPr lang="es-ES" sz="4400" b="0" i="0" u="none" strike="noStrike" baseline="0" dirty="0">
                <a:solidFill>
                  <a:srgbClr val="000000"/>
                </a:solidFill>
                <a:latin typeface="Helvetica LT Std"/>
              </a:rPr>
              <a:t>	</a:t>
            </a:r>
            <a:endParaRPr lang="es-CR" sz="4400" b="0" i="0" u="none" strike="noStrike" baseline="0" dirty="0">
              <a:solidFill>
                <a:srgbClr val="000000"/>
              </a:solidFill>
              <a:latin typeface="Helvetica LT Std"/>
            </a:endParaRPr>
          </a:p>
          <a:p>
            <a:endParaRPr lang="es-CR" dirty="0"/>
          </a:p>
        </p:txBody>
      </p:sp>
    </p:spTree>
    <p:extLst>
      <p:ext uri="{BB962C8B-B14F-4D97-AF65-F5344CB8AC3E}">
        <p14:creationId xmlns:p14="http://schemas.microsoft.com/office/powerpoint/2010/main" val="35356062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BEE69D-B038-5C85-BA4D-190C6AA6B076}"/>
              </a:ext>
            </a:extLst>
          </p:cNvPr>
          <p:cNvSpPr>
            <a:spLocks noGrp="1"/>
          </p:cNvSpPr>
          <p:nvPr>
            <p:ph type="title"/>
          </p:nvPr>
        </p:nvSpPr>
        <p:spPr>
          <a:xfrm>
            <a:off x="838200" y="365125"/>
            <a:ext cx="10515600" cy="991727"/>
          </a:xfrm>
          <a:solidFill>
            <a:srgbClr val="002060"/>
          </a:solidFill>
        </p:spPr>
        <p:txBody>
          <a:bodyPr>
            <a:normAutofit fontScale="90000"/>
          </a:bodyPr>
          <a:lstStyle/>
          <a:p>
            <a:r>
              <a:rPr lang="es-ES" sz="4000" b="1" i="0" u="none" strike="noStrike" baseline="0" dirty="0">
                <a:solidFill>
                  <a:schemeClr val="bg1"/>
                </a:solidFill>
                <a:latin typeface="Helvetica LT Std"/>
              </a:rPr>
              <a:t>HABILIDADES BÁSICAS PARA EL TRABAJO</a:t>
            </a:r>
            <a:endParaRPr lang="es-CR" sz="4000" dirty="0">
              <a:solidFill>
                <a:schemeClr val="bg1"/>
              </a:solidFill>
            </a:endParaRPr>
          </a:p>
        </p:txBody>
      </p:sp>
      <p:sp>
        <p:nvSpPr>
          <p:cNvPr id="3" name="Marcador de contenido 2">
            <a:extLst>
              <a:ext uri="{FF2B5EF4-FFF2-40B4-BE49-F238E27FC236}">
                <a16:creationId xmlns:a16="http://schemas.microsoft.com/office/drawing/2014/main" id="{780803A9-80EF-C04C-C45A-9629859BC667}"/>
              </a:ext>
            </a:extLst>
          </p:cNvPr>
          <p:cNvSpPr>
            <a:spLocks noGrp="1"/>
          </p:cNvSpPr>
          <p:nvPr>
            <p:ph sz="half" idx="1"/>
          </p:nvPr>
        </p:nvSpPr>
        <p:spPr>
          <a:solidFill>
            <a:schemeClr val="accent4">
              <a:lumMod val="40000"/>
              <a:lumOff val="60000"/>
            </a:schemeClr>
          </a:solidFill>
        </p:spPr>
        <p:txBody>
          <a:bodyPr>
            <a:normAutofit fontScale="92500" lnSpcReduction="20000"/>
          </a:bodyPr>
          <a:lstStyle/>
          <a:p>
            <a:r>
              <a:rPr lang="es-CR" sz="2800" b="0" i="0" u="none" strike="noStrike" baseline="0" dirty="0">
                <a:solidFill>
                  <a:srgbClr val="000000"/>
                </a:solidFill>
                <a:latin typeface="Helvetica LT Std"/>
              </a:rPr>
              <a:t>Resolución de problemas. </a:t>
            </a:r>
          </a:p>
          <a:p>
            <a:r>
              <a:rPr lang="es-CR" sz="2800" b="0" i="0" u="none" strike="noStrike" baseline="0" dirty="0">
                <a:solidFill>
                  <a:srgbClr val="000000"/>
                </a:solidFill>
                <a:latin typeface="Helvetica LT Std"/>
              </a:rPr>
              <a:t>Trabajo en equipo </a:t>
            </a:r>
          </a:p>
          <a:p>
            <a:r>
              <a:rPr lang="es-CR" sz="2800" b="0" i="0" u="none" strike="noStrike" baseline="0" dirty="0">
                <a:solidFill>
                  <a:srgbClr val="000000"/>
                </a:solidFill>
                <a:latin typeface="Helvetica LT Std"/>
              </a:rPr>
              <a:t>Toma de decisiones </a:t>
            </a:r>
          </a:p>
          <a:p>
            <a:r>
              <a:rPr lang="es-CR" sz="2800" b="0" i="0" u="none" strike="noStrike" baseline="0" dirty="0">
                <a:solidFill>
                  <a:srgbClr val="000000"/>
                </a:solidFill>
                <a:latin typeface="Helvetica LT Std"/>
              </a:rPr>
              <a:t>Pensamiento crítico </a:t>
            </a:r>
          </a:p>
          <a:p>
            <a:r>
              <a:rPr lang="es-CR" sz="2800" b="0" i="0" u="none" strike="noStrike" baseline="0" dirty="0">
                <a:solidFill>
                  <a:srgbClr val="000000"/>
                </a:solidFill>
                <a:latin typeface="Helvetica LT Std"/>
              </a:rPr>
              <a:t>Liderazgo </a:t>
            </a:r>
          </a:p>
          <a:p>
            <a:r>
              <a:rPr lang="es-CR" sz="2800" b="0" i="0" u="none" strike="noStrike" baseline="0" dirty="0">
                <a:solidFill>
                  <a:srgbClr val="000000"/>
                </a:solidFill>
                <a:latin typeface="Helvetica LT Std"/>
              </a:rPr>
              <a:t>Resolución de conflictos. </a:t>
            </a:r>
          </a:p>
          <a:p>
            <a:r>
              <a:rPr lang="es-ES" sz="2800" b="0" i="0" u="none" strike="noStrike" baseline="0" dirty="0">
                <a:solidFill>
                  <a:srgbClr val="000000"/>
                </a:solidFill>
                <a:latin typeface="Helvetica LT Std"/>
              </a:rPr>
              <a:t>Capacidad para trabajar bajo presión. </a:t>
            </a:r>
          </a:p>
          <a:p>
            <a:r>
              <a:rPr lang="es-ES" sz="2800" b="0" i="0" u="none" strike="noStrike" baseline="0" dirty="0">
                <a:solidFill>
                  <a:srgbClr val="000000"/>
                </a:solidFill>
                <a:latin typeface="Helvetica LT Std"/>
              </a:rPr>
              <a:t>Actitud positiva hacia el trabajo</a:t>
            </a:r>
            <a:endParaRPr lang="es-CR" dirty="0"/>
          </a:p>
        </p:txBody>
      </p:sp>
      <p:sp>
        <p:nvSpPr>
          <p:cNvPr id="4" name="Marcador de contenido 3">
            <a:extLst>
              <a:ext uri="{FF2B5EF4-FFF2-40B4-BE49-F238E27FC236}">
                <a16:creationId xmlns:a16="http://schemas.microsoft.com/office/drawing/2014/main" id="{3149B8AF-281D-C135-CCF3-8DB552AD28BF}"/>
              </a:ext>
            </a:extLst>
          </p:cNvPr>
          <p:cNvSpPr>
            <a:spLocks noGrp="1"/>
          </p:cNvSpPr>
          <p:nvPr>
            <p:ph sz="half" idx="2"/>
          </p:nvPr>
        </p:nvSpPr>
        <p:spPr>
          <a:solidFill>
            <a:schemeClr val="accent5">
              <a:lumMod val="20000"/>
              <a:lumOff val="80000"/>
            </a:schemeClr>
          </a:solidFill>
        </p:spPr>
        <p:txBody>
          <a:bodyPr>
            <a:normAutofit fontScale="92500" lnSpcReduction="20000"/>
          </a:bodyPr>
          <a:lstStyle/>
          <a:p>
            <a:r>
              <a:rPr lang="es-CR" sz="2800" b="0" i="0" u="none" strike="noStrike" baseline="0" dirty="0">
                <a:solidFill>
                  <a:srgbClr val="000000"/>
                </a:solidFill>
                <a:latin typeface="Helvetica LT Std"/>
              </a:rPr>
              <a:t>Iniciativa y emprendimiento. </a:t>
            </a:r>
          </a:p>
          <a:p>
            <a:r>
              <a:rPr lang="es-CR" sz="2800" b="0" i="0" u="none" strike="noStrike" baseline="0" dirty="0">
                <a:solidFill>
                  <a:srgbClr val="000000"/>
                </a:solidFill>
                <a:latin typeface="Helvetica LT Std"/>
              </a:rPr>
              <a:t>Habilidades físicas y manuales. </a:t>
            </a:r>
          </a:p>
          <a:p>
            <a:r>
              <a:rPr lang="es-ES" sz="2800" b="0" i="0" u="none" strike="noStrike" baseline="0" dirty="0">
                <a:solidFill>
                  <a:srgbClr val="000000"/>
                </a:solidFill>
                <a:latin typeface="Helvetica LT Std"/>
              </a:rPr>
              <a:t>Habilidades básicas requeridas en el trabajo </a:t>
            </a:r>
          </a:p>
          <a:p>
            <a:r>
              <a:rPr lang="es-ES" sz="2800" b="0" i="0" u="none" strike="noStrike" baseline="0" dirty="0">
                <a:solidFill>
                  <a:srgbClr val="000000"/>
                </a:solidFill>
                <a:latin typeface="Helvetica LT Std"/>
              </a:rPr>
              <a:t>Formas de trabajar: comunicación, colaboración. </a:t>
            </a:r>
          </a:p>
          <a:p>
            <a:r>
              <a:rPr lang="es-CR" sz="2800" b="0" i="0" u="none" strike="noStrike" baseline="0" dirty="0">
                <a:solidFill>
                  <a:srgbClr val="000000"/>
                </a:solidFill>
                <a:latin typeface="Helvetica LT Std"/>
              </a:rPr>
              <a:t>Responsabilidad. </a:t>
            </a:r>
          </a:p>
          <a:p>
            <a:r>
              <a:rPr lang="es-ES" sz="2800" b="0" i="0" u="none" strike="noStrike" baseline="0" dirty="0">
                <a:solidFill>
                  <a:srgbClr val="000000"/>
                </a:solidFill>
                <a:latin typeface="Helvetica LT Std"/>
              </a:rPr>
              <a:t>Salud y seguridad en el trabajo. </a:t>
            </a:r>
          </a:p>
          <a:p>
            <a:r>
              <a:rPr lang="es-ES" sz="2800" b="0" i="0" u="none" strike="noStrike" baseline="0" dirty="0">
                <a:solidFill>
                  <a:srgbClr val="000000"/>
                </a:solidFill>
                <a:latin typeface="Helvetica LT Std"/>
              </a:rPr>
              <a:t>Habilidades para buscar trabajo y permanecer en él. </a:t>
            </a:r>
          </a:p>
          <a:p>
            <a:r>
              <a:rPr lang="es-CR" sz="2800" b="0" i="0" u="none" strike="noStrike" baseline="0" dirty="0">
                <a:solidFill>
                  <a:srgbClr val="000000"/>
                </a:solidFill>
                <a:latin typeface="Helvetica LT Std"/>
              </a:rPr>
              <a:t>	</a:t>
            </a:r>
            <a:endParaRPr lang="es-CR" sz="2800" dirty="0"/>
          </a:p>
          <a:p>
            <a:endParaRPr lang="es-CR" dirty="0"/>
          </a:p>
        </p:txBody>
      </p:sp>
    </p:spTree>
    <p:extLst>
      <p:ext uri="{BB962C8B-B14F-4D97-AF65-F5344CB8AC3E}">
        <p14:creationId xmlns:p14="http://schemas.microsoft.com/office/powerpoint/2010/main" val="12293319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E93625-AA80-9890-7AAB-70BA8CE74745}"/>
              </a:ext>
            </a:extLst>
          </p:cNvPr>
          <p:cNvSpPr>
            <a:spLocks noGrp="1"/>
          </p:cNvSpPr>
          <p:nvPr>
            <p:ph type="title"/>
          </p:nvPr>
        </p:nvSpPr>
        <p:spPr/>
        <p:txBody>
          <a:bodyPr>
            <a:normAutofit/>
          </a:bodyPr>
          <a:lstStyle/>
          <a:p>
            <a:r>
              <a:rPr lang="es-ES" sz="3600" b="1" i="0" u="none" strike="noStrike" baseline="0" dirty="0">
                <a:solidFill>
                  <a:srgbClr val="002060"/>
                </a:solidFill>
                <a:latin typeface="Helvetica LT Std"/>
              </a:rPr>
              <a:t>HABILIDADES BÁSICAS PARA CONVIVIR CON EL FUTURO. </a:t>
            </a:r>
            <a:endParaRPr lang="es-CR" sz="3600" dirty="0">
              <a:solidFill>
                <a:srgbClr val="002060"/>
              </a:solidFill>
            </a:endParaRPr>
          </a:p>
        </p:txBody>
      </p:sp>
      <p:sp>
        <p:nvSpPr>
          <p:cNvPr id="3" name="Marcador de contenido 2">
            <a:extLst>
              <a:ext uri="{FF2B5EF4-FFF2-40B4-BE49-F238E27FC236}">
                <a16:creationId xmlns:a16="http://schemas.microsoft.com/office/drawing/2014/main" id="{B0DA43FF-B698-3A57-E585-51A6A7C14630}"/>
              </a:ext>
            </a:extLst>
          </p:cNvPr>
          <p:cNvSpPr>
            <a:spLocks noGrp="1"/>
          </p:cNvSpPr>
          <p:nvPr>
            <p:ph sz="half" idx="1"/>
          </p:nvPr>
        </p:nvSpPr>
        <p:spPr>
          <a:xfrm>
            <a:off x="838200" y="1524000"/>
            <a:ext cx="5181600" cy="4652963"/>
          </a:xfrm>
          <a:solidFill>
            <a:schemeClr val="bg1">
              <a:lumMod val="95000"/>
            </a:schemeClr>
          </a:solidFill>
        </p:spPr>
        <p:txBody>
          <a:bodyPr>
            <a:noAutofit/>
          </a:bodyPr>
          <a:lstStyle/>
          <a:p>
            <a:r>
              <a:rPr lang="es-ES" sz="2400" b="0" i="0" u="none" strike="noStrike" baseline="0" dirty="0">
                <a:solidFill>
                  <a:srgbClr val="000000"/>
                </a:solidFill>
                <a:latin typeface="Helvetica LT Std"/>
              </a:rPr>
              <a:t>Habilidades básicas para entender y aprender a vivir con la Cuarta Revolución Industrial. </a:t>
            </a:r>
          </a:p>
          <a:p>
            <a:r>
              <a:rPr lang="es-ES" sz="2400" b="0" i="0" u="none" strike="noStrike" baseline="0" dirty="0">
                <a:solidFill>
                  <a:srgbClr val="000000"/>
                </a:solidFill>
                <a:latin typeface="Helvetica LT Std"/>
              </a:rPr>
              <a:t>Habilidades básicas para vivir con el Cambio Climático. </a:t>
            </a:r>
          </a:p>
          <a:p>
            <a:r>
              <a:rPr lang="es-ES" sz="2400" b="0" i="0" u="none" strike="noStrike" baseline="0" dirty="0">
                <a:solidFill>
                  <a:srgbClr val="000000"/>
                </a:solidFill>
                <a:latin typeface="Helvetica LT Std"/>
              </a:rPr>
              <a:t>Habilidades básicas para vivir con la incertitud. </a:t>
            </a:r>
          </a:p>
          <a:p>
            <a:r>
              <a:rPr lang="es-ES" sz="2400" b="0" i="0" u="none" strike="noStrike" baseline="0" dirty="0">
                <a:solidFill>
                  <a:srgbClr val="000000"/>
                </a:solidFill>
                <a:latin typeface="Helvetica LT Std"/>
              </a:rPr>
              <a:t>Habilidades básicas para convivir con el cambio. </a:t>
            </a:r>
          </a:p>
          <a:p>
            <a:r>
              <a:rPr lang="es-ES" sz="2400" b="0" i="0" u="none" strike="noStrike" baseline="0" dirty="0">
                <a:solidFill>
                  <a:srgbClr val="000000"/>
                </a:solidFill>
                <a:latin typeface="Helvetica LT Std"/>
              </a:rPr>
              <a:t>Habilidades básicas para vivir con la innovación y las tecnologías. </a:t>
            </a:r>
          </a:p>
          <a:p>
            <a:r>
              <a:rPr lang="es-CR" sz="2400" b="0" i="0" u="none" strike="noStrike" baseline="0" dirty="0">
                <a:solidFill>
                  <a:srgbClr val="000000"/>
                </a:solidFill>
                <a:latin typeface="Helvetica LT Std"/>
              </a:rPr>
              <a:t>	</a:t>
            </a:r>
            <a:endParaRPr lang="es-CR" sz="2400" dirty="0"/>
          </a:p>
        </p:txBody>
      </p:sp>
      <p:sp>
        <p:nvSpPr>
          <p:cNvPr id="4" name="Marcador de contenido 3">
            <a:extLst>
              <a:ext uri="{FF2B5EF4-FFF2-40B4-BE49-F238E27FC236}">
                <a16:creationId xmlns:a16="http://schemas.microsoft.com/office/drawing/2014/main" id="{E038BDE7-B531-40A8-7A75-6C83451F4FD5}"/>
              </a:ext>
            </a:extLst>
          </p:cNvPr>
          <p:cNvSpPr>
            <a:spLocks noGrp="1"/>
          </p:cNvSpPr>
          <p:nvPr>
            <p:ph sz="half" idx="2"/>
          </p:nvPr>
        </p:nvSpPr>
        <p:spPr>
          <a:xfrm>
            <a:off x="6172200" y="1524000"/>
            <a:ext cx="5181600" cy="4652963"/>
          </a:xfrm>
          <a:solidFill>
            <a:schemeClr val="accent6">
              <a:lumMod val="20000"/>
              <a:lumOff val="80000"/>
            </a:schemeClr>
          </a:solidFill>
        </p:spPr>
        <p:txBody>
          <a:bodyPr>
            <a:normAutofit fontScale="62500" lnSpcReduction="20000"/>
          </a:bodyPr>
          <a:lstStyle/>
          <a:p>
            <a:r>
              <a:rPr lang="es-CR" sz="2800" b="1" i="0" u="none" strike="noStrike" baseline="0" dirty="0">
                <a:solidFill>
                  <a:srgbClr val="002060"/>
                </a:solidFill>
                <a:latin typeface="Helvetica LT Std"/>
              </a:rPr>
              <a:t>HABILIDADES ACADÉMICAS. </a:t>
            </a:r>
            <a:br>
              <a:rPr lang="es-CR" sz="2800" b="0" i="0" u="none" strike="noStrike" baseline="0" dirty="0">
                <a:solidFill>
                  <a:srgbClr val="002060"/>
                </a:solidFill>
                <a:latin typeface="Helvetica LT Std"/>
              </a:rPr>
            </a:br>
            <a:r>
              <a:rPr lang="es-CR" sz="2800" b="1" i="0" u="none" strike="noStrike" baseline="0" dirty="0">
                <a:solidFill>
                  <a:srgbClr val="002060"/>
                </a:solidFill>
                <a:latin typeface="Helvetica LT Std"/>
              </a:rPr>
              <a:t>COGNITIVAS, METACOGNITIVAS Y TÉCNICAS</a:t>
            </a:r>
          </a:p>
          <a:p>
            <a:r>
              <a:rPr lang="es-CR" sz="3400" b="1" i="0" u="none" strike="noStrike" baseline="0" dirty="0">
                <a:solidFill>
                  <a:srgbClr val="000000"/>
                </a:solidFill>
                <a:latin typeface="Helvetica LT Std"/>
              </a:rPr>
              <a:t>Aprender a aprender y a </a:t>
            </a:r>
            <a:r>
              <a:rPr lang="es-CR" sz="3400" b="1" i="0" u="none" strike="noStrike" baseline="0" dirty="0" err="1">
                <a:solidFill>
                  <a:srgbClr val="000000"/>
                </a:solidFill>
                <a:latin typeface="Helvetica LT Std"/>
              </a:rPr>
              <a:t>Re-aprender</a:t>
            </a:r>
            <a:r>
              <a:rPr lang="es-CR" sz="3400" b="1" i="0" u="none" strike="noStrike" baseline="0" dirty="0">
                <a:solidFill>
                  <a:srgbClr val="000000"/>
                </a:solidFill>
                <a:latin typeface="Helvetica LT Std"/>
              </a:rPr>
              <a:t> </a:t>
            </a:r>
          </a:p>
          <a:p>
            <a:r>
              <a:rPr lang="es-CR" sz="3400" b="1" i="0" u="none" strike="noStrike" baseline="0" dirty="0">
                <a:solidFill>
                  <a:srgbClr val="000000"/>
                </a:solidFill>
                <a:latin typeface="Helvetica LT Std"/>
              </a:rPr>
              <a:t>Pensamiento estratégico </a:t>
            </a:r>
          </a:p>
          <a:p>
            <a:r>
              <a:rPr lang="es-CR" sz="3400" b="1" i="0" u="none" strike="noStrike" baseline="0" dirty="0">
                <a:solidFill>
                  <a:srgbClr val="000000"/>
                </a:solidFill>
                <a:latin typeface="Helvetica LT Std"/>
              </a:rPr>
              <a:t>Habilidades cognitivas básicas </a:t>
            </a:r>
          </a:p>
          <a:p>
            <a:r>
              <a:rPr lang="es-ES" sz="3400" b="1" i="0" u="none" strike="noStrike" baseline="0" dirty="0">
                <a:solidFill>
                  <a:srgbClr val="000000"/>
                </a:solidFill>
                <a:latin typeface="Helvetica LT Std"/>
              </a:rPr>
              <a:t>Formas de pensar: creatividad, curiosidad, innovación, razonamiento </a:t>
            </a:r>
          </a:p>
          <a:p>
            <a:r>
              <a:rPr lang="es-CR" sz="3400" b="1" i="0" u="none" strike="noStrike" baseline="0" dirty="0">
                <a:solidFill>
                  <a:srgbClr val="000000"/>
                </a:solidFill>
                <a:latin typeface="Helvetica LT Std"/>
              </a:rPr>
              <a:t>Pensamiento creativo. </a:t>
            </a:r>
          </a:p>
          <a:p>
            <a:r>
              <a:rPr lang="es-ES" sz="3400" b="1" i="0" u="none" strike="noStrike" baseline="0" dirty="0">
                <a:solidFill>
                  <a:srgbClr val="000000"/>
                </a:solidFill>
                <a:latin typeface="Helvetica LT Std"/>
              </a:rPr>
              <a:t>Pasión por el aprendizaje permanente. </a:t>
            </a:r>
          </a:p>
          <a:p>
            <a:r>
              <a:rPr lang="es-ES" sz="3400" b="1" i="0" u="none" strike="noStrike" baseline="0" dirty="0">
                <a:solidFill>
                  <a:srgbClr val="000000"/>
                </a:solidFill>
                <a:latin typeface="Helvetica LT Std"/>
              </a:rPr>
              <a:t>Habilidades de pensamiento Habilidades para el estudio virtual (sincrónico/asincrónico), el estudio a distancia, presencial, virtual, mixto. </a:t>
            </a:r>
          </a:p>
          <a:p>
            <a:endParaRPr lang="es-CR" dirty="0">
              <a:solidFill>
                <a:srgbClr val="002060"/>
              </a:solidFill>
            </a:endParaRPr>
          </a:p>
        </p:txBody>
      </p:sp>
    </p:spTree>
    <p:extLst>
      <p:ext uri="{BB962C8B-B14F-4D97-AF65-F5344CB8AC3E}">
        <p14:creationId xmlns:p14="http://schemas.microsoft.com/office/powerpoint/2010/main" val="10676265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BA77B3-34FA-F40F-96AA-75878DAACE4D}"/>
              </a:ext>
            </a:extLst>
          </p:cNvPr>
          <p:cNvSpPr>
            <a:spLocks noGrp="1"/>
          </p:cNvSpPr>
          <p:nvPr>
            <p:ph type="title"/>
          </p:nvPr>
        </p:nvSpPr>
        <p:spPr>
          <a:xfrm>
            <a:off x="838200" y="365126"/>
            <a:ext cx="10515600" cy="593520"/>
          </a:xfrm>
          <a:solidFill>
            <a:srgbClr val="002060"/>
          </a:solidFill>
        </p:spPr>
        <p:txBody>
          <a:bodyPr>
            <a:normAutofit fontScale="90000"/>
          </a:bodyPr>
          <a:lstStyle/>
          <a:p>
            <a:br>
              <a:rPr lang="es-CR" sz="4400" b="1" i="0" u="none" strike="noStrike" baseline="0" dirty="0">
                <a:solidFill>
                  <a:schemeClr val="bg1"/>
                </a:solidFill>
                <a:latin typeface="Helvetica LT Std"/>
              </a:rPr>
            </a:br>
            <a:r>
              <a:rPr lang="es-CR" sz="4400" b="1" i="0" u="none" strike="noStrike" baseline="0" dirty="0">
                <a:solidFill>
                  <a:schemeClr val="bg1"/>
                </a:solidFill>
                <a:latin typeface="Helvetica LT Std"/>
              </a:rPr>
              <a:t>HABILIDADES PARA SOBREVIVIR. </a:t>
            </a:r>
            <a:br>
              <a:rPr lang="es-CR" sz="4400" b="0" i="0" u="none" strike="noStrike" baseline="0" dirty="0">
                <a:solidFill>
                  <a:srgbClr val="000000"/>
                </a:solidFill>
                <a:latin typeface="Helvetica LT Std"/>
              </a:rPr>
            </a:br>
            <a:endParaRPr lang="es-CR" dirty="0"/>
          </a:p>
        </p:txBody>
      </p:sp>
      <p:sp>
        <p:nvSpPr>
          <p:cNvPr id="3" name="Marcador de contenido 2">
            <a:extLst>
              <a:ext uri="{FF2B5EF4-FFF2-40B4-BE49-F238E27FC236}">
                <a16:creationId xmlns:a16="http://schemas.microsoft.com/office/drawing/2014/main" id="{042B00FF-5920-EFA5-C9CB-9B1B1143E7EA}"/>
              </a:ext>
            </a:extLst>
          </p:cNvPr>
          <p:cNvSpPr>
            <a:spLocks noGrp="1"/>
          </p:cNvSpPr>
          <p:nvPr>
            <p:ph idx="1"/>
          </p:nvPr>
        </p:nvSpPr>
        <p:spPr>
          <a:xfrm>
            <a:off x="838200" y="1401097"/>
            <a:ext cx="10515600" cy="5091778"/>
          </a:xfrm>
        </p:spPr>
        <p:txBody>
          <a:bodyPr>
            <a:normAutofit fontScale="85000" lnSpcReduction="20000"/>
          </a:bodyPr>
          <a:lstStyle/>
          <a:p>
            <a:r>
              <a:rPr lang="es-CR" sz="2600" b="1" i="0" u="none" strike="noStrike" baseline="0" dirty="0">
                <a:solidFill>
                  <a:srgbClr val="000000"/>
                </a:solidFill>
                <a:latin typeface="Helvetica LT Std"/>
              </a:rPr>
              <a:t>Habilidades de sobrevivencia en ambientes carentes. </a:t>
            </a:r>
          </a:p>
          <a:p>
            <a:r>
              <a:rPr lang="es-ES" sz="2600" b="1" i="0" u="none" strike="noStrike" baseline="0" dirty="0">
                <a:solidFill>
                  <a:srgbClr val="000000"/>
                </a:solidFill>
                <a:latin typeface="Helvetica LT Std"/>
              </a:rPr>
              <a:t>Habilidades de sobrevivencia en ambientes de agresión. </a:t>
            </a:r>
          </a:p>
          <a:p>
            <a:r>
              <a:rPr lang="es-CR" sz="2600" b="1" i="0" u="none" strike="noStrike" baseline="0" dirty="0">
                <a:solidFill>
                  <a:srgbClr val="000000"/>
                </a:solidFill>
                <a:latin typeface="Helvetica LT Std"/>
              </a:rPr>
              <a:t>Habilidades de sobrevivencia en ambientes violentos. </a:t>
            </a:r>
          </a:p>
          <a:p>
            <a:r>
              <a:rPr lang="es-ES" sz="2600" b="1" i="0" u="none" strike="noStrike" baseline="0" dirty="0">
                <a:solidFill>
                  <a:srgbClr val="000000"/>
                </a:solidFill>
                <a:latin typeface="Helvetica LT Std"/>
              </a:rPr>
              <a:t>Habilidades para sobrevivir en el trabajo informal en las calles. </a:t>
            </a:r>
          </a:p>
          <a:p>
            <a:r>
              <a:rPr lang="es-ES" sz="2600" b="1" i="0" u="none" strike="noStrike" baseline="0" dirty="0">
                <a:solidFill>
                  <a:srgbClr val="000000"/>
                </a:solidFill>
                <a:latin typeface="Helvetica LT Std"/>
              </a:rPr>
              <a:t>Habilidades" para enfrentar la vida siendo madre a temprana edad" (siendo menor de edad). </a:t>
            </a:r>
          </a:p>
          <a:p>
            <a:r>
              <a:rPr lang="es-ES" sz="2600" b="1" i="0" u="none" strike="noStrike" baseline="0" dirty="0">
                <a:solidFill>
                  <a:srgbClr val="000000"/>
                </a:solidFill>
                <a:latin typeface="Helvetica LT Std"/>
              </a:rPr>
              <a:t>Habilidades para vivir con excepcionalidades objeto posterior de educación especial. </a:t>
            </a:r>
          </a:p>
          <a:p>
            <a:r>
              <a:rPr lang="es-ES" sz="2600" b="1" i="0" u="none" strike="noStrike" baseline="0" dirty="0">
                <a:solidFill>
                  <a:srgbClr val="000000"/>
                </a:solidFill>
                <a:latin typeface="Helvetica LT Std"/>
              </a:rPr>
              <a:t>Habilidades para vivir y sobrevivir como joven </a:t>
            </a:r>
          </a:p>
          <a:p>
            <a:r>
              <a:rPr lang="es-ES" sz="2600" b="1" i="0" u="none" strike="noStrike" baseline="0" dirty="0">
                <a:solidFill>
                  <a:srgbClr val="000000"/>
                </a:solidFill>
                <a:latin typeface="Helvetica LT Std"/>
              </a:rPr>
              <a:t>Habilidades para vivir y sobrevivir como adulto mayor. </a:t>
            </a:r>
          </a:p>
          <a:p>
            <a:r>
              <a:rPr lang="es-ES" sz="2600" b="1" i="0" u="none" strike="noStrike" baseline="0" dirty="0">
                <a:solidFill>
                  <a:srgbClr val="000000"/>
                </a:solidFill>
                <a:latin typeface="Helvetica LT Std"/>
              </a:rPr>
              <a:t>Habilidades para trabajar independiente en trabajos de plataformas (tipo Uber) </a:t>
            </a:r>
          </a:p>
          <a:p>
            <a:r>
              <a:rPr lang="es-ES" sz="2600" b="1" i="0" u="none" strike="noStrike" baseline="0" dirty="0">
                <a:solidFill>
                  <a:srgbClr val="000000"/>
                </a:solidFill>
                <a:latin typeface="Helvetica LT Std"/>
              </a:rPr>
              <a:t>Habilidades para trabajar en Teletrabajo </a:t>
            </a:r>
          </a:p>
          <a:p>
            <a:r>
              <a:rPr lang="es-ES" sz="2600" b="1" i="0" u="none" strike="noStrike" baseline="0" dirty="0">
                <a:solidFill>
                  <a:srgbClr val="000000"/>
                </a:solidFill>
                <a:latin typeface="Helvetica LT Std"/>
              </a:rPr>
              <a:t>Habilidades para no caer en vicios, alcoholismo, fumado, drogas u otros fármacos nocivos. </a:t>
            </a:r>
          </a:p>
          <a:p>
            <a:endParaRPr lang="es-CR" sz="2600" b="0" i="0" u="none" strike="noStrike" baseline="0" dirty="0">
              <a:solidFill>
                <a:srgbClr val="000000"/>
              </a:solidFill>
              <a:latin typeface="Helvetica LT Std"/>
            </a:endParaRPr>
          </a:p>
          <a:p>
            <a:endParaRPr lang="es-CR" dirty="0"/>
          </a:p>
        </p:txBody>
      </p:sp>
    </p:spTree>
    <p:extLst>
      <p:ext uri="{BB962C8B-B14F-4D97-AF65-F5344CB8AC3E}">
        <p14:creationId xmlns:p14="http://schemas.microsoft.com/office/powerpoint/2010/main" val="11315603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9A5176-57EF-8ECB-79D6-996AB99C5427}"/>
              </a:ext>
            </a:extLst>
          </p:cNvPr>
          <p:cNvSpPr>
            <a:spLocks noGrp="1"/>
          </p:cNvSpPr>
          <p:nvPr>
            <p:ph type="title"/>
          </p:nvPr>
        </p:nvSpPr>
        <p:spPr>
          <a:xfrm>
            <a:off x="838200" y="365125"/>
            <a:ext cx="10515600" cy="1065469"/>
          </a:xfrm>
          <a:solidFill>
            <a:srgbClr val="002060"/>
          </a:solidFill>
        </p:spPr>
        <p:txBody>
          <a:bodyPr/>
          <a:lstStyle/>
          <a:p>
            <a:r>
              <a:rPr lang="es-CR" sz="4000" b="1" i="0" u="none" strike="noStrike" baseline="0" dirty="0">
                <a:solidFill>
                  <a:schemeClr val="bg1"/>
                </a:solidFill>
                <a:latin typeface="Helvetica LT Std"/>
              </a:rPr>
              <a:t>HABILIDADES PARA VIVIR. </a:t>
            </a:r>
            <a:endParaRPr lang="es-CR" dirty="0">
              <a:solidFill>
                <a:schemeClr val="bg1"/>
              </a:solidFill>
            </a:endParaRPr>
          </a:p>
        </p:txBody>
      </p:sp>
      <p:sp>
        <p:nvSpPr>
          <p:cNvPr id="3" name="Marcador de contenido 2">
            <a:extLst>
              <a:ext uri="{FF2B5EF4-FFF2-40B4-BE49-F238E27FC236}">
                <a16:creationId xmlns:a16="http://schemas.microsoft.com/office/drawing/2014/main" id="{162CF331-4A07-6F46-0FD3-3CB598C3D674}"/>
              </a:ext>
            </a:extLst>
          </p:cNvPr>
          <p:cNvSpPr>
            <a:spLocks noGrp="1"/>
          </p:cNvSpPr>
          <p:nvPr>
            <p:ph idx="1"/>
          </p:nvPr>
        </p:nvSpPr>
        <p:spPr>
          <a:xfrm>
            <a:off x="838200" y="1814051"/>
            <a:ext cx="10515600" cy="4362911"/>
          </a:xfrm>
        </p:spPr>
        <p:txBody>
          <a:bodyPr>
            <a:normAutofit/>
          </a:bodyPr>
          <a:lstStyle/>
          <a:p>
            <a:r>
              <a:rPr lang="es-ES" b="1" i="0" u="none" strike="noStrike" baseline="0" dirty="0">
                <a:solidFill>
                  <a:srgbClr val="000000"/>
                </a:solidFill>
                <a:latin typeface="Helvetica LT Std"/>
              </a:rPr>
              <a:t>Habilidades de vivir con lo mínimo (vivienda, alimentación, vestido, salud, ingreso). </a:t>
            </a:r>
          </a:p>
          <a:p>
            <a:r>
              <a:rPr lang="es-ES" b="1" i="0" u="none" strike="noStrike" baseline="0" dirty="0">
                <a:solidFill>
                  <a:srgbClr val="000000"/>
                </a:solidFill>
                <a:latin typeface="Helvetica LT Std"/>
              </a:rPr>
              <a:t>Habilidades para vivir sólo con un Responsable de Hogar. Padre, madre o abuelos, o en abandono. Generalmente “madres solteras”. </a:t>
            </a:r>
          </a:p>
          <a:p>
            <a:r>
              <a:rPr lang="es-ES" b="1" i="0" u="none" strike="noStrike" baseline="0" dirty="0">
                <a:solidFill>
                  <a:srgbClr val="000000"/>
                </a:solidFill>
                <a:latin typeface="Helvetica LT Std"/>
              </a:rPr>
              <a:t>Habilidades para vivir en ambientes grupales agresivos por parte de algunos miembros del grupo como escuelas, iglesias, campos deportivos, culturales: </a:t>
            </a:r>
            <a:r>
              <a:rPr lang="es-ES" b="1" i="0" u="none" strike="noStrike" baseline="0" dirty="0" err="1">
                <a:solidFill>
                  <a:srgbClr val="000000"/>
                </a:solidFill>
                <a:latin typeface="Helvetica LT Std"/>
              </a:rPr>
              <a:t>Bullyng</a:t>
            </a:r>
            <a:r>
              <a:rPr lang="es-ES" b="1" i="0" u="none" strike="noStrike" baseline="0" dirty="0">
                <a:solidFill>
                  <a:srgbClr val="000000"/>
                </a:solidFill>
                <a:latin typeface="Helvetica LT Std"/>
              </a:rPr>
              <a:t>, maltrato (físico y verbal), violencia escolar. </a:t>
            </a:r>
          </a:p>
          <a:p>
            <a:r>
              <a:rPr lang="es-ES" b="1" i="0" u="none" strike="noStrike" baseline="0" dirty="0">
                <a:solidFill>
                  <a:srgbClr val="000000"/>
                </a:solidFill>
                <a:latin typeface="Helvetica LT Std"/>
              </a:rPr>
              <a:t>Habilidades para vivir en la Calle y con los de la calle.</a:t>
            </a:r>
          </a:p>
          <a:p>
            <a:pPr marL="0" indent="0">
              <a:buNone/>
            </a:pPr>
            <a:endParaRPr lang="es-CR" b="1" i="0" u="none" strike="noStrike" baseline="0" dirty="0">
              <a:solidFill>
                <a:srgbClr val="000000"/>
              </a:solidFill>
              <a:latin typeface="Helvetica LT Std"/>
            </a:endParaRPr>
          </a:p>
          <a:p>
            <a:endParaRPr lang="es-CR" dirty="0"/>
          </a:p>
        </p:txBody>
      </p:sp>
    </p:spTree>
    <p:extLst>
      <p:ext uri="{BB962C8B-B14F-4D97-AF65-F5344CB8AC3E}">
        <p14:creationId xmlns:p14="http://schemas.microsoft.com/office/powerpoint/2010/main" val="40126491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8D94C420-5B3F-8BB3-5E6F-0D0E8532E1E5}"/>
              </a:ext>
            </a:extLst>
          </p:cNvPr>
          <p:cNvSpPr>
            <a:spLocks noGrp="1"/>
          </p:cNvSpPr>
          <p:nvPr>
            <p:ph sz="half" idx="1"/>
          </p:nvPr>
        </p:nvSpPr>
        <p:spPr>
          <a:xfrm>
            <a:off x="838200" y="561474"/>
            <a:ext cx="5181600" cy="5615489"/>
          </a:xfrm>
          <a:solidFill>
            <a:srgbClr val="FFFF00"/>
          </a:solidFill>
        </p:spPr>
        <p:txBody>
          <a:bodyPr>
            <a:normAutofit fontScale="25000" lnSpcReduction="20000"/>
          </a:bodyPr>
          <a:lstStyle/>
          <a:p>
            <a:r>
              <a:rPr lang="es-CR" sz="9600" b="1" i="0" u="none" strike="noStrike" baseline="0" dirty="0">
                <a:solidFill>
                  <a:srgbClr val="002060"/>
                </a:solidFill>
                <a:latin typeface="Helvetica LT Std"/>
              </a:rPr>
              <a:t>HABILIDADES PARA SOBREVIVIR ANTE EFECTOS CAMBIO CLIMÁTICO. </a:t>
            </a:r>
          </a:p>
          <a:p>
            <a:pPr marL="0" indent="0">
              <a:buNone/>
            </a:pPr>
            <a:br>
              <a:rPr lang="es-CR" sz="9600" b="0" i="0" u="none" strike="noStrike" baseline="0" dirty="0">
                <a:solidFill>
                  <a:srgbClr val="002060"/>
                </a:solidFill>
                <a:latin typeface="Helvetica LT Std"/>
              </a:rPr>
            </a:br>
            <a:r>
              <a:rPr lang="es-ES" sz="11200" b="0" i="0" u="none" strike="noStrike" baseline="0" dirty="0">
                <a:solidFill>
                  <a:srgbClr val="000000"/>
                </a:solidFill>
                <a:latin typeface="Helvetica LT Std"/>
              </a:rPr>
              <a:t>Habilidades para sobrevivir ante inundaciones, por lluvias y ríos y altas marejadas. </a:t>
            </a:r>
          </a:p>
          <a:p>
            <a:r>
              <a:rPr lang="es-ES" sz="11200" b="0" i="0" u="none" strike="noStrike" baseline="0" dirty="0">
                <a:solidFill>
                  <a:srgbClr val="000000"/>
                </a:solidFill>
                <a:latin typeface="Helvetica LT Std"/>
              </a:rPr>
              <a:t>Habilidades para sobrevivir en temporada de huracanes. </a:t>
            </a:r>
          </a:p>
          <a:p>
            <a:r>
              <a:rPr lang="es-ES" sz="11200" b="0" i="0" u="none" strike="noStrike" baseline="0" dirty="0">
                <a:solidFill>
                  <a:srgbClr val="000000"/>
                </a:solidFill>
                <a:latin typeface="Helvetica LT Std"/>
              </a:rPr>
              <a:t>Habilidades para vivir ante tsunamis </a:t>
            </a:r>
          </a:p>
          <a:p>
            <a:r>
              <a:rPr lang="es-ES" sz="11200" b="0" i="0" u="none" strike="noStrike" baseline="0" dirty="0">
                <a:solidFill>
                  <a:srgbClr val="000000"/>
                </a:solidFill>
                <a:latin typeface="Helvetica LT Std"/>
              </a:rPr>
              <a:t>Habilidades para sobrevivir ante actividad volcánica (lava, cenizas). </a:t>
            </a:r>
          </a:p>
          <a:p>
            <a:pPr marL="0" indent="0">
              <a:buNone/>
            </a:pPr>
            <a:r>
              <a:rPr lang="es-CR" sz="11200" b="0" i="0" u="none" strike="noStrike" baseline="0" dirty="0">
                <a:solidFill>
                  <a:srgbClr val="000000"/>
                </a:solidFill>
                <a:latin typeface="Helvetica LT Std"/>
              </a:rPr>
              <a:t>	</a:t>
            </a:r>
          </a:p>
          <a:p>
            <a:endParaRPr lang="es-CR" dirty="0">
              <a:solidFill>
                <a:srgbClr val="002060"/>
              </a:solidFill>
            </a:endParaRPr>
          </a:p>
        </p:txBody>
      </p:sp>
      <p:sp>
        <p:nvSpPr>
          <p:cNvPr id="4" name="Marcador de contenido 3">
            <a:extLst>
              <a:ext uri="{FF2B5EF4-FFF2-40B4-BE49-F238E27FC236}">
                <a16:creationId xmlns:a16="http://schemas.microsoft.com/office/drawing/2014/main" id="{5CA2A690-CB76-3F09-E96F-ECCC545237D6}"/>
              </a:ext>
            </a:extLst>
          </p:cNvPr>
          <p:cNvSpPr>
            <a:spLocks noGrp="1"/>
          </p:cNvSpPr>
          <p:nvPr>
            <p:ph sz="half" idx="2"/>
          </p:nvPr>
        </p:nvSpPr>
        <p:spPr>
          <a:xfrm>
            <a:off x="6172200" y="561474"/>
            <a:ext cx="5181600" cy="5903494"/>
          </a:xfrm>
          <a:solidFill>
            <a:schemeClr val="accent6">
              <a:lumMod val="20000"/>
              <a:lumOff val="80000"/>
            </a:schemeClr>
          </a:solidFill>
        </p:spPr>
        <p:txBody>
          <a:bodyPr>
            <a:normAutofit fontScale="25000" lnSpcReduction="20000"/>
          </a:bodyPr>
          <a:lstStyle/>
          <a:p>
            <a:r>
              <a:rPr lang="es-ES" sz="9600" b="1" i="0" u="none" strike="noStrike" baseline="0" dirty="0">
                <a:solidFill>
                  <a:srgbClr val="002060"/>
                </a:solidFill>
                <a:latin typeface="Helvetica LT Std"/>
              </a:rPr>
              <a:t>HABILIDADES PARA SOBREVIVIR EN AMBIENTE LABORAL. EJEMPLO EN  SECTOR PRIMARIO DE LA ECONOMÍA. HABILIDADES PARA SOBREVIVIR EN Ambientes difíciles </a:t>
            </a:r>
          </a:p>
          <a:p>
            <a:r>
              <a:rPr lang="es-ES" sz="8800" b="0" i="0" u="none" strike="noStrike" baseline="0" dirty="0">
                <a:solidFill>
                  <a:srgbClr val="000000"/>
                </a:solidFill>
                <a:latin typeface="Helvetica LT Std"/>
              </a:rPr>
              <a:t>Habilidades para trabajar y producir en ambientes unifamiliares, generalmente mujer jefa de hogar, con pequeño terreno o pesca de rivera. </a:t>
            </a:r>
          </a:p>
          <a:p>
            <a:r>
              <a:rPr lang="es-ES" sz="8800" b="0" i="0" u="none" strike="noStrike" baseline="0" dirty="0">
                <a:solidFill>
                  <a:srgbClr val="000000"/>
                </a:solidFill>
                <a:latin typeface="Helvetica LT Std"/>
              </a:rPr>
              <a:t>Habilidades para cuidarse de las contaminaciones de los pesticidas, fertilizantes químicos, roedores, etc. </a:t>
            </a:r>
          </a:p>
          <a:p>
            <a:r>
              <a:rPr lang="es-ES" sz="8800" b="0" i="0" u="none" strike="noStrike" baseline="0" dirty="0">
                <a:solidFill>
                  <a:srgbClr val="000000"/>
                </a:solidFill>
                <a:latin typeface="Helvetica LT Std"/>
              </a:rPr>
              <a:t>Habilidades para cuidarse y producir en pesca artesanal y acuacultura y conservar medio ambiente. Habilidades para usar la tecnología en favor de la prevención de la vida y para ser más eficaces en la producción</a:t>
            </a:r>
            <a:r>
              <a:rPr lang="es-ES" sz="8800" b="1" i="0" u="none" strike="noStrike" baseline="0" dirty="0">
                <a:solidFill>
                  <a:srgbClr val="000000"/>
                </a:solidFill>
                <a:latin typeface="Helvetica LT Std"/>
              </a:rPr>
              <a:t>. </a:t>
            </a:r>
            <a:endParaRPr lang="es-ES" sz="8800" b="0" i="0" u="none" strike="noStrike" baseline="0" dirty="0">
              <a:solidFill>
                <a:srgbClr val="000000"/>
              </a:solidFill>
              <a:latin typeface="Helvetica LT Std"/>
            </a:endParaRPr>
          </a:p>
          <a:p>
            <a:pPr marL="0" indent="0">
              <a:buNone/>
            </a:pPr>
            <a:endParaRPr lang="es-CR" sz="9600" b="0" i="0" u="none" strike="noStrike" baseline="0" dirty="0">
              <a:solidFill>
                <a:srgbClr val="000000"/>
              </a:solidFill>
              <a:latin typeface="Helvetica LT Std"/>
            </a:endParaRPr>
          </a:p>
        </p:txBody>
      </p:sp>
    </p:spTree>
    <p:extLst>
      <p:ext uri="{BB962C8B-B14F-4D97-AF65-F5344CB8AC3E}">
        <p14:creationId xmlns:p14="http://schemas.microsoft.com/office/powerpoint/2010/main" val="38829988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s-CR" dirty="0"/>
              <a:t>INTELIGENCIAS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4400" y="2400300"/>
            <a:ext cx="2743200" cy="20574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7" name="CuadroTexto 6">
            <a:extLst>
              <a:ext uri="{FF2B5EF4-FFF2-40B4-BE49-F238E27FC236}">
                <a16:creationId xmlns:a16="http://schemas.microsoft.com/office/drawing/2014/main" id="{E05F14F9-2C5C-F42B-29CB-D8D3C1E37667}"/>
              </a:ext>
            </a:extLst>
          </p:cNvPr>
          <p:cNvSpPr txBox="1"/>
          <p:nvPr/>
        </p:nvSpPr>
        <p:spPr>
          <a:xfrm flipH="1">
            <a:off x="3024893" y="2669458"/>
            <a:ext cx="6717896" cy="1323439"/>
          </a:xfrm>
          <a:prstGeom prst="rect">
            <a:avLst/>
          </a:prstGeom>
          <a:noFill/>
        </p:spPr>
        <p:txBody>
          <a:bodyPr wrap="square" rtlCol="0">
            <a:spAutoFit/>
          </a:bodyPr>
          <a:lstStyle/>
          <a:p>
            <a:r>
              <a:rPr lang="es-CR" sz="4000" b="1" dirty="0">
                <a:solidFill>
                  <a:schemeClr val="accent6">
                    <a:lumMod val="50000"/>
                  </a:schemeClr>
                </a:solidFill>
              </a:rPr>
              <a:t>MICROCREDENCIALES</a:t>
            </a:r>
          </a:p>
          <a:p>
            <a:r>
              <a:rPr lang="es-CR" sz="4000" b="1" dirty="0">
                <a:solidFill>
                  <a:schemeClr val="accent6">
                    <a:lumMod val="50000"/>
                  </a:schemeClr>
                </a:solidFill>
              </a:rPr>
              <a:t>MICROCERTIFICACIONES </a:t>
            </a:r>
          </a:p>
        </p:txBody>
      </p:sp>
    </p:spTree>
    <p:extLst>
      <p:ext uri="{BB962C8B-B14F-4D97-AF65-F5344CB8AC3E}">
        <p14:creationId xmlns:p14="http://schemas.microsoft.com/office/powerpoint/2010/main" val="291234560"/>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324CA5-763C-0F96-5E96-DD4B3F2FB8A0}"/>
              </a:ext>
            </a:extLst>
          </p:cNvPr>
          <p:cNvSpPr>
            <a:spLocks noGrp="1"/>
          </p:cNvSpPr>
          <p:nvPr>
            <p:ph type="title"/>
          </p:nvPr>
        </p:nvSpPr>
        <p:spPr>
          <a:xfrm>
            <a:off x="838200" y="427120"/>
            <a:ext cx="10952747" cy="1325563"/>
          </a:xfrm>
          <a:solidFill>
            <a:srgbClr val="002060"/>
          </a:solidFill>
        </p:spPr>
        <p:txBody>
          <a:bodyPr/>
          <a:lstStyle/>
          <a:p>
            <a:r>
              <a:rPr lang="es-ES" sz="4400" b="0" i="0" u="none" strike="noStrike" baseline="0" dirty="0">
                <a:solidFill>
                  <a:srgbClr val="002060"/>
                </a:solidFill>
                <a:highlight>
                  <a:srgbClr val="FFFF00"/>
                </a:highlight>
                <a:latin typeface="Calibri" panose="020F0502020204030204" pitchFamily="34" charset="0"/>
              </a:rPr>
              <a:t>MICROCREDENCIALES MICROCERTIFICACIONES</a:t>
            </a:r>
            <a:endParaRPr lang="es-CR" dirty="0">
              <a:solidFill>
                <a:srgbClr val="002060"/>
              </a:solidFill>
            </a:endParaRPr>
          </a:p>
        </p:txBody>
      </p:sp>
      <p:sp>
        <p:nvSpPr>
          <p:cNvPr id="3" name="Marcador de contenido 2">
            <a:extLst>
              <a:ext uri="{FF2B5EF4-FFF2-40B4-BE49-F238E27FC236}">
                <a16:creationId xmlns:a16="http://schemas.microsoft.com/office/drawing/2014/main" id="{B020AE11-9696-11BB-88D2-53235640769D}"/>
              </a:ext>
            </a:extLst>
          </p:cNvPr>
          <p:cNvSpPr>
            <a:spLocks noGrp="1"/>
          </p:cNvSpPr>
          <p:nvPr>
            <p:ph idx="1"/>
          </p:nvPr>
        </p:nvSpPr>
        <p:spPr/>
        <p:txBody>
          <a:bodyPr>
            <a:normAutofit fontScale="70000" lnSpcReduction="20000"/>
          </a:bodyPr>
          <a:lstStyle/>
          <a:p>
            <a:pPr algn="l"/>
            <a:r>
              <a:rPr lang="es-CR" sz="3400" b="1" i="0" u="none" strike="noStrike" baseline="0" dirty="0">
                <a:solidFill>
                  <a:srgbClr val="002060"/>
                </a:solidFill>
                <a:latin typeface="Calibri" panose="020F0502020204030204" pitchFamily="34" charset="0"/>
              </a:rPr>
              <a:t>Hace unos 8 o 10 años escribí para el Ministerio de Educación Superior de la R. Dominicana una propuesta sobre la tendencia de las </a:t>
            </a:r>
            <a:r>
              <a:rPr lang="es-CR" sz="3400" b="1" i="0" u="none" strike="noStrike" baseline="0" dirty="0" err="1">
                <a:solidFill>
                  <a:srgbClr val="002060"/>
                </a:solidFill>
                <a:latin typeface="Calibri" panose="020F0502020204030204" pitchFamily="34" charset="0"/>
              </a:rPr>
              <a:t>Microcredenciales</a:t>
            </a:r>
            <a:r>
              <a:rPr lang="es-CR" sz="3400" b="1" i="0" u="none" strike="noStrike" baseline="0" dirty="0">
                <a:solidFill>
                  <a:srgbClr val="002060"/>
                </a:solidFill>
                <a:latin typeface="Calibri" panose="020F0502020204030204" pitchFamily="34" charset="0"/>
              </a:rPr>
              <a:t> o </a:t>
            </a:r>
            <a:r>
              <a:rPr lang="es-CR" sz="3400" b="1" i="0" u="none" strike="noStrike" baseline="0" dirty="0" err="1">
                <a:solidFill>
                  <a:srgbClr val="002060"/>
                </a:solidFill>
                <a:latin typeface="Calibri" panose="020F0502020204030204" pitchFamily="34" charset="0"/>
              </a:rPr>
              <a:t>MicroCertificaciones</a:t>
            </a:r>
            <a:r>
              <a:rPr lang="es-CR" sz="3400" b="1" i="0" u="none" strike="noStrike" baseline="0" dirty="0">
                <a:solidFill>
                  <a:srgbClr val="002060"/>
                </a:solidFill>
                <a:latin typeface="Calibri" panose="020F0502020204030204" pitchFamily="34" charset="0"/>
              </a:rPr>
              <a:t>, como alternativa a las Carreras muy largas. Recientemente lo estamos aplicando en las Carreras Técnicas y Formación Profesional. </a:t>
            </a:r>
          </a:p>
          <a:p>
            <a:r>
              <a:rPr lang="es-ES" sz="3400" b="1" i="0" u="none" strike="noStrike" baseline="0" dirty="0">
                <a:solidFill>
                  <a:srgbClr val="000000"/>
                </a:solidFill>
                <a:latin typeface="Calibri" panose="020F0502020204030204" pitchFamily="34" charset="0"/>
              </a:rPr>
              <a:t>Los cursos, especialmente los  Programas Técnicos 4.0, deben considerar en su diseño curricular, la existencia de “</a:t>
            </a:r>
            <a:r>
              <a:rPr lang="es-ES" sz="3400" b="1" i="0" u="none" strike="noStrike" baseline="0" dirty="0" err="1">
                <a:solidFill>
                  <a:srgbClr val="000000"/>
                </a:solidFill>
                <a:latin typeface="Calibri" panose="020F0502020204030204" pitchFamily="34" charset="0"/>
              </a:rPr>
              <a:t>microcredenciales</a:t>
            </a:r>
            <a:r>
              <a:rPr lang="es-ES" sz="3400" b="1" i="0" u="none" strike="noStrike" baseline="0" dirty="0">
                <a:solidFill>
                  <a:srgbClr val="000000"/>
                </a:solidFill>
                <a:latin typeface="Calibri" panose="020F0502020204030204" pitchFamily="34" charset="0"/>
              </a:rPr>
              <a:t>” o “</a:t>
            </a:r>
            <a:r>
              <a:rPr lang="es-ES" sz="3400" b="1" i="0" u="none" strike="noStrike" baseline="0" dirty="0" err="1">
                <a:solidFill>
                  <a:srgbClr val="000000"/>
                </a:solidFill>
                <a:latin typeface="Calibri" panose="020F0502020204030204" pitchFamily="34" charset="0"/>
              </a:rPr>
              <a:t>microcertificaciones</a:t>
            </a:r>
            <a:r>
              <a:rPr lang="es-ES" sz="3400" b="1" i="0" u="none" strike="noStrike" baseline="0" dirty="0">
                <a:solidFill>
                  <a:srgbClr val="000000"/>
                </a:solidFill>
                <a:latin typeface="Calibri" panose="020F0502020204030204" pitchFamily="34" charset="0"/>
              </a:rPr>
              <a:t>”; esto por lo variado de sus temas componentes.</a:t>
            </a:r>
          </a:p>
          <a:p>
            <a:r>
              <a:rPr lang="es-ES" sz="3400" b="1" i="0" u="none" strike="noStrike" baseline="0" dirty="0">
                <a:solidFill>
                  <a:srgbClr val="002060"/>
                </a:solidFill>
                <a:latin typeface="Calibri" panose="020F0502020204030204" pitchFamily="34" charset="0"/>
              </a:rPr>
              <a:t>Los programas deben ser modulares, y disponer de “</a:t>
            </a:r>
            <a:r>
              <a:rPr lang="es-ES" sz="3400" b="1" i="0" u="none" strike="noStrike" baseline="0" dirty="0" err="1">
                <a:solidFill>
                  <a:srgbClr val="002060"/>
                </a:solidFill>
                <a:latin typeface="Calibri" panose="020F0502020204030204" pitchFamily="34" charset="0"/>
              </a:rPr>
              <a:t>microcredenciales</a:t>
            </a:r>
            <a:r>
              <a:rPr lang="es-ES" sz="3400" b="1" i="0" u="none" strike="noStrike" baseline="0" dirty="0">
                <a:solidFill>
                  <a:srgbClr val="002060"/>
                </a:solidFill>
                <a:latin typeface="Calibri" panose="020F0502020204030204" pitchFamily="34" charset="0"/>
              </a:rPr>
              <a:t>” establecidas en su ruta o “</a:t>
            </a:r>
            <a:r>
              <a:rPr lang="es-ES" sz="3400" b="1" i="0" u="none" strike="noStrike" baseline="0" dirty="0" err="1">
                <a:solidFill>
                  <a:srgbClr val="002060"/>
                </a:solidFill>
                <a:latin typeface="Calibri" panose="020F0502020204030204" pitchFamily="34" charset="0"/>
              </a:rPr>
              <a:t>path</a:t>
            </a:r>
            <a:r>
              <a:rPr lang="es-ES" sz="3400" b="1" i="0" u="none" strike="noStrike" baseline="0" dirty="0">
                <a:solidFill>
                  <a:srgbClr val="002060"/>
                </a:solidFill>
                <a:latin typeface="Calibri" panose="020F0502020204030204" pitchFamily="34" charset="0"/>
              </a:rPr>
              <a:t>” de certificación total . Lo anterior motiva al estudiante ya que es posible optar por reconocimientos de habilidades parciales, que los faculta a poder incorporarse en períodos más cortos al mercado laboral; y continuar sus planes de estudio, adicionando otras posibles “</a:t>
            </a:r>
            <a:r>
              <a:rPr lang="es-ES" sz="3400" b="1" i="0" u="none" strike="noStrike" baseline="0" dirty="0" err="1">
                <a:solidFill>
                  <a:srgbClr val="002060"/>
                </a:solidFill>
                <a:latin typeface="Calibri" panose="020F0502020204030204" pitchFamily="34" charset="0"/>
              </a:rPr>
              <a:t>microespecializaciones</a:t>
            </a:r>
            <a:r>
              <a:rPr lang="es-ES" sz="3400" b="1" i="0" u="none" strike="noStrike" baseline="0" dirty="0">
                <a:solidFill>
                  <a:srgbClr val="002060"/>
                </a:solidFill>
                <a:latin typeface="Calibri" panose="020F0502020204030204" pitchFamily="34" charset="0"/>
              </a:rPr>
              <a:t>”, para seguir sumando logros, hasta completar su certificación total.</a:t>
            </a:r>
          </a:p>
          <a:p>
            <a:endParaRPr lang="es-CR" dirty="0"/>
          </a:p>
        </p:txBody>
      </p:sp>
    </p:spTree>
    <p:extLst>
      <p:ext uri="{BB962C8B-B14F-4D97-AF65-F5344CB8AC3E}">
        <p14:creationId xmlns:p14="http://schemas.microsoft.com/office/powerpoint/2010/main" val="39095670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DC1731-711F-EC3D-BC1E-DCC440B83689}"/>
              </a:ext>
            </a:extLst>
          </p:cNvPr>
          <p:cNvSpPr>
            <a:spLocks noGrp="1"/>
          </p:cNvSpPr>
          <p:nvPr>
            <p:ph type="title"/>
          </p:nvPr>
        </p:nvSpPr>
        <p:spPr>
          <a:xfrm>
            <a:off x="820994" y="202894"/>
            <a:ext cx="10515600" cy="1035972"/>
          </a:xfrm>
          <a:solidFill>
            <a:srgbClr val="002060"/>
          </a:solidFill>
        </p:spPr>
        <p:txBody>
          <a:bodyPr>
            <a:normAutofit/>
          </a:bodyPr>
          <a:lstStyle/>
          <a:p>
            <a:r>
              <a:rPr lang="es-CR" sz="4000" b="1" dirty="0">
                <a:solidFill>
                  <a:schemeClr val="bg1"/>
                </a:solidFill>
              </a:rPr>
              <a:t>POR QUÉ Y PARA QUÉ DE UNA EDUCACIÓN 4-0</a:t>
            </a:r>
            <a:endParaRPr lang="es-CR" sz="4000" dirty="0">
              <a:solidFill>
                <a:schemeClr val="bg1"/>
              </a:solidFill>
            </a:endParaRPr>
          </a:p>
        </p:txBody>
      </p:sp>
      <p:sp>
        <p:nvSpPr>
          <p:cNvPr id="3" name="Marcador de contenido 2">
            <a:extLst>
              <a:ext uri="{FF2B5EF4-FFF2-40B4-BE49-F238E27FC236}">
                <a16:creationId xmlns:a16="http://schemas.microsoft.com/office/drawing/2014/main" id="{2B8570D1-7F2E-C029-719B-AD9EABE5771D}"/>
              </a:ext>
            </a:extLst>
          </p:cNvPr>
          <p:cNvSpPr>
            <a:spLocks noGrp="1"/>
          </p:cNvSpPr>
          <p:nvPr>
            <p:ph idx="1"/>
          </p:nvPr>
        </p:nvSpPr>
        <p:spPr>
          <a:xfrm>
            <a:off x="838200" y="1386348"/>
            <a:ext cx="10515600" cy="4790615"/>
          </a:xfrm>
        </p:spPr>
        <p:txBody>
          <a:bodyPr>
            <a:normAutofit lnSpcReduction="10000"/>
          </a:bodyPr>
          <a:lstStyle/>
          <a:p>
            <a:r>
              <a:rPr lang="es-CR" sz="2800" b="1" dirty="0">
                <a:solidFill>
                  <a:srgbClr val="002060"/>
                </a:solidFill>
                <a:effectLst/>
                <a:latin typeface="Calibri" panose="020F0502020204030204" pitchFamily="34" charset="0"/>
                <a:ea typeface="Calibri" panose="020F0502020204030204" pitchFamily="34" charset="0"/>
              </a:rPr>
              <a:t>El futuro de la Educación 4-0   estará  muy ligado a la Inteligencia Artificial,  los algoritmos , las tecnologías inmersivas y la personalización del aprendizaje.</a:t>
            </a:r>
          </a:p>
          <a:p>
            <a:r>
              <a:rPr lang="es-CR" sz="2800" dirty="0">
                <a:effectLst/>
                <a:latin typeface="Calibri" panose="020F0502020204030204" pitchFamily="34" charset="0"/>
                <a:ea typeface="Calibri" panose="020F0502020204030204" pitchFamily="34" charset="0"/>
              </a:rPr>
              <a:t>Los contenidos educativos se intentarán hacer cada vez más personalizados, tomando en cuenta el nivel de conocimiento, la mejor manera de aprender y las habilidades globales de los estudiantes.</a:t>
            </a:r>
          </a:p>
          <a:p>
            <a:r>
              <a:rPr lang="es-CR" sz="2800" b="1" dirty="0">
                <a:effectLst/>
                <a:latin typeface="Calibri" panose="020F0502020204030204" pitchFamily="34" charset="0"/>
                <a:ea typeface="Calibri" panose="020F0502020204030204" pitchFamily="34" charset="0"/>
              </a:rPr>
              <a:t> </a:t>
            </a:r>
            <a:r>
              <a:rPr lang="es-CR" sz="2800" b="1" dirty="0">
                <a:solidFill>
                  <a:srgbClr val="002060"/>
                </a:solidFill>
                <a:effectLst/>
                <a:latin typeface="Calibri" panose="020F0502020204030204" pitchFamily="34" charset="0"/>
                <a:ea typeface="Calibri" panose="020F0502020204030204" pitchFamily="34" charset="0"/>
              </a:rPr>
              <a:t>Las tecnologías como los Metaversos,  la </a:t>
            </a:r>
            <a:r>
              <a:rPr lang="es-CR" sz="2800" b="1" dirty="0" err="1">
                <a:solidFill>
                  <a:srgbClr val="002060"/>
                </a:solidFill>
                <a:effectLst/>
                <a:latin typeface="Calibri" panose="020F0502020204030204" pitchFamily="34" charset="0"/>
                <a:ea typeface="Calibri" panose="020F0502020204030204" pitchFamily="34" charset="0"/>
              </a:rPr>
              <a:t>MetaFormación</a:t>
            </a:r>
            <a:r>
              <a:rPr lang="es-CR" sz="2800" b="1" dirty="0">
                <a:solidFill>
                  <a:srgbClr val="002060"/>
                </a:solidFill>
                <a:effectLst/>
                <a:latin typeface="Calibri" panose="020F0502020204030204" pitchFamily="34" charset="0"/>
                <a:ea typeface="Calibri" panose="020F0502020204030204" pitchFamily="34" charset="0"/>
              </a:rPr>
              <a:t>, la Realidad Aumentada, Realidad Virtual, la Inteligencia Artificial, los software  especializados LMS y </a:t>
            </a:r>
            <a:r>
              <a:rPr lang="es-CR" sz="2800" b="1" dirty="0" err="1">
                <a:solidFill>
                  <a:srgbClr val="002060"/>
                </a:solidFill>
                <a:effectLst/>
                <a:latin typeface="Calibri" panose="020F0502020204030204" pitchFamily="34" charset="0"/>
                <a:ea typeface="Calibri" panose="020F0502020204030204" pitchFamily="34" charset="0"/>
              </a:rPr>
              <a:t>Multimedias</a:t>
            </a:r>
            <a:r>
              <a:rPr lang="es-CR" sz="2800" b="1" dirty="0">
                <a:solidFill>
                  <a:srgbClr val="002060"/>
                </a:solidFill>
                <a:effectLst/>
                <a:latin typeface="Calibri" panose="020F0502020204030204" pitchFamily="34" charset="0"/>
                <a:ea typeface="Calibri" panose="020F0502020204030204" pitchFamily="34" charset="0"/>
              </a:rPr>
              <a:t> Interactivas , así como el uso de gamificación para el aprendizaje, tendrán  un alto impacto  en  un futuro cercano,   serán  tendencia  mundial  y se  combinarán entre sí.</a:t>
            </a:r>
          </a:p>
          <a:p>
            <a:endParaRPr lang="es-CR" dirty="0"/>
          </a:p>
        </p:txBody>
      </p:sp>
    </p:spTree>
    <p:extLst>
      <p:ext uri="{BB962C8B-B14F-4D97-AF65-F5344CB8AC3E}">
        <p14:creationId xmlns:p14="http://schemas.microsoft.com/office/powerpoint/2010/main" val="13017068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555DB7-8947-F79A-CA09-FEF58A711F58}"/>
              </a:ext>
            </a:extLst>
          </p:cNvPr>
          <p:cNvSpPr>
            <a:spLocks noGrp="1"/>
          </p:cNvSpPr>
          <p:nvPr>
            <p:ph type="title"/>
          </p:nvPr>
        </p:nvSpPr>
        <p:spPr>
          <a:solidFill>
            <a:srgbClr val="002060"/>
          </a:solidFill>
        </p:spPr>
        <p:txBody>
          <a:bodyPr>
            <a:normAutofit/>
          </a:bodyPr>
          <a:lstStyle/>
          <a:p>
            <a:r>
              <a:rPr lang="es-ES" sz="4000" b="1" i="0" u="none" strike="noStrike" baseline="0" dirty="0">
                <a:solidFill>
                  <a:srgbClr val="FFFF00"/>
                </a:solidFill>
                <a:latin typeface="Calibri" panose="020F0502020204030204" pitchFamily="34" charset="0"/>
              </a:rPr>
              <a:t>MICROCREDENCIALES /MICROCERTIFICACIONES</a:t>
            </a:r>
            <a:endParaRPr lang="es-CR" sz="4000" b="1" dirty="0">
              <a:solidFill>
                <a:srgbClr val="FFFF00"/>
              </a:solidFill>
            </a:endParaRPr>
          </a:p>
        </p:txBody>
      </p:sp>
      <p:sp>
        <p:nvSpPr>
          <p:cNvPr id="3" name="Marcador de contenido 2">
            <a:extLst>
              <a:ext uri="{FF2B5EF4-FFF2-40B4-BE49-F238E27FC236}">
                <a16:creationId xmlns:a16="http://schemas.microsoft.com/office/drawing/2014/main" id="{61EA5029-5CB2-8CB4-356E-6B713C1A5F87}"/>
              </a:ext>
            </a:extLst>
          </p:cNvPr>
          <p:cNvSpPr>
            <a:spLocks noGrp="1"/>
          </p:cNvSpPr>
          <p:nvPr>
            <p:ph idx="1"/>
          </p:nvPr>
        </p:nvSpPr>
        <p:spPr/>
        <p:txBody>
          <a:bodyPr>
            <a:normAutofit fontScale="92500" lnSpcReduction="10000"/>
          </a:bodyPr>
          <a:lstStyle/>
          <a:p>
            <a:r>
              <a:rPr lang="es-ES" sz="2800" b="1" i="0" u="none" strike="noStrike" baseline="0" dirty="0">
                <a:solidFill>
                  <a:srgbClr val="002060"/>
                </a:solidFill>
                <a:latin typeface="Calibri" panose="020F0502020204030204" pitchFamily="34" charset="0"/>
              </a:rPr>
              <a:t>En la Educación 4.0 debemos fomentar la utilización de herramientas de apoyo a la práctica, tales como: simuladores/emuladores, analizadores; tanto gratuitos o no gratuitos. </a:t>
            </a:r>
          </a:p>
          <a:p>
            <a:r>
              <a:rPr lang="es-ES" sz="2800" b="1" i="0" u="none" strike="noStrike" baseline="0" dirty="0">
                <a:solidFill>
                  <a:srgbClr val="002060"/>
                </a:solidFill>
                <a:latin typeface="Calibri" panose="020F0502020204030204" pitchFamily="34" charset="0"/>
              </a:rPr>
              <a:t>Este tipo de herramientas dotan al estudiante de las habilidades y conceptos , previo a operar equipos o infraestructura tecnológica real. Lo anterior reduce significativamente el dañar algún dispositivo, maquinaria y/o instrumental, por el conocimiento adquirido con anterioridad.</a:t>
            </a:r>
          </a:p>
          <a:p>
            <a:endParaRPr lang="es-CR" sz="2800" b="1" dirty="0">
              <a:solidFill>
                <a:srgbClr val="002060"/>
              </a:solidFill>
            </a:endParaRPr>
          </a:p>
          <a:p>
            <a:r>
              <a:rPr lang="es-ES" sz="2800" b="1" i="0" u="none" strike="noStrike" baseline="0" dirty="0">
                <a:solidFill>
                  <a:srgbClr val="000000"/>
                </a:solidFill>
                <a:latin typeface="Calibri" panose="020F0502020204030204" pitchFamily="34" charset="0"/>
              </a:rPr>
              <a:t>También debemos estimular en los programas técnicos 4.0 actuales, un balance de contenido en aspectos Implementación versus Detección y Solución de fallas o problemas (“</a:t>
            </a:r>
            <a:r>
              <a:rPr lang="es-ES" sz="2800" b="1" i="0" u="none" strike="noStrike" baseline="0" dirty="0" err="1">
                <a:solidFill>
                  <a:srgbClr val="000000"/>
                </a:solidFill>
                <a:latin typeface="Calibri" panose="020F0502020204030204" pitchFamily="34" charset="0"/>
              </a:rPr>
              <a:t>Troubleshooting</a:t>
            </a:r>
            <a:r>
              <a:rPr lang="es-ES" sz="2800" b="1" i="0" u="none" strike="noStrike" baseline="0" dirty="0">
                <a:solidFill>
                  <a:srgbClr val="000000"/>
                </a:solidFill>
                <a:latin typeface="Calibri" panose="020F0502020204030204" pitchFamily="34" charset="0"/>
              </a:rPr>
              <a:t>”). </a:t>
            </a:r>
          </a:p>
          <a:p>
            <a:endParaRPr lang="es-CR" dirty="0"/>
          </a:p>
        </p:txBody>
      </p:sp>
    </p:spTree>
    <p:extLst>
      <p:ext uri="{BB962C8B-B14F-4D97-AF65-F5344CB8AC3E}">
        <p14:creationId xmlns:p14="http://schemas.microsoft.com/office/powerpoint/2010/main" val="35517522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6CCAA6-70FC-2849-F85C-F3E3E0CC48FB}"/>
              </a:ext>
            </a:extLst>
          </p:cNvPr>
          <p:cNvSpPr>
            <a:spLocks noGrp="1"/>
          </p:cNvSpPr>
          <p:nvPr>
            <p:ph type="title"/>
          </p:nvPr>
        </p:nvSpPr>
        <p:spPr>
          <a:solidFill>
            <a:srgbClr val="002060"/>
          </a:solidFill>
        </p:spPr>
        <p:txBody>
          <a:bodyPr>
            <a:normAutofit/>
          </a:bodyPr>
          <a:lstStyle/>
          <a:p>
            <a:r>
              <a:rPr lang="es-ES" sz="4000" b="0" i="0" u="none" strike="noStrike" baseline="0" dirty="0">
                <a:solidFill>
                  <a:schemeClr val="bg1"/>
                </a:solidFill>
                <a:latin typeface="Calibri" panose="020F0502020204030204" pitchFamily="34" charset="0"/>
              </a:rPr>
              <a:t>SIMULADORES/EMULADORES, ANALIZADORES</a:t>
            </a:r>
            <a:endParaRPr lang="es-CR" sz="4000" dirty="0">
              <a:solidFill>
                <a:schemeClr val="bg1"/>
              </a:solidFill>
            </a:endParaRPr>
          </a:p>
        </p:txBody>
      </p:sp>
      <p:sp>
        <p:nvSpPr>
          <p:cNvPr id="3" name="Marcador de contenido 2">
            <a:extLst>
              <a:ext uri="{FF2B5EF4-FFF2-40B4-BE49-F238E27FC236}">
                <a16:creationId xmlns:a16="http://schemas.microsoft.com/office/drawing/2014/main" id="{336EA1BC-9FA9-43E4-94F5-5C08C61C1D7E}"/>
              </a:ext>
            </a:extLst>
          </p:cNvPr>
          <p:cNvSpPr>
            <a:spLocks noGrp="1"/>
          </p:cNvSpPr>
          <p:nvPr>
            <p:ph idx="1"/>
          </p:nvPr>
        </p:nvSpPr>
        <p:spPr/>
        <p:txBody>
          <a:bodyPr>
            <a:normAutofit lnSpcReduction="10000"/>
          </a:bodyPr>
          <a:lstStyle/>
          <a:p>
            <a:pPr algn="l"/>
            <a:endParaRPr lang="es-CR" sz="1800" b="0" i="0" u="none" strike="noStrike" baseline="0" dirty="0">
              <a:solidFill>
                <a:srgbClr val="000000"/>
              </a:solidFill>
              <a:latin typeface="Calibri" panose="020F0502020204030204" pitchFamily="34" charset="0"/>
            </a:endParaRPr>
          </a:p>
          <a:p>
            <a:r>
              <a:rPr lang="es-ES" b="1" i="0" u="none" strike="noStrike" baseline="0" dirty="0">
                <a:solidFill>
                  <a:srgbClr val="002060"/>
                </a:solidFill>
                <a:latin typeface="Calibri" panose="020F0502020204030204" pitchFamily="34" charset="0"/>
              </a:rPr>
              <a:t>La Oferta Técnica 4.0 debe contemplar en su Portafolio de Servicios, tipos de formación “</a:t>
            </a:r>
            <a:r>
              <a:rPr lang="es-ES" b="1" i="0" u="none" strike="noStrike" baseline="0" dirty="0" err="1">
                <a:solidFill>
                  <a:srgbClr val="002060"/>
                </a:solidFill>
                <a:latin typeface="Calibri" panose="020F0502020204030204" pitchFamily="34" charset="0"/>
              </a:rPr>
              <a:t>upskilling</a:t>
            </a:r>
            <a:r>
              <a:rPr lang="es-ES" b="1" i="0" u="none" strike="noStrike" baseline="0" dirty="0">
                <a:solidFill>
                  <a:srgbClr val="002060"/>
                </a:solidFill>
                <a:latin typeface="Calibri" panose="020F0502020204030204" pitchFamily="34" charset="0"/>
              </a:rPr>
              <a:t>” y “</a:t>
            </a:r>
            <a:r>
              <a:rPr lang="es-ES" b="1" i="0" u="none" strike="noStrike" baseline="0" dirty="0" err="1">
                <a:solidFill>
                  <a:srgbClr val="002060"/>
                </a:solidFill>
                <a:latin typeface="Calibri" panose="020F0502020204030204" pitchFamily="34" charset="0"/>
              </a:rPr>
              <a:t>reskilling</a:t>
            </a:r>
            <a:r>
              <a:rPr lang="es-ES" b="1" i="0" u="none" strike="noStrike" baseline="0" dirty="0">
                <a:solidFill>
                  <a:srgbClr val="002060"/>
                </a:solidFill>
                <a:latin typeface="Calibri" panose="020F0502020204030204" pitchFamily="34" charset="0"/>
              </a:rPr>
              <a:t>”; es decir, “</a:t>
            </a:r>
            <a:r>
              <a:rPr lang="es-ES" b="1" i="0" u="none" strike="noStrike" baseline="0" dirty="0" err="1">
                <a:solidFill>
                  <a:srgbClr val="002060"/>
                </a:solidFill>
                <a:latin typeface="Calibri" panose="020F0502020204030204" pitchFamily="34" charset="0"/>
              </a:rPr>
              <a:t>upskilling</a:t>
            </a:r>
            <a:r>
              <a:rPr lang="es-ES" b="1" i="0" u="none" strike="noStrike" baseline="0" dirty="0">
                <a:solidFill>
                  <a:srgbClr val="002060"/>
                </a:solidFill>
                <a:latin typeface="Calibri" panose="020F0502020204030204" pitchFamily="34" charset="0"/>
              </a:rPr>
              <a:t>” para formar y desarrollar en el trabajador nuevas competencias para optimizar su desempeño; y el “</a:t>
            </a:r>
            <a:r>
              <a:rPr lang="es-ES" b="1" i="0" u="none" strike="noStrike" baseline="0" dirty="0" err="1">
                <a:solidFill>
                  <a:srgbClr val="002060"/>
                </a:solidFill>
                <a:latin typeface="Calibri" panose="020F0502020204030204" pitchFamily="34" charset="0"/>
              </a:rPr>
              <a:t>reskilling</a:t>
            </a:r>
            <a:r>
              <a:rPr lang="es-ES" b="1" i="0" u="none" strike="noStrike" baseline="0" dirty="0">
                <a:solidFill>
                  <a:srgbClr val="002060"/>
                </a:solidFill>
                <a:latin typeface="Calibri" panose="020F0502020204030204" pitchFamily="34" charset="0"/>
              </a:rPr>
              <a:t>” para dotarlo de otras habilidades para que se adapte a nuevos puestos de trabajo. </a:t>
            </a:r>
          </a:p>
          <a:p>
            <a:r>
              <a:rPr lang="es-ES" b="1" i="0" u="none" strike="noStrike" baseline="0" dirty="0">
                <a:solidFill>
                  <a:srgbClr val="000000"/>
                </a:solidFill>
                <a:latin typeface="Calibri" panose="020F0502020204030204" pitchFamily="34" charset="0"/>
              </a:rPr>
              <a:t>De ahí que los Programas Técnicos 4.0, deben contemplar diversos módulos de interés complementarios, los cuales le permitan a los trabajadores tener una visión más amplia de su campo de acción, y así facilitar su incorporación a nuevas oportunidades laborales afines. </a:t>
            </a:r>
          </a:p>
          <a:p>
            <a:endParaRPr lang="es-CR" dirty="0"/>
          </a:p>
        </p:txBody>
      </p:sp>
    </p:spTree>
    <p:extLst>
      <p:ext uri="{BB962C8B-B14F-4D97-AF65-F5344CB8AC3E}">
        <p14:creationId xmlns:p14="http://schemas.microsoft.com/office/powerpoint/2010/main" val="1469360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C4E379-8B80-6BEB-28EC-CAD13CBA9DF9}"/>
              </a:ext>
            </a:extLst>
          </p:cNvPr>
          <p:cNvSpPr>
            <a:spLocks noGrp="1"/>
          </p:cNvSpPr>
          <p:nvPr>
            <p:ph type="title"/>
          </p:nvPr>
        </p:nvSpPr>
        <p:spPr>
          <a:solidFill>
            <a:srgbClr val="002060"/>
          </a:solidFill>
        </p:spPr>
        <p:txBody>
          <a:bodyPr>
            <a:normAutofit/>
          </a:bodyPr>
          <a:lstStyle/>
          <a:p>
            <a:r>
              <a:rPr lang="es-ES" sz="2400" b="1" i="0" u="none" strike="noStrike" baseline="0" dirty="0">
                <a:solidFill>
                  <a:schemeClr val="bg1"/>
                </a:solidFill>
                <a:latin typeface="Arial" panose="020B0604020202020204" pitchFamily="34" charset="0"/>
              </a:rPr>
              <a:t>IMPORTANCIA Y VENTAJAS DE LOS SIMULADORES/EMULADORES Y ANALIZADORES PARA </a:t>
            </a:r>
            <a:r>
              <a:rPr lang="es-ES" sz="2800" b="1" i="0" u="none" strike="noStrike" baseline="0" dirty="0">
                <a:solidFill>
                  <a:schemeClr val="bg1"/>
                </a:solidFill>
                <a:latin typeface="Arial" panose="020B0604020202020204" pitchFamily="34" charset="0"/>
              </a:rPr>
              <a:t>LA EDUCACIÓN 4-0  </a:t>
            </a:r>
            <a:endParaRPr lang="es-CR" sz="5400" dirty="0">
              <a:solidFill>
                <a:schemeClr val="bg1"/>
              </a:solidFill>
            </a:endParaRPr>
          </a:p>
        </p:txBody>
      </p:sp>
      <p:sp>
        <p:nvSpPr>
          <p:cNvPr id="3" name="Marcador de contenido 2">
            <a:extLst>
              <a:ext uri="{FF2B5EF4-FFF2-40B4-BE49-F238E27FC236}">
                <a16:creationId xmlns:a16="http://schemas.microsoft.com/office/drawing/2014/main" id="{7A663D14-88C3-4CD6-1ED0-711D4E59932B}"/>
              </a:ext>
            </a:extLst>
          </p:cNvPr>
          <p:cNvSpPr>
            <a:spLocks noGrp="1"/>
          </p:cNvSpPr>
          <p:nvPr>
            <p:ph idx="1"/>
          </p:nvPr>
        </p:nvSpPr>
        <p:spPr/>
        <p:txBody>
          <a:bodyPr>
            <a:normAutofit/>
          </a:bodyPr>
          <a:lstStyle/>
          <a:p>
            <a:r>
              <a:rPr lang="es-ES" sz="2400" b="1" i="0" u="none" strike="noStrike" baseline="0" dirty="0">
                <a:solidFill>
                  <a:srgbClr val="002060"/>
                </a:solidFill>
                <a:latin typeface="Calibri" panose="020F0502020204030204" pitchFamily="34" charset="0"/>
              </a:rPr>
              <a:t>En la Formación Técnica Profesional (FTP), los simuladores/emuladores y analizadores, son  sistemas reales que permiten imitar el comportamiento y funcionalidad de la realidad de una Empresa  </a:t>
            </a:r>
          </a:p>
          <a:p>
            <a:r>
              <a:rPr lang="es-ES" sz="2400" b="1" dirty="0">
                <a:solidFill>
                  <a:srgbClr val="000000"/>
                </a:solidFill>
                <a:latin typeface="Calibri" panose="020F0502020204030204" pitchFamily="34" charset="0"/>
              </a:rPr>
              <a:t>E</a:t>
            </a:r>
            <a:r>
              <a:rPr lang="es-ES" sz="2400" b="1" i="0" u="none" strike="noStrike" baseline="0" dirty="0">
                <a:solidFill>
                  <a:srgbClr val="000000"/>
                </a:solidFill>
                <a:latin typeface="Calibri" panose="020F0502020204030204" pitchFamily="34" charset="0"/>
              </a:rPr>
              <a:t>stos instrumentos de apoyo práctico son necesarios para ofrecer a los estudiantes en las carreras técnicas existentes institucionales como en los nuevos Programas Técnicos 4.0 a ser ofrecidos, un medio de experimentación realista, con el fin de reforzar su capacidad de análisis y de toma de decisiones.</a:t>
            </a:r>
          </a:p>
          <a:p>
            <a:r>
              <a:rPr lang="es-ES" sz="2400" b="0" i="0" u="none" strike="noStrike" baseline="0" dirty="0">
                <a:solidFill>
                  <a:srgbClr val="000000"/>
                </a:solidFill>
                <a:latin typeface="Calibri" panose="020F0502020204030204" pitchFamily="34" charset="0"/>
              </a:rPr>
              <a:t> </a:t>
            </a:r>
            <a:r>
              <a:rPr lang="es-ES" sz="2400" b="1" i="0" u="none" strike="noStrike" baseline="0" dirty="0">
                <a:solidFill>
                  <a:srgbClr val="002060"/>
                </a:solidFill>
                <a:latin typeface="Calibri" panose="020F0502020204030204" pitchFamily="34" charset="0"/>
              </a:rPr>
              <a:t>Estas herramientas colaboran fundamentalmente en los procesos de nivelación y comprobación básica de conocimientos de los estudiantes, es decir en las etapas o fases previas a incursionar en entornos o ambientes reales tales como equipos electrónicos, máquinas industriales, soluciones CNC, vehículos, impresión 3D o 4D, redes convergentes, entre otros.. </a:t>
            </a:r>
            <a:endParaRPr lang="es-CR" sz="3600" b="1" dirty="0">
              <a:solidFill>
                <a:srgbClr val="002060"/>
              </a:solidFill>
            </a:endParaRPr>
          </a:p>
        </p:txBody>
      </p:sp>
    </p:spTree>
    <p:extLst>
      <p:ext uri="{BB962C8B-B14F-4D97-AF65-F5344CB8AC3E}">
        <p14:creationId xmlns:p14="http://schemas.microsoft.com/office/powerpoint/2010/main" val="6579256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958094C-8D08-09D8-90EC-D642E94E8AB2}"/>
              </a:ext>
            </a:extLst>
          </p:cNvPr>
          <p:cNvSpPr>
            <a:spLocks noGrp="1"/>
          </p:cNvSpPr>
          <p:nvPr>
            <p:ph type="title"/>
          </p:nvPr>
        </p:nvSpPr>
        <p:spPr>
          <a:xfrm>
            <a:off x="838200" y="365126"/>
            <a:ext cx="10515600" cy="888488"/>
          </a:xfrm>
          <a:solidFill>
            <a:srgbClr val="002060"/>
          </a:solidFill>
        </p:spPr>
        <p:txBody>
          <a:bodyPr>
            <a:noAutofit/>
          </a:bodyPr>
          <a:lstStyle/>
          <a:p>
            <a:r>
              <a:rPr lang="es-ES" sz="2400" b="1" i="0" u="none" strike="noStrike" baseline="0" dirty="0">
                <a:solidFill>
                  <a:schemeClr val="bg1"/>
                </a:solidFill>
                <a:latin typeface="Arial" panose="020B0604020202020204" pitchFamily="34" charset="0"/>
              </a:rPr>
              <a:t>IMPORTANCIA Y VENTAJAS DE LOS SIMULADORES/EMULADORES Y ANALIZADORES PARA la Educación 4-0  </a:t>
            </a:r>
            <a:endParaRPr lang="es-CR" sz="2400" dirty="0">
              <a:solidFill>
                <a:schemeClr val="bg1"/>
              </a:solidFill>
            </a:endParaRPr>
          </a:p>
        </p:txBody>
      </p:sp>
      <p:sp>
        <p:nvSpPr>
          <p:cNvPr id="3" name="Marcador de contenido 2">
            <a:extLst>
              <a:ext uri="{FF2B5EF4-FFF2-40B4-BE49-F238E27FC236}">
                <a16:creationId xmlns:a16="http://schemas.microsoft.com/office/drawing/2014/main" id="{23141350-3C2C-51D0-CD79-9781808B3A47}"/>
              </a:ext>
            </a:extLst>
          </p:cNvPr>
          <p:cNvSpPr>
            <a:spLocks noGrp="1"/>
          </p:cNvSpPr>
          <p:nvPr>
            <p:ph idx="1"/>
          </p:nvPr>
        </p:nvSpPr>
        <p:spPr>
          <a:xfrm>
            <a:off x="838200" y="1430594"/>
            <a:ext cx="10515600" cy="4746369"/>
          </a:xfrm>
        </p:spPr>
        <p:txBody>
          <a:bodyPr>
            <a:normAutofit/>
          </a:bodyPr>
          <a:lstStyle/>
          <a:p>
            <a:r>
              <a:rPr lang="es-ES" b="1" i="0" u="none" strike="noStrike" baseline="0" dirty="0">
                <a:solidFill>
                  <a:srgbClr val="002060"/>
                </a:solidFill>
                <a:latin typeface="Calibri" panose="020F0502020204030204" pitchFamily="34" charset="0"/>
              </a:rPr>
              <a:t>La diferencia existente entre un simulador y un emulador. Un simulador es un entorno que modela, mientras que un emulador es uno que replica el uso como en el dispositivo o sistema original.</a:t>
            </a:r>
          </a:p>
          <a:p>
            <a:r>
              <a:rPr lang="es-ES" b="1" i="0" u="none" strike="noStrike" baseline="0" dirty="0">
                <a:solidFill>
                  <a:srgbClr val="002060"/>
                </a:solidFill>
                <a:latin typeface="Calibri" panose="020F0502020204030204" pitchFamily="34" charset="0"/>
              </a:rPr>
              <a:t> El simulador imita la actividad de algo que está simulando. Por ejemplo, un simulador como el Cisco </a:t>
            </a:r>
            <a:r>
              <a:rPr lang="es-ES" b="1" i="0" u="none" strike="noStrike" baseline="0" dirty="0" err="1">
                <a:solidFill>
                  <a:srgbClr val="002060"/>
                </a:solidFill>
                <a:latin typeface="Calibri" panose="020F0502020204030204" pitchFamily="34" charset="0"/>
              </a:rPr>
              <a:t>Packet</a:t>
            </a:r>
            <a:r>
              <a:rPr lang="es-ES" b="1" i="0" u="none" strike="noStrike" baseline="0" dirty="0">
                <a:solidFill>
                  <a:srgbClr val="002060"/>
                </a:solidFill>
                <a:latin typeface="Calibri" panose="020F0502020204030204" pitchFamily="34" charset="0"/>
              </a:rPr>
              <a:t> </a:t>
            </a:r>
            <a:r>
              <a:rPr lang="es-ES" b="1" i="0" u="none" strike="noStrike" baseline="0" dirty="0" err="1">
                <a:solidFill>
                  <a:srgbClr val="002060"/>
                </a:solidFill>
                <a:latin typeface="Calibri" panose="020F0502020204030204" pitchFamily="34" charset="0"/>
              </a:rPr>
              <a:t>Tracer</a:t>
            </a:r>
            <a:r>
              <a:rPr lang="es-ES" b="1" i="0" u="none" strike="noStrike" baseline="0" dirty="0">
                <a:solidFill>
                  <a:srgbClr val="002060"/>
                </a:solidFill>
                <a:latin typeface="Calibri" panose="020F0502020204030204" pitchFamily="34" charset="0"/>
              </a:rPr>
              <a:t>, simula un enrutador, pero no lo emula; </a:t>
            </a:r>
          </a:p>
          <a:p>
            <a:r>
              <a:rPr lang="es-ES" b="1" i="0" u="none" strike="noStrike" baseline="0" dirty="0">
                <a:solidFill>
                  <a:srgbClr val="002060"/>
                </a:solidFill>
                <a:latin typeface="Calibri" panose="020F0502020204030204" pitchFamily="34" charset="0"/>
              </a:rPr>
              <a:t>mientras que un simulador/emulador como en GNS3 o EVE-NG pueden emular un enrutador específico, </a:t>
            </a:r>
            <a:r>
              <a:rPr lang="es-ES" b="1" dirty="0">
                <a:solidFill>
                  <a:srgbClr val="002060"/>
                </a:solidFill>
                <a:latin typeface="Calibri" panose="020F0502020204030204" pitchFamily="34" charset="0"/>
              </a:rPr>
              <a:t>es</a:t>
            </a:r>
            <a:r>
              <a:rPr lang="es-ES" b="1" i="0" u="none" strike="noStrike" baseline="0" dirty="0">
                <a:solidFill>
                  <a:srgbClr val="002060"/>
                </a:solidFill>
                <a:latin typeface="Calibri" panose="020F0502020204030204" pitchFamily="34" charset="0"/>
              </a:rPr>
              <a:t> decir no lo imita, lo replica. </a:t>
            </a:r>
          </a:p>
          <a:p>
            <a:endParaRPr lang="es-CR" dirty="0"/>
          </a:p>
        </p:txBody>
      </p:sp>
    </p:spTree>
    <p:extLst>
      <p:ext uri="{BB962C8B-B14F-4D97-AF65-F5344CB8AC3E}">
        <p14:creationId xmlns:p14="http://schemas.microsoft.com/office/powerpoint/2010/main" val="40423644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46C699-DAEC-2F87-F4A6-71257A144705}"/>
              </a:ext>
            </a:extLst>
          </p:cNvPr>
          <p:cNvSpPr>
            <a:spLocks noGrp="1"/>
          </p:cNvSpPr>
          <p:nvPr>
            <p:ph type="title"/>
          </p:nvPr>
        </p:nvSpPr>
        <p:spPr>
          <a:solidFill>
            <a:srgbClr val="002060"/>
          </a:solidFill>
        </p:spPr>
        <p:txBody>
          <a:bodyPr>
            <a:normAutofit/>
          </a:bodyPr>
          <a:lstStyle/>
          <a:p>
            <a:r>
              <a:rPr lang="es-ES" sz="2400" b="1" i="0" u="none" strike="noStrike" baseline="0" dirty="0">
                <a:solidFill>
                  <a:schemeClr val="bg1"/>
                </a:solidFill>
                <a:latin typeface="Arial" panose="020B0604020202020204" pitchFamily="34" charset="0"/>
              </a:rPr>
              <a:t>IMPORTANCIA Y VENTAJAS DE LOS SIMULADORES/EMULADORES Y ANALIZADORES PARA la Educación 4-0 </a:t>
            </a:r>
            <a:endParaRPr lang="es-CR" sz="2400" dirty="0">
              <a:solidFill>
                <a:schemeClr val="bg1"/>
              </a:solidFill>
            </a:endParaRPr>
          </a:p>
        </p:txBody>
      </p:sp>
      <p:sp>
        <p:nvSpPr>
          <p:cNvPr id="3" name="Marcador de contenido 2">
            <a:extLst>
              <a:ext uri="{FF2B5EF4-FFF2-40B4-BE49-F238E27FC236}">
                <a16:creationId xmlns:a16="http://schemas.microsoft.com/office/drawing/2014/main" id="{824C5868-B75D-6782-CC6D-79895DB28410}"/>
              </a:ext>
            </a:extLst>
          </p:cNvPr>
          <p:cNvSpPr>
            <a:spLocks noGrp="1"/>
          </p:cNvSpPr>
          <p:nvPr>
            <p:ph idx="1"/>
          </p:nvPr>
        </p:nvSpPr>
        <p:spPr/>
        <p:txBody>
          <a:bodyPr>
            <a:normAutofit fontScale="92500" lnSpcReduction="10000"/>
          </a:bodyPr>
          <a:lstStyle/>
          <a:p>
            <a:r>
              <a:rPr lang="es-ES" sz="2600" b="1" i="0" u="none" strike="noStrike" baseline="0" dirty="0">
                <a:solidFill>
                  <a:srgbClr val="002060"/>
                </a:solidFill>
                <a:latin typeface="Calibri" panose="020F0502020204030204" pitchFamily="34" charset="0"/>
              </a:rPr>
              <a:t>Todos los diseños curriculares de Programas Técnicos en materia de Tecnologías 4.0 deben considerar en su contenido y complemento práctico, laboratorios y/o prácticas asociadas al diseño e implementación; como también en la operación y gestión, dentro de lo cual se encuentra el “</a:t>
            </a:r>
            <a:r>
              <a:rPr lang="es-ES" sz="2600" b="1" i="0" u="none" strike="noStrike" baseline="0" dirty="0" err="1">
                <a:solidFill>
                  <a:srgbClr val="002060"/>
                </a:solidFill>
                <a:latin typeface="Calibri" panose="020F0502020204030204" pitchFamily="34" charset="0"/>
              </a:rPr>
              <a:t>Troubleshooting</a:t>
            </a:r>
            <a:r>
              <a:rPr lang="es-ES" sz="2600" b="1" i="0" u="none" strike="noStrike" baseline="0" dirty="0">
                <a:solidFill>
                  <a:srgbClr val="002060"/>
                </a:solidFill>
                <a:latin typeface="Calibri" panose="020F0502020204030204" pitchFamily="34" charset="0"/>
              </a:rPr>
              <a:t>”, o detección y solución de fallas o averías. Un técnico integral debe salir preparado en todas las áreas funcionales de una solución tecnológica en particular. </a:t>
            </a:r>
          </a:p>
          <a:p>
            <a:r>
              <a:rPr lang="es-ES" sz="2600" b="1" i="0" u="none" strike="noStrike" baseline="0" dirty="0">
                <a:solidFill>
                  <a:srgbClr val="000000"/>
                </a:solidFill>
                <a:latin typeface="Calibri" panose="020F0502020204030204" pitchFamily="34" charset="0"/>
              </a:rPr>
              <a:t>Un ejemplo  es el uso de la Plataforma FUSIÓN 360° , del fabricante Autodesk. Esta plataforma brinda variedad de servicios integrados de simulación aplicados con fines educativos y profesionales, en áreas de especialidad tales “CAD - </a:t>
            </a:r>
            <a:r>
              <a:rPr lang="es-ES" sz="2600" b="1" i="0" u="none" strike="noStrike" baseline="0" dirty="0" err="1">
                <a:solidFill>
                  <a:srgbClr val="000000"/>
                </a:solidFill>
                <a:latin typeface="Calibri" panose="020F0502020204030204" pitchFamily="34" charset="0"/>
              </a:rPr>
              <a:t>Computer</a:t>
            </a:r>
            <a:r>
              <a:rPr lang="es-ES" sz="2600" b="1" i="0" u="none" strike="noStrike" baseline="0" dirty="0">
                <a:solidFill>
                  <a:srgbClr val="000000"/>
                </a:solidFill>
                <a:latin typeface="Calibri" panose="020F0502020204030204" pitchFamily="34" charset="0"/>
              </a:rPr>
              <a:t> </a:t>
            </a:r>
            <a:r>
              <a:rPr lang="es-ES" sz="2600" b="1" i="0" u="none" strike="noStrike" baseline="0" dirty="0" err="1">
                <a:solidFill>
                  <a:srgbClr val="000000"/>
                </a:solidFill>
                <a:latin typeface="Calibri" panose="020F0502020204030204" pitchFamily="34" charset="0"/>
              </a:rPr>
              <a:t>Aided</a:t>
            </a:r>
            <a:r>
              <a:rPr lang="es-ES" sz="2600" b="1" i="0" u="none" strike="noStrike" baseline="0" dirty="0">
                <a:solidFill>
                  <a:srgbClr val="000000"/>
                </a:solidFill>
                <a:latin typeface="Calibri" panose="020F0502020204030204" pitchFamily="34" charset="0"/>
              </a:rPr>
              <a:t> </a:t>
            </a:r>
            <a:r>
              <a:rPr lang="es-ES" sz="2600" b="1" i="0" u="none" strike="noStrike" baseline="0" dirty="0" err="1">
                <a:solidFill>
                  <a:srgbClr val="000000"/>
                </a:solidFill>
                <a:latin typeface="Calibri" panose="020F0502020204030204" pitchFamily="34" charset="0"/>
              </a:rPr>
              <a:t>Design</a:t>
            </a:r>
            <a:r>
              <a:rPr lang="es-ES" sz="2600" b="1" i="0" u="none" strike="noStrike" baseline="0" dirty="0">
                <a:solidFill>
                  <a:srgbClr val="000000"/>
                </a:solidFill>
                <a:latin typeface="Calibri" panose="020F0502020204030204" pitchFamily="34" charset="0"/>
              </a:rPr>
              <a:t>”, “CAM - </a:t>
            </a:r>
            <a:r>
              <a:rPr lang="es-ES" sz="2600" b="1" i="0" u="none" strike="noStrike" baseline="0" dirty="0" err="1">
                <a:solidFill>
                  <a:srgbClr val="000000"/>
                </a:solidFill>
                <a:latin typeface="Calibri" panose="020F0502020204030204" pitchFamily="34" charset="0"/>
              </a:rPr>
              <a:t>Computer</a:t>
            </a:r>
            <a:r>
              <a:rPr lang="es-ES" sz="2600" b="1" i="0" u="none" strike="noStrike" baseline="0" dirty="0">
                <a:solidFill>
                  <a:srgbClr val="000000"/>
                </a:solidFill>
                <a:latin typeface="Calibri" panose="020F0502020204030204" pitchFamily="34" charset="0"/>
              </a:rPr>
              <a:t> </a:t>
            </a:r>
            <a:r>
              <a:rPr lang="es-ES" sz="2600" b="1" i="0" u="none" strike="noStrike" baseline="0" dirty="0" err="1">
                <a:solidFill>
                  <a:srgbClr val="000000"/>
                </a:solidFill>
                <a:latin typeface="Calibri" panose="020F0502020204030204" pitchFamily="34" charset="0"/>
              </a:rPr>
              <a:t>Aided</a:t>
            </a:r>
            <a:r>
              <a:rPr lang="es-ES" sz="2600" b="1" i="0" u="none" strike="noStrike" baseline="0" dirty="0">
                <a:solidFill>
                  <a:srgbClr val="000000"/>
                </a:solidFill>
                <a:latin typeface="Calibri" panose="020F0502020204030204" pitchFamily="34" charset="0"/>
              </a:rPr>
              <a:t> </a:t>
            </a:r>
            <a:r>
              <a:rPr lang="es-ES" sz="2600" b="1" i="0" u="none" strike="noStrike" baseline="0" dirty="0" err="1">
                <a:solidFill>
                  <a:srgbClr val="000000"/>
                </a:solidFill>
                <a:latin typeface="Calibri" panose="020F0502020204030204" pitchFamily="34" charset="0"/>
              </a:rPr>
              <a:t>Manufacturing</a:t>
            </a:r>
            <a:r>
              <a:rPr lang="es-ES" sz="2600" b="1" i="0" u="none" strike="noStrike" baseline="0" dirty="0">
                <a:solidFill>
                  <a:srgbClr val="000000"/>
                </a:solidFill>
                <a:latin typeface="Calibri" panose="020F0502020204030204" pitchFamily="34" charset="0"/>
              </a:rPr>
              <a:t>”, “CAE - </a:t>
            </a:r>
            <a:r>
              <a:rPr lang="es-ES" sz="2600" b="1" i="0" u="none" strike="noStrike" baseline="0" dirty="0" err="1">
                <a:solidFill>
                  <a:srgbClr val="000000"/>
                </a:solidFill>
                <a:latin typeface="Calibri" panose="020F0502020204030204" pitchFamily="34" charset="0"/>
              </a:rPr>
              <a:t>Computer</a:t>
            </a:r>
            <a:r>
              <a:rPr lang="es-ES" sz="2600" b="1" i="0" u="none" strike="noStrike" baseline="0" dirty="0">
                <a:solidFill>
                  <a:srgbClr val="000000"/>
                </a:solidFill>
                <a:latin typeface="Calibri" panose="020F0502020204030204" pitchFamily="34" charset="0"/>
              </a:rPr>
              <a:t> </a:t>
            </a:r>
            <a:r>
              <a:rPr lang="es-ES" sz="2600" b="1" i="0" u="none" strike="noStrike" baseline="0" dirty="0" err="1">
                <a:solidFill>
                  <a:srgbClr val="000000"/>
                </a:solidFill>
                <a:latin typeface="Calibri" panose="020F0502020204030204" pitchFamily="34" charset="0"/>
              </a:rPr>
              <a:t>Aided</a:t>
            </a:r>
            <a:r>
              <a:rPr lang="es-ES" sz="2600" b="1" i="0" u="none" strike="noStrike" baseline="0" dirty="0">
                <a:solidFill>
                  <a:srgbClr val="000000"/>
                </a:solidFill>
                <a:latin typeface="Calibri" panose="020F0502020204030204" pitchFamily="34" charset="0"/>
              </a:rPr>
              <a:t> </a:t>
            </a:r>
            <a:r>
              <a:rPr lang="es-ES" sz="2600" b="1" i="0" u="none" strike="noStrike" baseline="0" dirty="0" err="1">
                <a:solidFill>
                  <a:srgbClr val="000000"/>
                </a:solidFill>
                <a:latin typeface="Calibri" panose="020F0502020204030204" pitchFamily="34" charset="0"/>
              </a:rPr>
              <a:t>Engineering</a:t>
            </a:r>
            <a:r>
              <a:rPr lang="es-ES" sz="2600" b="1" i="0" u="none" strike="noStrike" baseline="0" dirty="0">
                <a:solidFill>
                  <a:srgbClr val="000000"/>
                </a:solidFill>
                <a:latin typeface="Calibri" panose="020F0502020204030204" pitchFamily="34" charset="0"/>
              </a:rPr>
              <a:t>”, y “PCB - </a:t>
            </a:r>
            <a:r>
              <a:rPr lang="es-ES" sz="2600" b="1" i="0" u="none" strike="noStrike" baseline="0" dirty="0" err="1">
                <a:solidFill>
                  <a:srgbClr val="000000"/>
                </a:solidFill>
                <a:latin typeface="Calibri" panose="020F0502020204030204" pitchFamily="34" charset="0"/>
              </a:rPr>
              <a:t>Printed</a:t>
            </a:r>
            <a:r>
              <a:rPr lang="es-ES" sz="2600" b="1" i="0" u="none" strike="noStrike" baseline="0" dirty="0">
                <a:solidFill>
                  <a:srgbClr val="000000"/>
                </a:solidFill>
                <a:latin typeface="Calibri" panose="020F0502020204030204" pitchFamily="34" charset="0"/>
              </a:rPr>
              <a:t> </a:t>
            </a:r>
            <a:r>
              <a:rPr lang="es-ES" sz="2600" b="1" i="0" u="none" strike="noStrike" baseline="0" dirty="0" err="1">
                <a:solidFill>
                  <a:srgbClr val="000000"/>
                </a:solidFill>
                <a:latin typeface="Calibri" panose="020F0502020204030204" pitchFamily="34" charset="0"/>
              </a:rPr>
              <a:t>Circuit</a:t>
            </a:r>
            <a:r>
              <a:rPr lang="es-ES" sz="2600" b="1" i="0" u="none" strike="noStrike" baseline="0" dirty="0">
                <a:solidFill>
                  <a:srgbClr val="000000"/>
                </a:solidFill>
                <a:latin typeface="Calibri" panose="020F0502020204030204" pitchFamily="34" charset="0"/>
              </a:rPr>
              <a:t> </a:t>
            </a:r>
            <a:r>
              <a:rPr lang="es-ES" sz="2600" b="1" i="0" u="none" strike="noStrike" baseline="0" dirty="0" err="1">
                <a:solidFill>
                  <a:srgbClr val="000000"/>
                </a:solidFill>
                <a:latin typeface="Calibri" panose="020F0502020204030204" pitchFamily="34" charset="0"/>
              </a:rPr>
              <a:t>Board</a:t>
            </a:r>
            <a:r>
              <a:rPr lang="es-ES" sz="2600" b="1" i="0" u="none" strike="noStrike" baseline="0" dirty="0">
                <a:solidFill>
                  <a:srgbClr val="000000"/>
                </a:solidFill>
                <a:latin typeface="Calibri" panose="020F0502020204030204" pitchFamily="34" charset="0"/>
              </a:rPr>
              <a:t>”. Su aplicabilidad es variada para múltiples Programas Técnicos como: Mecánica Industrial, Electrónica, Automotriz, Diseño Gráfico, Construcciones Metálicas, Manufactura, entre otros. </a:t>
            </a:r>
          </a:p>
          <a:p>
            <a:endParaRPr lang="es-CR" dirty="0"/>
          </a:p>
        </p:txBody>
      </p:sp>
    </p:spTree>
    <p:extLst>
      <p:ext uri="{BB962C8B-B14F-4D97-AF65-F5344CB8AC3E}">
        <p14:creationId xmlns:p14="http://schemas.microsoft.com/office/powerpoint/2010/main" val="36064872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C30429-431B-920E-C6F2-283267ADBDEF}"/>
              </a:ext>
            </a:extLst>
          </p:cNvPr>
          <p:cNvSpPr>
            <a:spLocks noGrp="1"/>
          </p:cNvSpPr>
          <p:nvPr>
            <p:ph type="title"/>
          </p:nvPr>
        </p:nvSpPr>
        <p:spPr>
          <a:xfrm>
            <a:off x="838200" y="320880"/>
            <a:ext cx="10515600" cy="1325563"/>
          </a:xfrm>
          <a:solidFill>
            <a:srgbClr val="002060"/>
          </a:solidFill>
        </p:spPr>
        <p:txBody>
          <a:bodyPr>
            <a:normAutofit/>
          </a:bodyPr>
          <a:lstStyle/>
          <a:p>
            <a:r>
              <a:rPr lang="es-CR" sz="2800" b="1" i="0" u="none" strike="noStrike" baseline="0" dirty="0">
                <a:solidFill>
                  <a:schemeClr val="bg1"/>
                </a:solidFill>
                <a:latin typeface="Montserrat-Bold"/>
              </a:rPr>
              <a:t>EJEMPLOS PROGRAMA TÉCNICO EN AGRICULTURA DE PRECISIÓN.</a:t>
            </a:r>
            <a:endParaRPr lang="es-CR" sz="6000" dirty="0">
              <a:solidFill>
                <a:schemeClr val="bg1"/>
              </a:solidFill>
            </a:endParaRPr>
          </a:p>
        </p:txBody>
      </p:sp>
      <p:sp>
        <p:nvSpPr>
          <p:cNvPr id="3" name="Marcador de contenido 2">
            <a:extLst>
              <a:ext uri="{FF2B5EF4-FFF2-40B4-BE49-F238E27FC236}">
                <a16:creationId xmlns:a16="http://schemas.microsoft.com/office/drawing/2014/main" id="{6D235125-3E69-4D50-114C-2455F1A7A72D}"/>
              </a:ext>
            </a:extLst>
          </p:cNvPr>
          <p:cNvSpPr>
            <a:spLocks noGrp="1"/>
          </p:cNvSpPr>
          <p:nvPr>
            <p:ph idx="1"/>
          </p:nvPr>
        </p:nvSpPr>
        <p:spPr/>
        <p:txBody>
          <a:bodyPr>
            <a:normAutofit/>
          </a:bodyPr>
          <a:lstStyle/>
          <a:p>
            <a:pPr marL="0" indent="0" algn="l">
              <a:buNone/>
            </a:pPr>
            <a:r>
              <a:rPr lang="es-ES" sz="2400" b="1" i="0" u="none" strike="noStrike" baseline="0" dirty="0">
                <a:solidFill>
                  <a:srgbClr val="525354"/>
                </a:solidFill>
                <a:latin typeface="Montserrat-Regular"/>
              </a:rPr>
              <a:t>Compuesto de los siguientes 6 </a:t>
            </a:r>
            <a:r>
              <a:rPr lang="es-CR" sz="2400" b="1" i="0" u="none" strike="noStrike" baseline="0" dirty="0">
                <a:solidFill>
                  <a:srgbClr val="525354"/>
                </a:solidFill>
                <a:latin typeface="Montserrat-Regular"/>
              </a:rPr>
              <a:t>Módulos:</a:t>
            </a:r>
          </a:p>
          <a:p>
            <a:pPr algn="l"/>
            <a:r>
              <a:rPr lang="es-ES" sz="2400" b="1" i="0" u="none" strike="noStrike" baseline="0" dirty="0">
                <a:solidFill>
                  <a:srgbClr val="525354"/>
                </a:solidFill>
                <a:latin typeface="Montserrat-Regular"/>
              </a:rPr>
              <a:t>Módulo No.1 – Agricultura de Precisión y la utilización de Drones en los cultivos (18 horas)</a:t>
            </a:r>
          </a:p>
          <a:p>
            <a:pPr algn="l"/>
            <a:r>
              <a:rPr lang="es-ES" sz="2400" b="1" i="0" u="none" strike="noStrike" baseline="0" dirty="0">
                <a:solidFill>
                  <a:srgbClr val="525354"/>
                </a:solidFill>
                <a:latin typeface="Montserrat-Regular"/>
              </a:rPr>
              <a:t>Módulo No.2 – Teledetección aplicada en la Agricultura (45 horas)</a:t>
            </a:r>
          </a:p>
          <a:p>
            <a:pPr algn="l"/>
            <a:r>
              <a:rPr lang="es-CR" sz="2400" b="1" i="0" u="none" strike="noStrike" baseline="0" dirty="0">
                <a:solidFill>
                  <a:srgbClr val="525354"/>
                </a:solidFill>
                <a:latin typeface="Montserrat-Regular"/>
              </a:rPr>
              <a:t>Módulo No.3 – Sensores Inalámbricos de Superficie (33 horas)</a:t>
            </a:r>
          </a:p>
          <a:p>
            <a:pPr algn="l"/>
            <a:r>
              <a:rPr lang="es-ES" sz="2400" b="1" i="0" u="none" strike="noStrike" baseline="0" dirty="0">
                <a:solidFill>
                  <a:srgbClr val="525354"/>
                </a:solidFill>
                <a:latin typeface="Montserrat-Regular"/>
              </a:rPr>
              <a:t>Módulo No.4 – QGIS en Agricultura de Precisión (23 horas)</a:t>
            </a:r>
          </a:p>
          <a:p>
            <a:pPr algn="l"/>
            <a:r>
              <a:rPr lang="es-ES" sz="2400" b="1" i="0" u="none" strike="noStrike" baseline="0" dirty="0">
                <a:solidFill>
                  <a:srgbClr val="525354"/>
                </a:solidFill>
                <a:latin typeface="Montserrat-Regular"/>
              </a:rPr>
              <a:t>Módulo No.5 – Inteligencia Artificial en la Agricultura (19 horas)</a:t>
            </a:r>
          </a:p>
          <a:p>
            <a:pPr algn="l"/>
            <a:r>
              <a:rPr lang="es-ES" sz="2400" b="1" i="0" u="none" strike="noStrike" baseline="0" dirty="0">
                <a:solidFill>
                  <a:srgbClr val="525354"/>
                </a:solidFill>
                <a:latin typeface="Montserrat-Regular"/>
              </a:rPr>
              <a:t>Módulo No.6 – Robótica aplicada en la Agricultura 4.0 (17 horas)</a:t>
            </a:r>
            <a:endParaRPr lang="es-CR" sz="3600" b="1" dirty="0"/>
          </a:p>
        </p:txBody>
      </p:sp>
    </p:spTree>
    <p:extLst>
      <p:ext uri="{BB962C8B-B14F-4D97-AF65-F5344CB8AC3E}">
        <p14:creationId xmlns:p14="http://schemas.microsoft.com/office/powerpoint/2010/main" val="32669105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668903-6BE9-4B21-58E8-15FB69ADF422}"/>
              </a:ext>
            </a:extLst>
          </p:cNvPr>
          <p:cNvSpPr>
            <a:spLocks noGrp="1"/>
          </p:cNvSpPr>
          <p:nvPr>
            <p:ph type="title"/>
          </p:nvPr>
        </p:nvSpPr>
        <p:spPr>
          <a:xfrm>
            <a:off x="838200" y="365125"/>
            <a:ext cx="10515600" cy="785249"/>
          </a:xfrm>
          <a:solidFill>
            <a:srgbClr val="002060"/>
          </a:solidFill>
        </p:spPr>
        <p:txBody>
          <a:bodyPr>
            <a:normAutofit fontScale="90000"/>
          </a:bodyPr>
          <a:lstStyle/>
          <a:p>
            <a:r>
              <a:rPr lang="es-CR" sz="2800" b="1" i="0" u="none" strike="noStrike" baseline="0" dirty="0">
                <a:solidFill>
                  <a:schemeClr val="bg1"/>
                </a:solidFill>
                <a:latin typeface="Montserrat-Bold"/>
              </a:rPr>
              <a:t>EJEMPLO TELEDETECCIÓN APLICADA   EN LA AGRICULTURA</a:t>
            </a:r>
            <a:endParaRPr lang="es-CR" sz="2800" dirty="0">
              <a:solidFill>
                <a:schemeClr val="bg1"/>
              </a:solidFill>
            </a:endParaRPr>
          </a:p>
        </p:txBody>
      </p:sp>
      <p:sp>
        <p:nvSpPr>
          <p:cNvPr id="3" name="Marcador de contenido 2">
            <a:extLst>
              <a:ext uri="{FF2B5EF4-FFF2-40B4-BE49-F238E27FC236}">
                <a16:creationId xmlns:a16="http://schemas.microsoft.com/office/drawing/2014/main" id="{19451543-46C0-3220-925F-E9566B3E15E4}"/>
              </a:ext>
            </a:extLst>
          </p:cNvPr>
          <p:cNvSpPr>
            <a:spLocks noGrp="1"/>
          </p:cNvSpPr>
          <p:nvPr>
            <p:ph sz="half" idx="1"/>
          </p:nvPr>
        </p:nvSpPr>
        <p:spPr>
          <a:xfrm>
            <a:off x="838200" y="1342103"/>
            <a:ext cx="5181600" cy="5150772"/>
          </a:xfrm>
          <a:solidFill>
            <a:schemeClr val="accent5">
              <a:lumMod val="20000"/>
              <a:lumOff val="80000"/>
            </a:schemeClr>
          </a:solidFill>
        </p:spPr>
        <p:txBody>
          <a:bodyPr>
            <a:normAutofit fontScale="40000" lnSpcReduction="20000"/>
          </a:bodyPr>
          <a:lstStyle/>
          <a:p>
            <a:pPr algn="l"/>
            <a:r>
              <a:rPr lang="es-ES" sz="4500" b="1" i="0" u="none" strike="noStrike" baseline="0" dirty="0">
                <a:solidFill>
                  <a:srgbClr val="525354"/>
                </a:solidFill>
                <a:latin typeface="Montserrat-SemiBold"/>
              </a:rPr>
              <a:t>TEMA No.1: Introducción a la agricultura de precisión</a:t>
            </a:r>
          </a:p>
          <a:p>
            <a:pPr algn="l"/>
            <a:r>
              <a:rPr lang="es-ES" sz="4500" b="1" i="0" u="none" strike="noStrike" baseline="0" dirty="0">
                <a:solidFill>
                  <a:srgbClr val="525354"/>
                </a:solidFill>
                <a:latin typeface="Montserrat-Regular"/>
              </a:rPr>
              <a:t>¿Qué es la Agricultura de Precisión?</a:t>
            </a:r>
          </a:p>
          <a:p>
            <a:pPr algn="l"/>
            <a:r>
              <a:rPr lang="es-ES" sz="4500" b="1" i="0" u="none" strike="noStrike" baseline="0" dirty="0">
                <a:solidFill>
                  <a:srgbClr val="525354"/>
                </a:solidFill>
                <a:latin typeface="Montserrat-Regular"/>
              </a:rPr>
              <a:t>Evolución y Transformación de la Agricultura.</a:t>
            </a:r>
          </a:p>
          <a:p>
            <a:pPr algn="l"/>
            <a:r>
              <a:rPr lang="es-ES" sz="4500" b="1" i="0" u="none" strike="noStrike" baseline="0" dirty="0">
                <a:solidFill>
                  <a:srgbClr val="525354"/>
                </a:solidFill>
                <a:latin typeface="Montserrat-Regular"/>
              </a:rPr>
              <a:t>Importancia de la Agricultura de Precisión en el contexto mundial.</a:t>
            </a:r>
          </a:p>
          <a:p>
            <a:pPr algn="l"/>
            <a:r>
              <a:rPr lang="es-ES" sz="4500" b="1" i="0" u="none" strike="noStrike" baseline="0" dirty="0">
                <a:solidFill>
                  <a:srgbClr val="525354"/>
                </a:solidFill>
                <a:latin typeface="Montserrat-Regular"/>
              </a:rPr>
              <a:t>Condiciones básicas y propicias para el desarrollo de la Agricultura de Precisión.</a:t>
            </a:r>
          </a:p>
          <a:p>
            <a:pPr algn="l"/>
            <a:r>
              <a:rPr lang="es-ES" sz="4500" b="1" i="0" u="none" strike="noStrike" baseline="0" dirty="0">
                <a:solidFill>
                  <a:srgbClr val="525354"/>
                </a:solidFill>
                <a:latin typeface="Montserrat-Regular"/>
              </a:rPr>
              <a:t>Segmentos y Valor de mercado Agro 4.0.</a:t>
            </a:r>
          </a:p>
          <a:p>
            <a:pPr algn="l"/>
            <a:r>
              <a:rPr lang="es-CR" sz="4500" b="1" i="0" u="none" strike="noStrike" baseline="0" dirty="0">
                <a:solidFill>
                  <a:srgbClr val="525354"/>
                </a:solidFill>
                <a:latin typeface="Montserrat-Regular"/>
              </a:rPr>
              <a:t>Ecosistema de innovación.</a:t>
            </a:r>
          </a:p>
          <a:p>
            <a:pPr algn="l"/>
            <a:r>
              <a:rPr lang="es-ES" sz="4500" b="1" i="0" u="none" strike="noStrike" baseline="0" dirty="0">
                <a:solidFill>
                  <a:srgbClr val="525354"/>
                </a:solidFill>
                <a:latin typeface="Montserrat-Regular"/>
              </a:rPr>
              <a:t>Nivel de maduración de la transformación digital en Agricultura.</a:t>
            </a:r>
          </a:p>
          <a:p>
            <a:pPr algn="l"/>
            <a:r>
              <a:rPr lang="es-ES" sz="4500" b="1" i="0" u="none" strike="noStrike" baseline="0" dirty="0">
                <a:solidFill>
                  <a:srgbClr val="525354"/>
                </a:solidFill>
                <a:latin typeface="Montserrat-Regular"/>
              </a:rPr>
              <a:t>Importancia y ventajas competitivas del Talento Humano Agro 4.0.</a:t>
            </a:r>
          </a:p>
          <a:p>
            <a:pPr algn="l"/>
            <a:r>
              <a:rPr lang="es-ES" sz="4500" b="1" i="0" u="none" strike="noStrike" baseline="0" dirty="0">
                <a:solidFill>
                  <a:srgbClr val="525354"/>
                </a:solidFill>
                <a:latin typeface="Montserrat-Regular"/>
              </a:rPr>
              <a:t>Usos más comunes de la Agricultura 4.0.</a:t>
            </a:r>
          </a:p>
          <a:p>
            <a:endParaRPr lang="es-CR" dirty="0"/>
          </a:p>
        </p:txBody>
      </p:sp>
      <p:sp>
        <p:nvSpPr>
          <p:cNvPr id="4" name="Marcador de contenido 3">
            <a:extLst>
              <a:ext uri="{FF2B5EF4-FFF2-40B4-BE49-F238E27FC236}">
                <a16:creationId xmlns:a16="http://schemas.microsoft.com/office/drawing/2014/main" id="{D2D2012D-5775-E186-8E29-637FED3342AF}"/>
              </a:ext>
            </a:extLst>
          </p:cNvPr>
          <p:cNvSpPr>
            <a:spLocks noGrp="1"/>
          </p:cNvSpPr>
          <p:nvPr>
            <p:ph sz="half" idx="2"/>
          </p:nvPr>
        </p:nvSpPr>
        <p:spPr>
          <a:xfrm>
            <a:off x="6172200" y="1342103"/>
            <a:ext cx="5181600" cy="5338916"/>
          </a:xfrm>
          <a:solidFill>
            <a:schemeClr val="bg1">
              <a:lumMod val="95000"/>
            </a:schemeClr>
          </a:solidFill>
        </p:spPr>
        <p:txBody>
          <a:bodyPr>
            <a:noAutofit/>
          </a:bodyPr>
          <a:lstStyle/>
          <a:p>
            <a:pPr algn="l"/>
            <a:r>
              <a:rPr lang="es-ES" sz="1800" b="1" i="0" u="sng" strike="noStrike" baseline="0" dirty="0">
                <a:solidFill>
                  <a:srgbClr val="525354"/>
                </a:solidFill>
                <a:latin typeface="Montserrat-SemiBold"/>
              </a:rPr>
              <a:t>TEMA No.2: Teledetección como herramienta digital en la Agricultura</a:t>
            </a:r>
          </a:p>
          <a:p>
            <a:pPr algn="l"/>
            <a:r>
              <a:rPr lang="es-ES" sz="1800" b="1" i="0" u="sng" strike="noStrike" baseline="0" dirty="0">
                <a:solidFill>
                  <a:srgbClr val="525354"/>
                </a:solidFill>
                <a:latin typeface="Montserrat-Regular"/>
              </a:rPr>
              <a:t>Teledetección sus ventajas en la Agricultura.</a:t>
            </a:r>
          </a:p>
          <a:p>
            <a:pPr algn="l"/>
            <a:r>
              <a:rPr lang="es-CR" sz="1800" b="1" i="0" u="sng" strike="noStrike" baseline="0" dirty="0">
                <a:solidFill>
                  <a:srgbClr val="525354"/>
                </a:solidFill>
                <a:latin typeface="Montserrat-Regular"/>
              </a:rPr>
              <a:t>Satélites utilizados en Agricultura.</a:t>
            </a:r>
          </a:p>
          <a:p>
            <a:pPr algn="l"/>
            <a:r>
              <a:rPr lang="es-CR" sz="1800" b="1" i="0" u="sng" strike="noStrike" baseline="0" dirty="0">
                <a:solidFill>
                  <a:srgbClr val="525354"/>
                </a:solidFill>
                <a:latin typeface="Montserrat-Regular"/>
              </a:rPr>
              <a:t>Conceptos básicos en Teledetección</a:t>
            </a:r>
          </a:p>
          <a:p>
            <a:pPr algn="l"/>
            <a:r>
              <a:rPr lang="es-CR" sz="1800" b="1" i="0" u="sng" strike="noStrike" baseline="0" dirty="0">
                <a:solidFill>
                  <a:srgbClr val="525354"/>
                </a:solidFill>
                <a:latin typeface="Montserrat-Regular"/>
              </a:rPr>
              <a:t>Espectro electromagnético</a:t>
            </a:r>
          </a:p>
          <a:p>
            <a:pPr algn="l"/>
            <a:r>
              <a:rPr lang="es-CR" sz="1800" b="1" i="0" u="none" strike="noStrike" baseline="0" dirty="0">
                <a:solidFill>
                  <a:srgbClr val="525354"/>
                </a:solidFill>
                <a:latin typeface="Montserrat-Regular"/>
              </a:rPr>
              <a:t>Firmas espectrales</a:t>
            </a:r>
          </a:p>
          <a:p>
            <a:pPr algn="l"/>
            <a:r>
              <a:rPr lang="es-ES" sz="1800" b="1" i="0" u="none" strike="noStrike" baseline="0" dirty="0">
                <a:solidFill>
                  <a:srgbClr val="525354"/>
                </a:solidFill>
                <a:latin typeface="Montserrat-Regular"/>
              </a:rPr>
              <a:t>Resolución espacial, espectral, radiométrica y temporal</a:t>
            </a:r>
          </a:p>
          <a:p>
            <a:pPr algn="l"/>
            <a:r>
              <a:rPr lang="es-CR" sz="1800" b="1" i="0" u="none" strike="noStrike" baseline="0" dirty="0">
                <a:solidFill>
                  <a:srgbClr val="525354"/>
                </a:solidFill>
                <a:latin typeface="Montserrat-Regular"/>
              </a:rPr>
              <a:t>Índices espectrales de vegetación</a:t>
            </a:r>
          </a:p>
          <a:p>
            <a:pPr algn="l"/>
            <a:r>
              <a:rPr lang="es-ES" sz="1800" b="1" i="0" u="none" strike="noStrike" baseline="0" dirty="0">
                <a:solidFill>
                  <a:srgbClr val="525354"/>
                </a:solidFill>
                <a:latin typeface="Montserrat-Regular"/>
              </a:rPr>
              <a:t>Variabilidad espacial y Variabilidad temporal</a:t>
            </a:r>
          </a:p>
          <a:p>
            <a:pPr algn="l"/>
            <a:r>
              <a:rPr lang="es-CR" sz="1800" b="1" i="0" u="none" strike="noStrike" baseline="0" dirty="0">
                <a:solidFill>
                  <a:srgbClr val="525354"/>
                </a:solidFill>
                <a:latin typeface="Montserrat-Regular"/>
              </a:rPr>
              <a:t>Preprocesamiento de las imágenes</a:t>
            </a:r>
          </a:p>
          <a:p>
            <a:pPr algn="l"/>
            <a:r>
              <a:rPr lang="es-ES" sz="1800" b="1" i="0" u="none" strike="noStrike" baseline="0" dirty="0">
                <a:solidFill>
                  <a:srgbClr val="525354"/>
                </a:solidFill>
                <a:latin typeface="Montserrat-Regular"/>
              </a:rPr>
              <a:t>Usos prácticos de la teledetección en la Agricultura</a:t>
            </a:r>
            <a:endParaRPr lang="es-CR" sz="1800" b="1" dirty="0"/>
          </a:p>
        </p:txBody>
      </p:sp>
    </p:spTree>
    <p:extLst>
      <p:ext uri="{BB962C8B-B14F-4D97-AF65-F5344CB8AC3E}">
        <p14:creationId xmlns:p14="http://schemas.microsoft.com/office/powerpoint/2010/main" val="18127384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71516EFA-0826-2AC2-C2B0-49F28E42327E}"/>
              </a:ext>
            </a:extLst>
          </p:cNvPr>
          <p:cNvPicPr>
            <a:picLocks noChangeAspect="1"/>
          </p:cNvPicPr>
          <p:nvPr/>
        </p:nvPicPr>
        <p:blipFill>
          <a:blip r:embed="rId2"/>
          <a:stretch>
            <a:fillRect/>
          </a:stretch>
        </p:blipFill>
        <p:spPr>
          <a:xfrm>
            <a:off x="250723" y="428"/>
            <a:ext cx="11385754" cy="6857143"/>
          </a:xfrm>
          <a:prstGeom prst="rect">
            <a:avLst/>
          </a:prstGeom>
        </p:spPr>
      </p:pic>
    </p:spTree>
    <p:extLst>
      <p:ext uri="{BB962C8B-B14F-4D97-AF65-F5344CB8AC3E}">
        <p14:creationId xmlns:p14="http://schemas.microsoft.com/office/powerpoint/2010/main" val="4899973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s-CR" dirty="0"/>
              <a:t>INTELIGENCIAS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4400" y="2400300"/>
            <a:ext cx="2743200" cy="20574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244"/>
            <a:ext cx="12192000" cy="6858000"/>
          </a:xfrm>
          <a:prstGeom prst="rect">
            <a:avLst/>
          </a:prstGeom>
        </p:spPr>
      </p:pic>
      <p:sp>
        <p:nvSpPr>
          <p:cNvPr id="4" name="Rectangle 3"/>
          <p:cNvSpPr/>
          <p:nvPr/>
        </p:nvSpPr>
        <p:spPr>
          <a:xfrm>
            <a:off x="3510116" y="1563321"/>
            <a:ext cx="5265174" cy="2954655"/>
          </a:xfrm>
          <a:prstGeom prst="rect">
            <a:avLst/>
          </a:prstGeom>
        </p:spPr>
        <p:txBody>
          <a:bodyPr wrap="square">
            <a:spAutoFit/>
          </a:bodyPr>
          <a:lstStyle/>
          <a:p>
            <a:pPr algn="ctr"/>
            <a:r>
              <a:rPr lang="es-CR" sz="4400" b="1" dirty="0">
                <a:solidFill>
                  <a:srgbClr val="FF0000"/>
                </a:solidFill>
              </a:rPr>
              <a:t>INTELIGENCIA ARTIFICIAL </a:t>
            </a:r>
          </a:p>
          <a:p>
            <a:pPr algn="ctr"/>
            <a:r>
              <a:rPr lang="es-CR" sz="4400" b="1" dirty="0">
                <a:solidFill>
                  <a:srgbClr val="002060"/>
                </a:solidFill>
              </a:rPr>
              <a:t>EN LA </a:t>
            </a:r>
          </a:p>
          <a:p>
            <a:pPr algn="ctr"/>
            <a:r>
              <a:rPr lang="es-CR" sz="5400" b="1" dirty="0">
                <a:solidFill>
                  <a:srgbClr val="002060"/>
                </a:solidFill>
              </a:rPr>
              <a:t>EDUCACIÓN 4-0</a:t>
            </a:r>
            <a:r>
              <a:rPr lang="es-CR" sz="4400" b="1" dirty="0">
                <a:solidFill>
                  <a:srgbClr val="002060"/>
                </a:solidFill>
              </a:rPr>
              <a:t>. </a:t>
            </a:r>
          </a:p>
        </p:txBody>
      </p:sp>
    </p:spTree>
    <p:extLst>
      <p:ext uri="{BB962C8B-B14F-4D97-AF65-F5344CB8AC3E}">
        <p14:creationId xmlns:p14="http://schemas.microsoft.com/office/powerpoint/2010/main" val="780708849"/>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2060"/>
          </a:solidFill>
        </p:spPr>
        <p:txBody>
          <a:bodyPr/>
          <a:lstStyle/>
          <a:p>
            <a:pPr algn="ctr"/>
            <a:r>
              <a:rPr lang="es-CR" b="1" dirty="0">
                <a:solidFill>
                  <a:schemeClr val="bg1"/>
                </a:solidFill>
              </a:rPr>
              <a:t>INTELIGENCIA ARTIFICIAL EN LA EDUCACIÓN </a:t>
            </a:r>
          </a:p>
        </p:txBody>
      </p:sp>
      <p:pic>
        <p:nvPicPr>
          <p:cNvPr id="4" name="Picture 2" descr="NAO motiva y aumenta la participaciÃ³n de los estudiante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49099" y="2023438"/>
            <a:ext cx="5567977" cy="39134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8783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2DFCC6-8F40-4C49-BA6F-D42E51321B08}"/>
              </a:ext>
            </a:extLst>
          </p:cNvPr>
          <p:cNvSpPr>
            <a:spLocks noGrp="1"/>
          </p:cNvSpPr>
          <p:nvPr>
            <p:ph type="title"/>
          </p:nvPr>
        </p:nvSpPr>
        <p:spPr>
          <a:xfrm>
            <a:off x="838200" y="365125"/>
            <a:ext cx="10515600" cy="840823"/>
          </a:xfrm>
          <a:solidFill>
            <a:srgbClr val="002060"/>
          </a:solidFill>
        </p:spPr>
        <p:txBody>
          <a:bodyPr>
            <a:normAutofit fontScale="90000"/>
          </a:bodyPr>
          <a:lstStyle/>
          <a:p>
            <a:br>
              <a:rPr lang="es-CR" sz="3600" b="1" dirty="0">
                <a:solidFill>
                  <a:schemeClr val="bg1"/>
                </a:solidFill>
                <a:latin typeface="Arial Nova" panose="020B0504020202020204" pitchFamily="34" charset="0"/>
                <a:ea typeface="Calibri" panose="020F0502020204030204" pitchFamily="34" charset="0"/>
                <a:cs typeface="Times New Roman" panose="02020603050405020304" pitchFamily="18" charset="0"/>
              </a:rPr>
            </a:br>
            <a:r>
              <a:rPr lang="es-CR" sz="3600" b="1" dirty="0">
                <a:solidFill>
                  <a:schemeClr val="bg1"/>
                </a:solidFill>
                <a:latin typeface="Arial Nova" panose="020B0504020202020204" pitchFamily="34" charset="0"/>
                <a:ea typeface="Calibri" panose="020F0502020204030204" pitchFamily="34" charset="0"/>
                <a:cs typeface="Times New Roman" panose="02020603050405020304" pitchFamily="18" charset="0"/>
              </a:rPr>
              <a:t>En la Educación del Futuro, 4-0, incidirán :</a:t>
            </a:r>
            <a:br>
              <a:rPr lang="es-CR" sz="3600" b="1" dirty="0">
                <a:solidFill>
                  <a:schemeClr val="bg1"/>
                </a:solidFill>
                <a:latin typeface="Arial Nova" panose="020B0504020202020204" pitchFamily="34" charset="0"/>
                <a:ea typeface="Calibri" panose="020F0502020204030204" pitchFamily="34" charset="0"/>
                <a:cs typeface="Times New Roman" panose="02020603050405020304" pitchFamily="18" charset="0"/>
              </a:rPr>
            </a:br>
            <a:endParaRPr lang="es-CR" sz="3600" dirty="0">
              <a:solidFill>
                <a:schemeClr val="bg1"/>
              </a:solidFill>
            </a:endParaRPr>
          </a:p>
        </p:txBody>
      </p:sp>
      <p:sp>
        <p:nvSpPr>
          <p:cNvPr id="3" name="Marcador de contenido 2">
            <a:extLst>
              <a:ext uri="{FF2B5EF4-FFF2-40B4-BE49-F238E27FC236}">
                <a16:creationId xmlns:a16="http://schemas.microsoft.com/office/drawing/2014/main" id="{D7099F05-5967-4CFF-912D-C813679921FE}"/>
              </a:ext>
            </a:extLst>
          </p:cNvPr>
          <p:cNvSpPr>
            <a:spLocks noGrp="1"/>
          </p:cNvSpPr>
          <p:nvPr>
            <p:ph sz="half" idx="1"/>
          </p:nvPr>
        </p:nvSpPr>
        <p:spPr>
          <a:xfrm>
            <a:off x="838199" y="1364974"/>
            <a:ext cx="10797209" cy="5127901"/>
          </a:xfrm>
        </p:spPr>
        <p:txBody>
          <a:bodyPr>
            <a:normAutofit fontScale="55000" lnSpcReduction="20000"/>
          </a:bodyPr>
          <a:lstStyle/>
          <a:p>
            <a:pPr marL="342900" lvl="0" indent="-342900" algn="just">
              <a:lnSpc>
                <a:spcPct val="107000"/>
              </a:lnSpc>
              <a:buFont typeface="Symbol" panose="05050102010706020507" pitchFamily="18" charset="2"/>
              <a:buChar char=""/>
            </a:pPr>
            <a:r>
              <a:rPr lang="es-CR" sz="5100" b="1" dirty="0">
                <a:latin typeface="Arial Nova" panose="020B0504020202020204" pitchFamily="34" charset="0"/>
                <a:ea typeface="Calibri" panose="020F0502020204030204" pitchFamily="34" charset="0"/>
                <a:cs typeface="Times New Roman" panose="02020603050405020304" pitchFamily="18" charset="0"/>
              </a:rPr>
              <a:t>1- L</a:t>
            </a:r>
            <a:r>
              <a:rPr lang="es-CR" sz="5100" b="1" dirty="0">
                <a:effectLst/>
                <a:latin typeface="Arial Nova" panose="020B0504020202020204" pitchFamily="34" charset="0"/>
                <a:ea typeface="Calibri" panose="020F0502020204030204" pitchFamily="34" charset="0"/>
                <a:cs typeface="Times New Roman" panose="02020603050405020304" pitchFamily="18" charset="0"/>
              </a:rPr>
              <a:t>a nueva economía (colaborativa); </a:t>
            </a:r>
            <a:endParaRPr lang="es-CR" sz="5100" b="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s-CR" sz="4400" b="1" dirty="0">
                <a:solidFill>
                  <a:srgbClr val="002060"/>
                </a:solidFill>
                <a:effectLst/>
                <a:latin typeface="Arial Nova" panose="020B0504020202020204" pitchFamily="34" charset="0"/>
                <a:ea typeface="Calibri" panose="020F0502020204030204" pitchFamily="34" charset="0"/>
                <a:cs typeface="Times New Roman" panose="02020603050405020304" pitchFamily="18" charset="0"/>
              </a:rPr>
              <a:t>2- el impacto de las Tecnologías Avanzadas de Información y Comunicación , entre ellas Big Data; Inteligencia Artificial;  </a:t>
            </a:r>
            <a:r>
              <a:rPr lang="es-CR" sz="4400" b="1" dirty="0" err="1">
                <a:solidFill>
                  <a:srgbClr val="002060"/>
                </a:solidFill>
                <a:effectLst/>
                <a:latin typeface="Arial Nova" panose="020B0504020202020204" pitchFamily="34" charset="0"/>
                <a:ea typeface="Calibri" panose="020F0502020204030204" pitchFamily="34" charset="0"/>
                <a:cs typeface="Times New Roman" panose="02020603050405020304" pitchFamily="18" charset="0"/>
              </a:rPr>
              <a:t>Blockchain</a:t>
            </a:r>
            <a:r>
              <a:rPr lang="es-CR" sz="4400" b="1" dirty="0">
                <a:solidFill>
                  <a:srgbClr val="002060"/>
                </a:solidFill>
                <a:effectLst/>
                <a:latin typeface="Arial Nova" panose="020B0504020202020204" pitchFamily="34" charset="0"/>
                <a:ea typeface="Calibri" panose="020F0502020204030204" pitchFamily="34" charset="0"/>
                <a:cs typeface="Times New Roman" panose="02020603050405020304" pitchFamily="18" charset="0"/>
              </a:rPr>
              <a:t>; Internet de las Cosas;  Internet de la Energía;  Redes 5G; Robótica Inteligente; Impresión en 4 D; Fabricación Aditiva ; </a:t>
            </a:r>
            <a:r>
              <a:rPr lang="es-CR" sz="4400" b="1" dirty="0" err="1">
                <a:solidFill>
                  <a:srgbClr val="002060"/>
                </a:solidFill>
                <a:effectLst/>
                <a:latin typeface="Arial Nova" panose="020B0504020202020204" pitchFamily="34" charset="0"/>
                <a:ea typeface="Calibri" panose="020F0502020204030204" pitchFamily="34" charset="0"/>
                <a:cs typeface="Times New Roman" panose="02020603050405020304" pitchFamily="18" charset="0"/>
              </a:rPr>
              <a:t>CiberSeguridad</a:t>
            </a:r>
            <a:r>
              <a:rPr lang="es-CR" sz="4400" b="1" dirty="0">
                <a:solidFill>
                  <a:srgbClr val="002060"/>
                </a:solidFill>
                <a:effectLst/>
                <a:latin typeface="Arial Nova" panose="020B0504020202020204" pitchFamily="34" charset="0"/>
                <a:ea typeface="Calibri" panose="020F0502020204030204" pitchFamily="34" charset="0"/>
                <a:cs typeface="Times New Roman" panose="02020603050405020304" pitchFamily="18" charset="0"/>
              </a:rPr>
              <a:t>/Malla de Ciberseguridad; Realidad Aumentada; Automatización/</a:t>
            </a:r>
            <a:r>
              <a:rPr lang="es-CR" sz="4400" b="1" dirty="0" err="1">
                <a:solidFill>
                  <a:srgbClr val="002060"/>
                </a:solidFill>
                <a:effectLst/>
                <a:latin typeface="Arial Nova" panose="020B0504020202020204" pitchFamily="34" charset="0"/>
                <a:ea typeface="Calibri" panose="020F0502020204030204" pitchFamily="34" charset="0"/>
                <a:cs typeface="Times New Roman" panose="02020603050405020304" pitchFamily="18" charset="0"/>
              </a:rPr>
              <a:t>HiperAutomatización</a:t>
            </a:r>
            <a:r>
              <a:rPr lang="es-CR" sz="4400" b="1" dirty="0">
                <a:solidFill>
                  <a:srgbClr val="002060"/>
                </a:solidFill>
                <a:effectLst/>
                <a:latin typeface="Arial Nova" panose="020B0504020202020204" pitchFamily="34" charset="0"/>
                <a:ea typeface="Calibri" panose="020F0502020204030204" pitchFamily="34" charset="0"/>
                <a:cs typeface="Times New Roman" panose="02020603050405020304" pitchFamily="18" charset="0"/>
              </a:rPr>
              <a:t>; Sistemas </a:t>
            </a:r>
            <a:r>
              <a:rPr lang="es-CR" sz="4400" b="1" dirty="0" err="1">
                <a:solidFill>
                  <a:srgbClr val="002060"/>
                </a:solidFill>
                <a:effectLst/>
                <a:latin typeface="Arial Nova" panose="020B0504020202020204" pitchFamily="34" charset="0"/>
                <a:ea typeface="Calibri" panose="020F0502020204030204" pitchFamily="34" charset="0"/>
                <a:cs typeface="Times New Roman" panose="02020603050405020304" pitchFamily="18" charset="0"/>
              </a:rPr>
              <a:t>CiberFísicos</a:t>
            </a:r>
            <a:r>
              <a:rPr lang="es-CR" sz="4400" b="1" dirty="0">
                <a:solidFill>
                  <a:srgbClr val="002060"/>
                </a:solidFill>
                <a:effectLst/>
                <a:latin typeface="Arial Nova" panose="020B0504020202020204" pitchFamily="34" charset="0"/>
                <a:ea typeface="Calibri" panose="020F0502020204030204" pitchFamily="34" charset="0"/>
                <a:cs typeface="Times New Roman" panose="02020603050405020304" pitchFamily="18" charset="0"/>
              </a:rPr>
              <a:t> ; Cloud/</a:t>
            </a:r>
            <a:r>
              <a:rPr lang="es-CR" sz="4400" b="1" dirty="0" err="1">
                <a:solidFill>
                  <a:srgbClr val="002060"/>
                </a:solidFill>
                <a:effectLst/>
                <a:latin typeface="Arial Nova" panose="020B0504020202020204" pitchFamily="34" charset="0"/>
                <a:ea typeface="Calibri" panose="020F0502020204030204" pitchFamily="34" charset="0"/>
                <a:cs typeface="Times New Roman" panose="02020603050405020304" pitchFamily="18" charset="0"/>
              </a:rPr>
              <a:t>MultiCloud</a:t>
            </a:r>
            <a:r>
              <a:rPr lang="es-CR" sz="4400" b="1" dirty="0">
                <a:solidFill>
                  <a:srgbClr val="002060"/>
                </a:solidFill>
                <a:effectLst/>
                <a:latin typeface="Arial Nova" panose="020B0504020202020204" pitchFamily="34" charset="0"/>
                <a:ea typeface="Calibri" panose="020F0502020204030204" pitchFamily="34" charset="0"/>
                <a:cs typeface="Times New Roman" panose="02020603050405020304" pitchFamily="18" charset="0"/>
              </a:rPr>
              <a:t>/</a:t>
            </a:r>
            <a:r>
              <a:rPr lang="es-CR" sz="4400" b="1" dirty="0" err="1">
                <a:solidFill>
                  <a:srgbClr val="002060"/>
                </a:solidFill>
                <a:effectLst/>
                <a:latin typeface="Arial Nova" panose="020B0504020202020204" pitchFamily="34" charset="0"/>
                <a:ea typeface="Calibri" panose="020F0502020204030204" pitchFamily="34" charset="0"/>
                <a:cs typeface="Times New Roman" panose="02020603050405020304" pitchFamily="18" charset="0"/>
              </a:rPr>
              <a:t>Fog</a:t>
            </a:r>
            <a:r>
              <a:rPr lang="es-CR" sz="4400" b="1" dirty="0">
                <a:solidFill>
                  <a:srgbClr val="002060"/>
                </a:solidFill>
                <a:effectLst/>
                <a:latin typeface="Arial Nova" panose="020B0504020202020204" pitchFamily="34" charset="0"/>
                <a:ea typeface="Calibri" panose="020F0502020204030204" pitchFamily="34" charset="0"/>
                <a:cs typeface="Times New Roman" panose="02020603050405020304" pitchFamily="18" charset="0"/>
              </a:rPr>
              <a:t> Computing ;  Nanotecnología; </a:t>
            </a:r>
            <a:endParaRPr lang="es-CR" sz="44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s-CR" sz="4400" dirty="0">
                <a:effectLst/>
                <a:latin typeface="Arial Nova" panose="020B0504020202020204" pitchFamily="34" charset="0"/>
                <a:ea typeface="Calibri" panose="020F0502020204030204" pitchFamily="34" charset="0"/>
                <a:cs typeface="Times New Roman" panose="02020603050405020304" pitchFamily="18" charset="0"/>
              </a:rPr>
              <a:t> 3- El impacto de Las </a:t>
            </a:r>
            <a:r>
              <a:rPr lang="es-CR" sz="4400" dirty="0" err="1">
                <a:effectLst/>
                <a:latin typeface="Arial Nova" panose="020B0504020202020204" pitchFamily="34" charset="0"/>
                <a:ea typeface="Calibri" panose="020F0502020204030204" pitchFamily="34" charset="0"/>
                <a:cs typeface="Times New Roman" panose="02020603050405020304" pitchFamily="18" charset="0"/>
              </a:rPr>
              <a:t>NeuroCiencias</a:t>
            </a:r>
            <a:r>
              <a:rPr lang="es-CR" sz="4400" dirty="0">
                <a:effectLst/>
                <a:latin typeface="Arial Nova" panose="020B0504020202020204" pitchFamily="34" charset="0"/>
                <a:ea typeface="Calibri" panose="020F0502020204030204" pitchFamily="34" charset="0"/>
                <a:cs typeface="Times New Roman" panose="02020603050405020304" pitchFamily="18" charset="0"/>
              </a:rPr>
              <a:t>, </a:t>
            </a:r>
            <a:r>
              <a:rPr lang="es-CR" sz="4400" dirty="0" err="1">
                <a:effectLst/>
                <a:latin typeface="Arial Nova" panose="020B0504020202020204" pitchFamily="34" charset="0"/>
                <a:ea typeface="Calibri" panose="020F0502020204030204" pitchFamily="34" charset="0"/>
                <a:cs typeface="Times New Roman" panose="02020603050405020304" pitchFamily="18" charset="0"/>
              </a:rPr>
              <a:t>Neurodidáctica</a:t>
            </a:r>
            <a:r>
              <a:rPr lang="es-CR" sz="4400" dirty="0">
                <a:effectLst/>
                <a:latin typeface="Arial Nova" panose="020B0504020202020204" pitchFamily="34" charset="0"/>
                <a:ea typeface="Calibri" panose="020F0502020204030204" pitchFamily="34" charset="0"/>
                <a:cs typeface="Times New Roman" panose="02020603050405020304" pitchFamily="18" charset="0"/>
              </a:rPr>
              <a:t>;  Física Cuántica; Biología Sintética ; Simuladores de Maquinaria Compleja con realidad aumentada  , vehículos autónomos inteligentes; entre otros. </a:t>
            </a:r>
            <a:endParaRPr lang="es-CR" sz="4400" dirty="0">
              <a:effectLst/>
              <a:latin typeface="Calibri" panose="020F0502020204030204" pitchFamily="34" charset="0"/>
              <a:ea typeface="Calibri" panose="020F0502020204030204" pitchFamily="34" charset="0"/>
              <a:cs typeface="Times New Roman" panose="02020603050405020304" pitchFamily="18" charset="0"/>
            </a:endParaRPr>
          </a:p>
          <a:p>
            <a:endParaRPr lang="es-CR" dirty="0"/>
          </a:p>
        </p:txBody>
      </p:sp>
    </p:spTree>
    <p:extLst>
      <p:ext uri="{BB962C8B-B14F-4D97-AF65-F5344CB8AC3E}">
        <p14:creationId xmlns:p14="http://schemas.microsoft.com/office/powerpoint/2010/main" val="265428384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0B0D0BC-11E7-40F7-92F8-92C1DA65E803}"/>
              </a:ext>
            </a:extLst>
          </p:cNvPr>
          <p:cNvSpPr>
            <a:spLocks noGrp="1"/>
          </p:cNvSpPr>
          <p:nvPr>
            <p:ph type="title"/>
          </p:nvPr>
        </p:nvSpPr>
        <p:spPr>
          <a:xfrm>
            <a:off x="958645" y="239736"/>
            <a:ext cx="9306232" cy="1032734"/>
          </a:xfrm>
          <a:solidFill>
            <a:srgbClr val="002060"/>
          </a:solidFill>
        </p:spPr>
        <p:txBody>
          <a:bodyPr>
            <a:noAutofit/>
          </a:bodyPr>
          <a:lstStyle/>
          <a:p>
            <a:r>
              <a:rPr lang="es-CR" sz="2700" b="1" dirty="0">
                <a:solidFill>
                  <a:schemeClr val="bg1"/>
                </a:solidFill>
              </a:rPr>
              <a:t>INTELIGENCIA ARTIFICIAL/PERSONALIZACION</a:t>
            </a:r>
          </a:p>
        </p:txBody>
      </p:sp>
      <p:sp>
        <p:nvSpPr>
          <p:cNvPr id="3" name="Content Placeholder 2"/>
          <p:cNvSpPr>
            <a:spLocks noGrp="1"/>
          </p:cNvSpPr>
          <p:nvPr>
            <p:ph idx="1"/>
          </p:nvPr>
        </p:nvSpPr>
        <p:spPr>
          <a:xfrm>
            <a:off x="958646" y="1604211"/>
            <a:ext cx="9051630" cy="4604084"/>
          </a:xfrm>
        </p:spPr>
        <p:txBody>
          <a:bodyPr>
            <a:normAutofit/>
          </a:bodyPr>
          <a:lstStyle/>
          <a:p>
            <a:pPr algn="just">
              <a:lnSpc>
                <a:spcPct val="100000"/>
              </a:lnSpc>
            </a:pPr>
            <a:r>
              <a:rPr lang="es-CR" dirty="0"/>
              <a:t>Visualizo el futuro de la individualización de la oferta educativa utilizando la potencialidad de la inteligencia artificial, a partir de las ricas bases de datos de cada estudiante, tanto los datos comunes que históricamente se han recopilado, además de los datos recogidos minuto a minuto en su accionar con su móvil o su Tablet o su portátil, sobre su actividad académica (</a:t>
            </a:r>
            <a:r>
              <a:rPr lang="es-CR" b="1" dirty="0">
                <a:solidFill>
                  <a:srgbClr val="FF0000"/>
                </a:solidFill>
              </a:rPr>
              <a:t>cómo lo hace, qué hace</a:t>
            </a:r>
            <a:r>
              <a:rPr lang="es-CR" dirty="0"/>
              <a:t>), como en el acceso internet en la búsqueda de informaciones </a:t>
            </a:r>
            <a:r>
              <a:rPr lang="es-CR" dirty="0">
                <a:solidFill>
                  <a:srgbClr val="FF0000"/>
                </a:solidFill>
              </a:rPr>
              <a:t>(</a:t>
            </a:r>
            <a:r>
              <a:rPr lang="es-CR" b="1" dirty="0">
                <a:solidFill>
                  <a:srgbClr val="FF0000"/>
                </a:solidFill>
              </a:rPr>
              <a:t>qué busca, cómo lo busca, cómo evalúa la calidad de la información recopilada, cómo la utiliza</a:t>
            </a:r>
            <a:r>
              <a:rPr lang="es-CR" dirty="0">
                <a:solidFill>
                  <a:srgbClr val="FF0000"/>
                </a:solidFill>
              </a:rPr>
              <a:t>).</a:t>
            </a:r>
          </a:p>
          <a:p>
            <a:endParaRPr lang="es-CR" dirty="0"/>
          </a:p>
        </p:txBody>
      </p:sp>
    </p:spTree>
    <p:extLst>
      <p:ext uri="{BB962C8B-B14F-4D97-AF65-F5344CB8AC3E}">
        <p14:creationId xmlns:p14="http://schemas.microsoft.com/office/powerpoint/2010/main" val="8573657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4065" y="369885"/>
            <a:ext cx="10323870" cy="994172"/>
          </a:xfrm>
          <a:solidFill>
            <a:srgbClr val="002060"/>
          </a:solidFill>
        </p:spPr>
        <p:txBody>
          <a:bodyPr>
            <a:noAutofit/>
          </a:bodyPr>
          <a:lstStyle/>
          <a:p>
            <a:pPr algn="ctr"/>
            <a:r>
              <a:rPr lang="es-CR" sz="3200" b="1" dirty="0">
                <a:solidFill>
                  <a:schemeClr val="bg1"/>
                </a:solidFill>
              </a:rPr>
              <a:t>INTELIGENCIA ARTIFICIAL / PERSONALIZACIÓN </a:t>
            </a:r>
          </a:p>
        </p:txBody>
      </p:sp>
      <p:sp>
        <p:nvSpPr>
          <p:cNvPr id="3" name="Content Placeholder 2"/>
          <p:cNvSpPr>
            <a:spLocks noGrp="1"/>
          </p:cNvSpPr>
          <p:nvPr>
            <p:ph idx="1"/>
          </p:nvPr>
        </p:nvSpPr>
        <p:spPr>
          <a:xfrm>
            <a:off x="766917" y="1870864"/>
            <a:ext cx="10545096" cy="4481810"/>
          </a:xfrm>
        </p:spPr>
        <p:txBody>
          <a:bodyPr>
            <a:noAutofit/>
          </a:bodyPr>
          <a:lstStyle/>
          <a:p>
            <a:pPr algn="just"/>
            <a:r>
              <a:rPr lang="es-ES" sz="3600" dirty="0"/>
              <a:t>Veremos a los profesores contar con </a:t>
            </a:r>
            <a:r>
              <a:rPr lang="es-ES" sz="3600" b="1" dirty="0">
                <a:solidFill>
                  <a:srgbClr val="FF0000"/>
                </a:solidFill>
              </a:rPr>
              <a:t>asistentes robots </a:t>
            </a:r>
            <a:r>
              <a:rPr lang="es-ES" sz="3600" b="1" dirty="0">
                <a:solidFill>
                  <a:srgbClr val="FFC000"/>
                </a:solidFill>
              </a:rPr>
              <a:t>, </a:t>
            </a:r>
            <a:r>
              <a:rPr lang="es-ES" sz="3600" b="1" dirty="0"/>
              <a:t>así como </a:t>
            </a:r>
            <a:r>
              <a:rPr lang="es-ES" sz="3600" dirty="0">
                <a:solidFill>
                  <a:srgbClr val="FF0000"/>
                </a:solidFill>
              </a:rPr>
              <a:t>profesores </a:t>
            </a:r>
            <a:r>
              <a:rPr lang="es-ES" sz="3600" b="1" dirty="0">
                <a:solidFill>
                  <a:srgbClr val="FF0000"/>
                </a:solidFill>
              </a:rPr>
              <a:t>en forma de hologramas </a:t>
            </a:r>
            <a:r>
              <a:rPr lang="es-ES" sz="3600" dirty="0"/>
              <a:t>y</a:t>
            </a:r>
            <a:r>
              <a:rPr lang="es-ES" sz="3600" dirty="0">
                <a:solidFill>
                  <a:srgbClr val="FFFF00"/>
                </a:solidFill>
              </a:rPr>
              <a:t> </a:t>
            </a:r>
            <a:r>
              <a:rPr lang="es-ES" sz="3600" b="1" dirty="0">
                <a:solidFill>
                  <a:srgbClr val="FF0000"/>
                </a:solidFill>
              </a:rPr>
              <a:t>figuras y modelos educativos en  al menos 7D</a:t>
            </a:r>
            <a:r>
              <a:rPr lang="es-ES" sz="3600" dirty="0"/>
              <a:t>, para apoyar en lo “informativo”, mientras los profesores humanos atenderán lo formativo. </a:t>
            </a:r>
            <a:endParaRPr lang="es-CR" sz="3600" dirty="0"/>
          </a:p>
          <a:p>
            <a:pPr algn="just"/>
            <a:r>
              <a:rPr lang="es-ES" sz="3200" dirty="0"/>
              <a:t>Es totalmente posible en una Educación 4.0 tener  una Escuela Pública de Calidad, con Equidad, sin distingos entre público y privado, entre rural y urbano</a:t>
            </a:r>
            <a:r>
              <a:rPr lang="es-ES" sz="2700" dirty="0"/>
              <a:t>. </a:t>
            </a:r>
            <a:endParaRPr lang="es-CR" sz="2700" dirty="0"/>
          </a:p>
        </p:txBody>
      </p:sp>
    </p:spTree>
    <p:extLst>
      <p:ext uri="{BB962C8B-B14F-4D97-AF65-F5344CB8AC3E}">
        <p14:creationId xmlns:p14="http://schemas.microsoft.com/office/powerpoint/2010/main" val="236590238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99CCFF"/>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do de imagen para ejemplos de profesores holograma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024439" y="3025974"/>
            <a:ext cx="2143125" cy="166449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esultado de imagen para ejemplos de profesores hologram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0089" y="-47933"/>
            <a:ext cx="9011265" cy="6758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26403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www.juguetronica.com/blog/wp-content/uploads/2018/09/profesores-y-maestros-que-innovan.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8579" y="648928"/>
            <a:ext cx="11941356" cy="5914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92412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6673"/>
            <a:ext cx="12192000" cy="6858000"/>
          </a:xfrm>
          <a:prstGeom prst="rect">
            <a:avLst/>
          </a:prstGeom>
        </p:spPr>
      </p:pic>
      <p:sp>
        <p:nvSpPr>
          <p:cNvPr id="9" name="CuadroTexto 8">
            <a:extLst>
              <a:ext uri="{FF2B5EF4-FFF2-40B4-BE49-F238E27FC236}">
                <a16:creationId xmlns:a16="http://schemas.microsoft.com/office/drawing/2014/main" id="{F414EF68-3FAF-DB4F-0542-E914E9A545D5}"/>
              </a:ext>
            </a:extLst>
          </p:cNvPr>
          <p:cNvSpPr txBox="1"/>
          <p:nvPr/>
        </p:nvSpPr>
        <p:spPr>
          <a:xfrm flipH="1">
            <a:off x="2951744" y="1543924"/>
            <a:ext cx="6994358" cy="2800767"/>
          </a:xfrm>
          <a:prstGeom prst="rect">
            <a:avLst/>
          </a:prstGeom>
          <a:noFill/>
        </p:spPr>
        <p:txBody>
          <a:bodyPr wrap="square" rtlCol="0">
            <a:spAutoFit/>
          </a:bodyPr>
          <a:lstStyle/>
          <a:p>
            <a:r>
              <a:rPr lang="es-CR" sz="4400" b="1" dirty="0">
                <a:solidFill>
                  <a:srgbClr val="C00000"/>
                </a:solidFill>
              </a:rPr>
              <a:t>CAMBIO DE MODELO , </a:t>
            </a:r>
          </a:p>
          <a:p>
            <a:r>
              <a:rPr lang="es-CR" sz="4400" b="1" dirty="0">
                <a:solidFill>
                  <a:srgbClr val="002060"/>
                </a:solidFill>
              </a:rPr>
              <a:t>de la Educación Tradicional/Convencional </a:t>
            </a:r>
            <a:r>
              <a:rPr lang="es-CR" sz="4400" b="1" dirty="0">
                <a:solidFill>
                  <a:srgbClr val="C00000"/>
                </a:solidFill>
              </a:rPr>
              <a:t>a </a:t>
            </a:r>
            <a:r>
              <a:rPr lang="es-CR" sz="4400" b="1" dirty="0">
                <a:solidFill>
                  <a:schemeClr val="accent6">
                    <a:lumMod val="50000"/>
                  </a:schemeClr>
                </a:solidFill>
              </a:rPr>
              <a:t>la Educación del Futuro 4-0  </a:t>
            </a:r>
          </a:p>
        </p:txBody>
      </p:sp>
    </p:spTree>
    <p:extLst>
      <p:ext uri="{BB962C8B-B14F-4D97-AF65-F5344CB8AC3E}">
        <p14:creationId xmlns:p14="http://schemas.microsoft.com/office/powerpoint/2010/main" val="1066382144"/>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0B0C3C-D47B-4486-BBD3-424A176C1429}"/>
              </a:ext>
            </a:extLst>
          </p:cNvPr>
          <p:cNvSpPr>
            <a:spLocks noGrp="1"/>
          </p:cNvSpPr>
          <p:nvPr>
            <p:ph type="title"/>
          </p:nvPr>
        </p:nvSpPr>
        <p:spPr>
          <a:xfrm>
            <a:off x="766916" y="237313"/>
            <a:ext cx="10707330" cy="1085851"/>
          </a:xfrm>
          <a:solidFill>
            <a:srgbClr val="002060"/>
          </a:solidFill>
        </p:spPr>
        <p:txBody>
          <a:bodyPr>
            <a:normAutofit fontScale="90000"/>
          </a:bodyPr>
          <a:lstStyle/>
          <a:p>
            <a:pPr algn="ctr"/>
            <a:br>
              <a:rPr lang="es-CR" sz="3100" b="1" dirty="0"/>
            </a:br>
            <a:r>
              <a:rPr lang="es-CR" sz="4900" b="1" dirty="0">
                <a:solidFill>
                  <a:schemeClr val="bg1"/>
                </a:solidFill>
              </a:rPr>
              <a:t>EL MODELO ACTUAL</a:t>
            </a:r>
            <a:r>
              <a:rPr lang="es-CR" sz="4900" b="1" dirty="0">
                <a:solidFill>
                  <a:schemeClr val="bg1"/>
                </a:solidFill>
                <a:effectLst/>
              </a:rPr>
              <a:t>.</a:t>
            </a:r>
            <a:br>
              <a:rPr lang="es-CR" dirty="0">
                <a:solidFill>
                  <a:schemeClr val="bg1"/>
                </a:solidFill>
                <a:effectLst/>
              </a:rPr>
            </a:br>
            <a:endParaRPr lang="es-CR" dirty="0">
              <a:solidFill>
                <a:schemeClr val="bg1"/>
              </a:solidFill>
            </a:endParaRPr>
          </a:p>
        </p:txBody>
      </p:sp>
      <p:sp>
        <p:nvSpPr>
          <p:cNvPr id="3" name="Marcador de contenido 2">
            <a:extLst>
              <a:ext uri="{FF2B5EF4-FFF2-40B4-BE49-F238E27FC236}">
                <a16:creationId xmlns:a16="http://schemas.microsoft.com/office/drawing/2014/main" id="{135C4B79-0194-432E-9344-FF7535893A7D}"/>
              </a:ext>
            </a:extLst>
          </p:cNvPr>
          <p:cNvSpPr>
            <a:spLocks noGrp="1"/>
          </p:cNvSpPr>
          <p:nvPr>
            <p:ph idx="1"/>
          </p:nvPr>
        </p:nvSpPr>
        <p:spPr>
          <a:xfrm>
            <a:off x="766915" y="1572127"/>
            <a:ext cx="10707329" cy="4604837"/>
          </a:xfrm>
        </p:spPr>
        <p:txBody>
          <a:bodyPr>
            <a:normAutofit/>
          </a:bodyPr>
          <a:lstStyle/>
          <a:p>
            <a:pPr marL="0" lvl="0" indent="0">
              <a:buNone/>
            </a:pPr>
            <a:r>
              <a:rPr lang="es-CR" b="1" dirty="0">
                <a:effectLst/>
              </a:rPr>
              <a:t>Desde el Siglo pasado- y más- tenemos  una educación formal regular; es graduada, es centralizada , altamente regulada; es </a:t>
            </a:r>
            <a:r>
              <a:rPr lang="es-ES" b="1" dirty="0">
                <a:effectLst/>
              </a:rPr>
              <a:t>única para todos en un aula ,  laboratorio o taller; s</a:t>
            </a:r>
            <a:r>
              <a:rPr lang="es-CR" b="1" dirty="0">
                <a:effectLst/>
              </a:rPr>
              <a:t>u metodología se basa fundamentalmente en una clase magistral, impartida generalmente por un docente; posee un alto número de alumnos por aula/docente; tiene </a:t>
            </a:r>
            <a:r>
              <a:rPr lang="es-ES" b="1" dirty="0">
                <a:effectLst/>
              </a:rPr>
              <a:t>poca o ninguna participación del estudiante; s</a:t>
            </a:r>
            <a:r>
              <a:rPr lang="es-CR" b="1" dirty="0">
                <a:effectLst/>
              </a:rPr>
              <a:t>e utiliza una metodología única para todos, así como los mismos planes y programas de estudio , los mismos  materiales educativos; n</a:t>
            </a:r>
            <a:r>
              <a:rPr lang="es-ES" b="1" dirty="0">
                <a:effectLst/>
              </a:rPr>
              <a:t>o se atienden las diferencias individuales; es altamente memorística.</a:t>
            </a:r>
          </a:p>
          <a:p>
            <a:endParaRPr lang="es-CR" dirty="0"/>
          </a:p>
        </p:txBody>
      </p:sp>
    </p:spTree>
    <p:extLst>
      <p:ext uri="{BB962C8B-B14F-4D97-AF65-F5344CB8AC3E}">
        <p14:creationId xmlns:p14="http://schemas.microsoft.com/office/powerpoint/2010/main" val="33531949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646738-CC84-0F32-4B34-A1CAA7F67E0F}"/>
              </a:ext>
            </a:extLst>
          </p:cNvPr>
          <p:cNvSpPr>
            <a:spLocks noGrp="1"/>
          </p:cNvSpPr>
          <p:nvPr>
            <p:ph type="title"/>
          </p:nvPr>
        </p:nvSpPr>
        <p:spPr>
          <a:solidFill>
            <a:srgbClr val="002060"/>
          </a:solidFill>
        </p:spPr>
        <p:txBody>
          <a:bodyPr/>
          <a:lstStyle/>
          <a:p>
            <a:pPr algn="ctr"/>
            <a:r>
              <a:rPr lang="es-CR" b="1" dirty="0">
                <a:solidFill>
                  <a:schemeClr val="bg1"/>
                </a:solidFill>
              </a:rPr>
              <a:t>EL MODELO FUTURO EDUCACIÓN 4-0 </a:t>
            </a:r>
            <a:r>
              <a:rPr lang="es-CR" b="1" dirty="0">
                <a:solidFill>
                  <a:schemeClr val="bg1"/>
                </a:solidFill>
                <a:effectLst/>
              </a:rPr>
              <a:t>.</a:t>
            </a:r>
            <a:br>
              <a:rPr lang="es-CR" b="1" dirty="0">
                <a:solidFill>
                  <a:schemeClr val="bg1"/>
                </a:solidFill>
                <a:effectLst/>
              </a:rPr>
            </a:br>
            <a:endParaRPr lang="es-CR" b="1" dirty="0"/>
          </a:p>
        </p:txBody>
      </p:sp>
      <p:sp>
        <p:nvSpPr>
          <p:cNvPr id="3" name="Marcador de contenido 2">
            <a:extLst>
              <a:ext uri="{FF2B5EF4-FFF2-40B4-BE49-F238E27FC236}">
                <a16:creationId xmlns:a16="http://schemas.microsoft.com/office/drawing/2014/main" id="{9A953DF8-71A2-608B-5B84-8D6D1B729469}"/>
              </a:ext>
            </a:extLst>
          </p:cNvPr>
          <p:cNvSpPr>
            <a:spLocks noGrp="1"/>
          </p:cNvSpPr>
          <p:nvPr>
            <p:ph idx="1"/>
          </p:nvPr>
        </p:nvSpPr>
        <p:spPr/>
        <p:txBody>
          <a:bodyPr>
            <a:normAutofit fontScale="77500" lnSpcReduction="20000"/>
          </a:bodyPr>
          <a:lstStyle/>
          <a:p>
            <a:r>
              <a:rPr lang="es-CR" b="1" dirty="0">
                <a:solidFill>
                  <a:srgbClr val="002060"/>
                </a:solidFill>
                <a:effectLst/>
              </a:rPr>
              <a:t>Se basa en la individualización de  la atención a la demanda; es  descentralizada en el  aula , absolutamente individualizada en cualquier lugar, a cualquier hora; cuando es educación abierta, no formal o informal; es semi graduada o no graduada; c</a:t>
            </a:r>
            <a:r>
              <a:rPr lang="es-ES" b="1" dirty="0" err="1">
                <a:solidFill>
                  <a:srgbClr val="002060"/>
                </a:solidFill>
                <a:effectLst/>
              </a:rPr>
              <a:t>ada</a:t>
            </a:r>
            <a:r>
              <a:rPr lang="es-ES" b="1" dirty="0">
                <a:solidFill>
                  <a:srgbClr val="002060"/>
                </a:solidFill>
                <a:effectLst/>
              </a:rPr>
              <a:t> estudiante avanza a su ritmo. </a:t>
            </a:r>
            <a:r>
              <a:rPr lang="es-CR" sz="2800" b="1" dirty="0">
                <a:solidFill>
                  <a:srgbClr val="002060"/>
                </a:solidFill>
              </a:rPr>
              <a:t>El aprendizaje será </a:t>
            </a:r>
            <a:r>
              <a:rPr lang="es-CR" sz="2800" b="1" dirty="0" err="1">
                <a:solidFill>
                  <a:srgbClr val="002060"/>
                </a:solidFill>
              </a:rPr>
              <a:t>obicuo</a:t>
            </a:r>
            <a:r>
              <a:rPr lang="es-CR" sz="2800" b="1" dirty="0">
                <a:solidFill>
                  <a:srgbClr val="002060"/>
                </a:solidFill>
              </a:rPr>
              <a:t>, en todo tiempo, en todo lugar. Todo espacio es potencialmente un espacio educativo. </a:t>
            </a:r>
          </a:p>
          <a:p>
            <a:pPr algn="just"/>
            <a:r>
              <a:rPr lang="es-CR" sz="2800" b="1" dirty="0">
                <a:solidFill>
                  <a:srgbClr val="002060"/>
                </a:solidFill>
              </a:rPr>
              <a:t>La personalización es la educación    que se ofrecerá a cada estudiante, en forma totalmente individual; </a:t>
            </a:r>
          </a:p>
          <a:p>
            <a:pPr algn="just"/>
            <a:r>
              <a:rPr lang="es-CR" sz="2800" b="1" dirty="0">
                <a:solidFill>
                  <a:srgbClr val="002060"/>
                </a:solidFill>
              </a:rPr>
              <a:t>Responde a las diferencias individuales y a los diferentes tipos de inteligencias (inteligencia espiritual, la inteligencia social, las inteligencias múltiples</a:t>
            </a:r>
            <a:r>
              <a:rPr lang="es-CR" sz="2800" b="1" dirty="0">
                <a:solidFill>
                  <a:schemeClr val="bg1"/>
                </a:solidFill>
              </a:rPr>
              <a:t>,. l</a:t>
            </a:r>
          </a:p>
          <a:p>
            <a:pPr algn="just"/>
            <a:r>
              <a:rPr lang="es-ES" sz="2800" b="1" dirty="0"/>
              <a:t>En la educación del futuro será clave el desarrollar la creatividad, el descubrimiento, la lectura, la solución de problemas, estimular la curiosidad innata en el estudiante ;  brindar confianza en sí mismo y en sus potencialidades. </a:t>
            </a:r>
            <a:r>
              <a:rPr lang="es-ES" sz="2800" b="1" dirty="0">
                <a:solidFill>
                  <a:srgbClr val="002060"/>
                </a:solidFill>
              </a:rPr>
              <a:t>Enseñar a pensar fuera de lo convencional. </a:t>
            </a:r>
          </a:p>
          <a:p>
            <a:pPr algn="just"/>
            <a:r>
              <a:rPr lang="es-CR" sz="2800" b="1" dirty="0">
                <a:solidFill>
                  <a:srgbClr val="002060"/>
                </a:solidFill>
              </a:rPr>
              <a:t>Se intensificará el uso de los aparatos móviles en sus nuevas versiones  , los asistentes Robot incluyendo la </a:t>
            </a:r>
            <a:r>
              <a:rPr lang="es-CR" sz="2800" b="1" dirty="0" err="1">
                <a:solidFill>
                  <a:srgbClr val="002060"/>
                </a:solidFill>
              </a:rPr>
              <a:t>hologramía</a:t>
            </a:r>
            <a:r>
              <a:rPr lang="es-CR" sz="2800" b="1" dirty="0">
                <a:solidFill>
                  <a:srgbClr val="002060"/>
                </a:solidFill>
              </a:rPr>
              <a:t> digital en 3D y en 7D. </a:t>
            </a:r>
          </a:p>
          <a:p>
            <a:pPr algn="just"/>
            <a:endParaRPr lang="es-ES" sz="2800" b="1" dirty="0">
              <a:solidFill>
                <a:srgbClr val="002060"/>
              </a:solidFill>
            </a:endParaRPr>
          </a:p>
          <a:p>
            <a:endParaRPr lang="es-CR" dirty="0"/>
          </a:p>
        </p:txBody>
      </p:sp>
    </p:spTree>
    <p:extLst>
      <p:ext uri="{BB962C8B-B14F-4D97-AF65-F5344CB8AC3E}">
        <p14:creationId xmlns:p14="http://schemas.microsoft.com/office/powerpoint/2010/main" val="25603703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0B0C3C-D47B-4486-BBD3-424A176C1429}"/>
              </a:ext>
            </a:extLst>
          </p:cNvPr>
          <p:cNvSpPr>
            <a:spLocks noGrp="1"/>
          </p:cNvSpPr>
          <p:nvPr>
            <p:ph type="title"/>
          </p:nvPr>
        </p:nvSpPr>
        <p:spPr>
          <a:xfrm>
            <a:off x="1356852" y="257236"/>
            <a:ext cx="10117393" cy="1085851"/>
          </a:xfrm>
          <a:solidFill>
            <a:srgbClr val="002060"/>
          </a:solidFill>
        </p:spPr>
        <p:txBody>
          <a:bodyPr>
            <a:normAutofit fontScale="90000"/>
          </a:bodyPr>
          <a:lstStyle/>
          <a:p>
            <a:br>
              <a:rPr lang="es-CR" sz="2700" dirty="0"/>
            </a:br>
            <a:r>
              <a:rPr lang="es-CR" b="1" dirty="0">
                <a:solidFill>
                  <a:schemeClr val="bg1"/>
                </a:solidFill>
              </a:rPr>
              <a:t>EL MODELO FUTURO EDUCACIÓN 4-0 </a:t>
            </a:r>
            <a:r>
              <a:rPr lang="es-CR" dirty="0">
                <a:solidFill>
                  <a:schemeClr val="bg1"/>
                </a:solidFill>
                <a:effectLst/>
              </a:rPr>
              <a:t>.</a:t>
            </a:r>
            <a:br>
              <a:rPr lang="es-CR" dirty="0">
                <a:solidFill>
                  <a:schemeClr val="bg1"/>
                </a:solidFill>
                <a:effectLst/>
              </a:rPr>
            </a:br>
            <a:endParaRPr lang="es-CR" dirty="0">
              <a:solidFill>
                <a:schemeClr val="bg1"/>
              </a:solidFill>
            </a:endParaRPr>
          </a:p>
        </p:txBody>
      </p:sp>
      <p:sp>
        <p:nvSpPr>
          <p:cNvPr id="3" name="Marcador de contenido 2">
            <a:extLst>
              <a:ext uri="{FF2B5EF4-FFF2-40B4-BE49-F238E27FC236}">
                <a16:creationId xmlns:a16="http://schemas.microsoft.com/office/drawing/2014/main" id="{135C4B79-0194-432E-9344-FF7535893A7D}"/>
              </a:ext>
            </a:extLst>
          </p:cNvPr>
          <p:cNvSpPr>
            <a:spLocks noGrp="1"/>
          </p:cNvSpPr>
          <p:nvPr>
            <p:ph idx="1"/>
          </p:nvPr>
        </p:nvSpPr>
        <p:spPr>
          <a:xfrm>
            <a:off x="766915" y="1572127"/>
            <a:ext cx="10707329" cy="4892841"/>
          </a:xfrm>
          <a:solidFill>
            <a:schemeClr val="bg1">
              <a:lumMod val="95000"/>
            </a:schemeClr>
          </a:solidFill>
        </p:spPr>
        <p:txBody>
          <a:bodyPr>
            <a:normAutofit fontScale="85000" lnSpcReduction="10000"/>
          </a:bodyPr>
          <a:lstStyle/>
          <a:p>
            <a:pPr algn="just"/>
            <a:r>
              <a:rPr lang="es-ES" sz="2800" b="1" dirty="0"/>
              <a:t>No utilizar sólo la memoria para la evaluación, desarrollar la capacidad de análisis, de preguntar, de buscar las respuestas. </a:t>
            </a:r>
          </a:p>
          <a:p>
            <a:pPr algn="just"/>
            <a:r>
              <a:rPr lang="es-ES" sz="2800" b="1" dirty="0"/>
              <a:t>Deberemos crear ambientes de aprendizaje, eliminar la violencia, el miedo en el aula, en la escuela, en los hogares, en las redes o en cualquier espacio virtual. </a:t>
            </a:r>
            <a:endParaRPr lang="es-CR" sz="2800" b="1" dirty="0"/>
          </a:p>
          <a:p>
            <a:pPr algn="just"/>
            <a:r>
              <a:rPr lang="es-CR" sz="2800" dirty="0">
                <a:solidFill>
                  <a:srgbClr val="002060"/>
                </a:solidFill>
              </a:rPr>
              <a:t>Desarrollar la inteligencia emocional). </a:t>
            </a:r>
            <a:endParaRPr lang="es-CR" sz="2400" dirty="0">
              <a:solidFill>
                <a:srgbClr val="002060"/>
              </a:solidFill>
            </a:endParaRPr>
          </a:p>
          <a:p>
            <a:pPr lvl="0" algn="just"/>
            <a:r>
              <a:rPr lang="es-CR" sz="2800" b="1" dirty="0"/>
              <a:t>El alumno puede avanzar a su propio ritmo, fomenta la enseñanza no graduada, pero sí guiada.</a:t>
            </a:r>
          </a:p>
          <a:p>
            <a:pPr lvl="0"/>
            <a:r>
              <a:rPr lang="es-CR" sz="2800" b="1" dirty="0">
                <a:solidFill>
                  <a:srgbClr val="0070C0"/>
                </a:solidFill>
              </a:rPr>
              <a:t>Se actualiza en sus contenidos siempre.  </a:t>
            </a:r>
          </a:p>
          <a:p>
            <a:pPr lvl="0" algn="just"/>
            <a:r>
              <a:rPr lang="es-CR" sz="2800" b="1" dirty="0"/>
              <a:t>Brinda al alumno diversas opciones de contenidos y de abordajes metodológicos en respuesta a sus tipo de inteligencia, ello con base en el historial del estudiante actualizado permanentemente en una interactiva base de datos inteligente . </a:t>
            </a:r>
          </a:p>
          <a:p>
            <a:pPr lvl="0" algn="just"/>
            <a:r>
              <a:rPr lang="es-CR" sz="2800" b="1" dirty="0">
                <a:solidFill>
                  <a:srgbClr val="002060"/>
                </a:solidFill>
              </a:rPr>
              <a:t>La evaluación es individualizada y fomenta la </a:t>
            </a:r>
            <a:r>
              <a:rPr lang="es-CR" sz="2800" b="1" dirty="0" err="1">
                <a:solidFill>
                  <a:srgbClr val="002060"/>
                </a:solidFill>
              </a:rPr>
              <a:t>auto-evaluación</a:t>
            </a:r>
            <a:r>
              <a:rPr lang="es-CR" sz="2800" b="1" dirty="0">
                <a:solidFill>
                  <a:srgbClr val="002060"/>
                </a:solidFill>
              </a:rPr>
              <a:t> de los </a:t>
            </a:r>
            <a:r>
              <a:rPr lang="es-CR" sz="2800" b="1" dirty="0" err="1">
                <a:solidFill>
                  <a:srgbClr val="002060"/>
                </a:solidFill>
              </a:rPr>
              <a:t>auto-aprendizajes</a:t>
            </a:r>
            <a:endParaRPr lang="es-CR" b="1" dirty="0">
              <a:solidFill>
                <a:srgbClr val="002060"/>
              </a:solidFill>
              <a:effectLst/>
            </a:endParaRPr>
          </a:p>
          <a:p>
            <a:endParaRPr lang="es-CR" dirty="0"/>
          </a:p>
        </p:txBody>
      </p:sp>
    </p:spTree>
    <p:extLst>
      <p:ext uri="{BB962C8B-B14F-4D97-AF65-F5344CB8AC3E}">
        <p14:creationId xmlns:p14="http://schemas.microsoft.com/office/powerpoint/2010/main" val="20580120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s-CR" dirty="0"/>
              <a:t>INTELIGENCIAS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4400" y="2400300"/>
            <a:ext cx="2743200" cy="20574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496"/>
            <a:ext cx="12192000" cy="6858000"/>
          </a:xfrm>
          <a:prstGeom prst="rect">
            <a:avLst/>
          </a:prstGeom>
        </p:spPr>
      </p:pic>
      <p:sp>
        <p:nvSpPr>
          <p:cNvPr id="4" name="Rectangle 3"/>
          <p:cNvSpPr/>
          <p:nvPr/>
        </p:nvSpPr>
        <p:spPr>
          <a:xfrm>
            <a:off x="2536723" y="2109018"/>
            <a:ext cx="5914103" cy="1938992"/>
          </a:xfrm>
          <a:prstGeom prst="rect">
            <a:avLst/>
          </a:prstGeom>
        </p:spPr>
        <p:txBody>
          <a:bodyPr wrap="square">
            <a:spAutoFit/>
          </a:bodyPr>
          <a:lstStyle/>
          <a:p>
            <a:r>
              <a:rPr lang="es-CR" sz="4000" b="1" dirty="0">
                <a:solidFill>
                  <a:schemeClr val="accent6">
                    <a:lumMod val="75000"/>
                  </a:schemeClr>
                </a:solidFill>
              </a:rPr>
              <a:t>REIMAGINAR</a:t>
            </a:r>
          </a:p>
          <a:p>
            <a:r>
              <a:rPr lang="es-CR" sz="4000" b="1" dirty="0">
                <a:solidFill>
                  <a:schemeClr val="accent6">
                    <a:lumMod val="75000"/>
                  </a:schemeClr>
                </a:solidFill>
              </a:rPr>
              <a:t>ESCENARIOS DEL FUTURO PARA UNA EDUCACIÓN 4-0</a:t>
            </a:r>
          </a:p>
        </p:txBody>
      </p:sp>
    </p:spTree>
    <p:extLst>
      <p:ext uri="{BB962C8B-B14F-4D97-AF65-F5344CB8AC3E}">
        <p14:creationId xmlns:p14="http://schemas.microsoft.com/office/powerpoint/2010/main" val="1672325757"/>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8F84E98-A14A-9F82-CF40-346F0733333C}"/>
              </a:ext>
            </a:extLst>
          </p:cNvPr>
          <p:cNvSpPr>
            <a:spLocks noGrp="1"/>
          </p:cNvSpPr>
          <p:nvPr>
            <p:ph type="title"/>
          </p:nvPr>
        </p:nvSpPr>
        <p:spPr>
          <a:xfrm>
            <a:off x="838200" y="208547"/>
            <a:ext cx="10515600" cy="1010653"/>
          </a:xfrm>
          <a:solidFill>
            <a:srgbClr val="002060"/>
          </a:solidFill>
        </p:spPr>
        <p:txBody>
          <a:bodyPr>
            <a:normAutofit fontScale="90000"/>
          </a:bodyPr>
          <a:lstStyle/>
          <a:p>
            <a:br>
              <a:rPr lang="es-DO" sz="31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br>
            <a:r>
              <a:rPr lang="es-DO" sz="31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ALGUNOS ESCENARIOS QUE DEBERÍAMOS PROYECTAR EN LA EDUCACIÓN PÚBLICA PARA UNA EDUCACIÓN 4-0.</a:t>
            </a:r>
            <a:br>
              <a:rPr lang="es-CR" sz="4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endParaRPr lang="es-CR" dirty="0">
              <a:solidFill>
                <a:schemeClr val="bg1"/>
              </a:solidFill>
            </a:endParaRPr>
          </a:p>
        </p:txBody>
      </p:sp>
      <p:sp>
        <p:nvSpPr>
          <p:cNvPr id="3" name="Marcador de contenido 2">
            <a:extLst>
              <a:ext uri="{FF2B5EF4-FFF2-40B4-BE49-F238E27FC236}">
                <a16:creationId xmlns:a16="http://schemas.microsoft.com/office/drawing/2014/main" id="{C9EC5EB5-BBDC-DA4B-D10F-54346C3637B4}"/>
              </a:ext>
            </a:extLst>
          </p:cNvPr>
          <p:cNvSpPr>
            <a:spLocks noGrp="1"/>
          </p:cNvSpPr>
          <p:nvPr>
            <p:ph idx="1"/>
          </p:nvPr>
        </p:nvSpPr>
        <p:spPr>
          <a:xfrm>
            <a:off x="486697" y="1356852"/>
            <a:ext cx="11267768" cy="5136023"/>
          </a:xfrm>
        </p:spPr>
        <p:txBody>
          <a:bodyPr>
            <a:normAutofit fontScale="85000" lnSpcReduction="10000"/>
          </a:bodyPr>
          <a:lstStyle/>
          <a:p>
            <a:pPr algn="just">
              <a:lnSpc>
                <a:spcPct val="115000"/>
              </a:lnSpc>
              <a:spcAft>
                <a:spcPts val="800"/>
              </a:spcAft>
            </a:pPr>
            <a:r>
              <a:rPr lang="es-DO" sz="2400" b="1" dirty="0">
                <a:effectLst/>
                <a:latin typeface="Times New Roman" panose="02020603050405020304" pitchFamily="18" charset="0"/>
                <a:ea typeface="Times New Roman" panose="02020603050405020304" pitchFamily="18" charset="0"/>
                <a:cs typeface="Times New Roman" panose="02020603050405020304" pitchFamily="18" charset="0"/>
              </a:rPr>
              <a:t>Los escenarios de la economía ante la diversificación de las economías  y los avances de la automatización y robotización .</a:t>
            </a:r>
          </a:p>
          <a:p>
            <a:pPr algn="just">
              <a:lnSpc>
                <a:spcPct val="115000"/>
              </a:lnSpc>
              <a:spcAft>
                <a:spcPts val="800"/>
              </a:spcAft>
            </a:pPr>
            <a:r>
              <a:rPr lang="es-DO" sz="2400" b="1" dirty="0">
                <a:effectLst/>
                <a:latin typeface="Times New Roman" panose="02020603050405020304" pitchFamily="18" charset="0"/>
                <a:ea typeface="Times New Roman" panose="02020603050405020304" pitchFamily="18" charset="0"/>
                <a:cs typeface="Times New Roman" panose="02020603050405020304" pitchFamily="18" charset="0"/>
              </a:rPr>
              <a:t>Los escenarios de la Sociedad que tendremos al 2035 y 2050 </a:t>
            </a:r>
          </a:p>
          <a:p>
            <a:pPr algn="just">
              <a:lnSpc>
                <a:spcPct val="115000"/>
              </a:lnSpc>
              <a:spcAft>
                <a:spcPts val="800"/>
              </a:spcAft>
            </a:pPr>
            <a:r>
              <a:rPr lang="es-DO" sz="2400" b="1" dirty="0">
                <a:latin typeface="Times New Roman" panose="02020603050405020304" pitchFamily="18" charset="0"/>
                <a:ea typeface="Times New Roman" panose="02020603050405020304" pitchFamily="18" charset="0"/>
                <a:cs typeface="Times New Roman" panose="02020603050405020304" pitchFamily="18" charset="0"/>
              </a:rPr>
              <a:t>L</a:t>
            </a:r>
            <a:r>
              <a:rPr lang="es-DO" sz="2400" b="1" dirty="0">
                <a:effectLst/>
                <a:latin typeface="Times New Roman" panose="02020603050405020304" pitchFamily="18" charset="0"/>
                <a:ea typeface="Times New Roman" panose="02020603050405020304" pitchFamily="18" charset="0"/>
                <a:cs typeface="Times New Roman" panose="02020603050405020304" pitchFamily="18" charset="0"/>
              </a:rPr>
              <a:t>os Escenarios de la oferta y la demanda de servicios educativos (acá intervendrían variables como: las demográficas, las migraciones (especialmente de Nicaragua, Venezuela, Colombia) , las muertes -de trabajadores de la educación; las pensiones (en los próximos años se pensionarán casi 1 de cada 2); los movimientos de traslados y ascensos de personal, los que renuncian para irse a otras ocupaciones, las licencias de todo tipo; las creaciones de plazas, el impacto de los modelos híbridos o los virtuales, entre otros. </a:t>
            </a:r>
            <a:endParaRPr lang="es-CR" sz="24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es-DO" sz="2400" b="1" dirty="0">
                <a:latin typeface="Times New Roman" panose="02020603050405020304" pitchFamily="18" charset="0"/>
                <a:ea typeface="Times New Roman" panose="02020603050405020304" pitchFamily="18" charset="0"/>
                <a:cs typeface="Times New Roman" panose="02020603050405020304" pitchFamily="18" charset="0"/>
              </a:rPr>
              <a:t>L</a:t>
            </a:r>
            <a:r>
              <a:rPr lang="es-DO" sz="2400" b="1" dirty="0">
                <a:effectLst/>
                <a:latin typeface="Times New Roman" panose="02020603050405020304" pitchFamily="18" charset="0"/>
                <a:ea typeface="Times New Roman" panose="02020603050405020304" pitchFamily="18" charset="0"/>
                <a:cs typeface="Times New Roman" panose="02020603050405020304" pitchFamily="18" charset="0"/>
              </a:rPr>
              <a:t>os escenarios del empleo (empleos que desaparecerán, empleos que se crearán, empleos que se modificarán). El </a:t>
            </a:r>
            <a:r>
              <a:rPr lang="es-DO" sz="2400" b="1" dirty="0" err="1">
                <a:effectLst/>
                <a:latin typeface="Times New Roman" panose="02020603050405020304" pitchFamily="18" charset="0"/>
                <a:ea typeface="Times New Roman" panose="02020603050405020304" pitchFamily="18" charset="0"/>
                <a:cs typeface="Times New Roman" panose="02020603050405020304" pitchFamily="18" charset="0"/>
              </a:rPr>
              <a:t>sub-empleo</a:t>
            </a:r>
            <a:r>
              <a:rPr lang="es-DO" sz="2400" b="1" dirty="0">
                <a:effectLst/>
                <a:latin typeface="Times New Roman" panose="02020603050405020304" pitchFamily="18" charset="0"/>
                <a:ea typeface="Times New Roman" panose="02020603050405020304" pitchFamily="18" charset="0"/>
                <a:cs typeface="Times New Roman" panose="02020603050405020304" pitchFamily="18" charset="0"/>
              </a:rPr>
              <a:t>, el empleo informal y el nuevo empleo de Plataformas (tipo UBER)</a:t>
            </a:r>
          </a:p>
          <a:p>
            <a:pPr algn="just">
              <a:lnSpc>
                <a:spcPct val="115000"/>
              </a:lnSpc>
              <a:spcAft>
                <a:spcPts val="800"/>
              </a:spcAft>
            </a:pPr>
            <a:r>
              <a:rPr lang="es-DO" sz="2400" b="1" dirty="0">
                <a:latin typeface="Times New Roman" panose="02020603050405020304" pitchFamily="18" charset="0"/>
                <a:ea typeface="Times New Roman" panose="02020603050405020304" pitchFamily="18" charset="0"/>
                <a:cs typeface="Times New Roman" panose="02020603050405020304" pitchFamily="18" charset="0"/>
              </a:rPr>
              <a:t>L</a:t>
            </a:r>
            <a:r>
              <a:rPr lang="es-DO" sz="2400" b="1" dirty="0">
                <a:effectLst/>
                <a:latin typeface="Times New Roman" panose="02020603050405020304" pitchFamily="18" charset="0"/>
                <a:ea typeface="Times New Roman" panose="02020603050405020304" pitchFamily="18" charset="0"/>
                <a:cs typeface="Times New Roman" panose="02020603050405020304" pitchFamily="18" charset="0"/>
              </a:rPr>
              <a:t>os escenarios del desempleo, de los NINIS, de las mujeres Jefes de Hogar.</a:t>
            </a:r>
            <a:endParaRPr lang="es-CR" sz="24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881591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2DFCC6-8F40-4C49-BA6F-D42E51321B08}"/>
              </a:ext>
            </a:extLst>
          </p:cNvPr>
          <p:cNvSpPr>
            <a:spLocks noGrp="1"/>
          </p:cNvSpPr>
          <p:nvPr>
            <p:ph type="title"/>
          </p:nvPr>
        </p:nvSpPr>
        <p:spPr>
          <a:solidFill>
            <a:srgbClr val="002060"/>
          </a:solidFill>
        </p:spPr>
        <p:txBody>
          <a:bodyPr>
            <a:normAutofit/>
          </a:bodyPr>
          <a:lstStyle/>
          <a:p>
            <a:r>
              <a:rPr lang="es-CR" sz="3200" b="1" dirty="0">
                <a:solidFill>
                  <a:schemeClr val="bg1"/>
                </a:solidFill>
                <a:latin typeface="Arial Nova" panose="020B0504020202020204" pitchFamily="34" charset="0"/>
                <a:ea typeface="Calibri" panose="020F0502020204030204" pitchFamily="34" charset="0"/>
                <a:cs typeface="Times New Roman" panose="02020603050405020304" pitchFamily="18" charset="0"/>
              </a:rPr>
              <a:t>En la Educación del Futuro, 4-0, incidirán :</a:t>
            </a:r>
            <a:br>
              <a:rPr lang="es-CR" sz="3200" b="1" dirty="0">
                <a:solidFill>
                  <a:schemeClr val="bg1"/>
                </a:solidFill>
                <a:latin typeface="Arial Nova" panose="020B0504020202020204" pitchFamily="34" charset="0"/>
                <a:ea typeface="Calibri" panose="020F0502020204030204" pitchFamily="34" charset="0"/>
                <a:cs typeface="Times New Roman" panose="02020603050405020304" pitchFamily="18" charset="0"/>
              </a:rPr>
            </a:br>
            <a:endParaRPr lang="es-CR" sz="3200" b="1" dirty="0">
              <a:solidFill>
                <a:schemeClr val="bg1"/>
              </a:solidFill>
            </a:endParaRPr>
          </a:p>
        </p:txBody>
      </p:sp>
      <p:sp>
        <p:nvSpPr>
          <p:cNvPr id="4" name="Marcador de contenido 3">
            <a:extLst>
              <a:ext uri="{FF2B5EF4-FFF2-40B4-BE49-F238E27FC236}">
                <a16:creationId xmlns:a16="http://schemas.microsoft.com/office/drawing/2014/main" id="{CF07264F-BCD3-48DD-8B47-30239B28E5E3}"/>
              </a:ext>
            </a:extLst>
          </p:cNvPr>
          <p:cNvSpPr>
            <a:spLocks noGrp="1"/>
          </p:cNvSpPr>
          <p:nvPr>
            <p:ph sz="half" idx="2"/>
          </p:nvPr>
        </p:nvSpPr>
        <p:spPr>
          <a:xfrm>
            <a:off x="838200" y="1825625"/>
            <a:ext cx="10515600" cy="4667250"/>
          </a:xfrm>
        </p:spPr>
        <p:txBody>
          <a:bodyPr>
            <a:normAutofit fontScale="77500" lnSpcReduction="20000"/>
          </a:bodyPr>
          <a:lstStyle/>
          <a:p>
            <a:pPr marL="0" indent="0" algn="just">
              <a:lnSpc>
                <a:spcPct val="107000"/>
              </a:lnSpc>
              <a:buNone/>
            </a:pPr>
            <a:r>
              <a:rPr lang="es-CR" sz="2800" dirty="0">
                <a:effectLst/>
                <a:latin typeface="Arial Nova" panose="020B0504020202020204" pitchFamily="34" charset="0"/>
                <a:ea typeface="Calibri" panose="020F0502020204030204" pitchFamily="34" charset="0"/>
                <a:cs typeface="Times New Roman" panose="02020603050405020304" pitchFamily="18" charset="0"/>
              </a:rPr>
              <a:t>4- Las implicaciones del Cambio Climático y el uso de Energías Limpias;  </a:t>
            </a:r>
            <a:endParaRPr lang="es-CR" sz="2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07000"/>
              </a:lnSpc>
              <a:buNone/>
            </a:pPr>
            <a:r>
              <a:rPr lang="es-CR" b="1" dirty="0">
                <a:solidFill>
                  <a:srgbClr val="002060"/>
                </a:solidFill>
                <a:latin typeface="Arial Nova" panose="020B0504020202020204" pitchFamily="34" charset="0"/>
                <a:ea typeface="Calibri" panose="020F0502020204030204" pitchFamily="34" charset="0"/>
                <a:cs typeface="Times New Roman" panose="02020603050405020304" pitchFamily="18" charset="0"/>
              </a:rPr>
              <a:t>5- N</a:t>
            </a:r>
            <a:r>
              <a:rPr lang="es-CR" sz="2800" b="1" dirty="0">
                <a:solidFill>
                  <a:srgbClr val="002060"/>
                </a:solidFill>
                <a:effectLst/>
                <a:latin typeface="Arial Nova" panose="020B0504020202020204" pitchFamily="34" charset="0"/>
                <a:ea typeface="Calibri" panose="020F0502020204030204" pitchFamily="34" charset="0"/>
                <a:cs typeface="Times New Roman" panose="02020603050405020304" pitchFamily="18" charset="0"/>
              </a:rPr>
              <a:t>uevas formas de organización de las jornadas en los Empleos (reducción de días y o de horas semanales); </a:t>
            </a:r>
            <a:endParaRPr lang="es-CR" sz="2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s-CR" dirty="0">
                <a:latin typeface="Arial Nova" panose="020B0504020202020204" pitchFamily="34" charset="0"/>
                <a:ea typeface="Calibri" panose="020F0502020204030204" pitchFamily="34" charset="0"/>
                <a:cs typeface="Times New Roman" panose="02020603050405020304" pitchFamily="18" charset="0"/>
              </a:rPr>
              <a:t>L</a:t>
            </a:r>
            <a:r>
              <a:rPr lang="es-CR" sz="2800" dirty="0">
                <a:effectLst/>
                <a:latin typeface="Arial Nova" panose="020B0504020202020204" pitchFamily="34" charset="0"/>
                <a:ea typeface="Calibri" panose="020F0502020204030204" pitchFamily="34" charset="0"/>
                <a:cs typeface="Times New Roman" panose="02020603050405020304" pitchFamily="18" charset="0"/>
              </a:rPr>
              <a:t>a disminución de los empleos (ocupaciones y profesiones) por los efectos de la robotización y la automatización avanzada de robots inteligentes;  </a:t>
            </a:r>
            <a:endParaRPr lang="es-CR"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es-CR" dirty="0">
                <a:latin typeface="Arial Nova" panose="020B0504020202020204" pitchFamily="34" charset="0"/>
                <a:ea typeface="Calibri" panose="020F0502020204030204" pitchFamily="34" charset="0"/>
                <a:cs typeface="Times New Roman" panose="02020603050405020304" pitchFamily="18" charset="0"/>
              </a:rPr>
              <a:t>L</a:t>
            </a:r>
            <a:r>
              <a:rPr lang="es-CR" sz="2800" dirty="0">
                <a:effectLst/>
                <a:latin typeface="Arial Nova" panose="020B0504020202020204" pitchFamily="34" charset="0"/>
                <a:ea typeface="Calibri" panose="020F0502020204030204" pitchFamily="34" charset="0"/>
                <a:cs typeface="Times New Roman" panose="02020603050405020304" pitchFamily="18" charset="0"/>
              </a:rPr>
              <a:t>as implicaciones en el empleo y desempleo que producirá la RI4.0 y la RI5.0; </a:t>
            </a:r>
          </a:p>
          <a:p>
            <a:pPr marL="0" lvl="0" indent="0" algn="just">
              <a:lnSpc>
                <a:spcPct val="107000"/>
              </a:lnSpc>
              <a:spcAft>
                <a:spcPts val="800"/>
              </a:spcAft>
              <a:buNone/>
            </a:pPr>
            <a:r>
              <a:rPr lang="es-CR" sz="2800" b="1" dirty="0">
                <a:solidFill>
                  <a:srgbClr val="002060"/>
                </a:solidFill>
                <a:effectLst/>
                <a:latin typeface="Arial Nova" panose="020B0504020202020204" pitchFamily="34" charset="0"/>
                <a:ea typeface="Calibri" panose="020F0502020204030204" pitchFamily="34" charset="0"/>
                <a:cs typeface="Times New Roman" panose="02020603050405020304" pitchFamily="18" charset="0"/>
              </a:rPr>
              <a:t>6- Asimismo impactarán las calificaciones (Marco de calificaciones) , las familias de ocupaciones , donde un alto porcentaje de ocupaciones podrían desaparecer y nuevas ocupaciones podrían emerger.</a:t>
            </a:r>
            <a:endParaRPr lang="es-CR" sz="2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es-CR" sz="2800" b="1" dirty="0">
                <a:solidFill>
                  <a:srgbClr val="002060"/>
                </a:solidFill>
                <a:effectLst/>
                <a:latin typeface="Arial Nova" panose="020B0504020202020204" pitchFamily="34" charset="0"/>
                <a:ea typeface="Calibri" panose="020F0502020204030204" pitchFamily="34" charset="0"/>
                <a:cs typeface="Times New Roman" panose="02020603050405020304" pitchFamily="18" charset="0"/>
              </a:rPr>
              <a:t>Estos temas -sin duda alguna- impactarán la mano de obra y por ende la formación, la capacitación, la actualización , el perfeccionamiento y el </a:t>
            </a:r>
            <a:r>
              <a:rPr lang="es-CR" sz="2800" b="1" dirty="0" err="1">
                <a:solidFill>
                  <a:srgbClr val="002060"/>
                </a:solidFill>
                <a:effectLst/>
                <a:latin typeface="Arial Nova" panose="020B0504020202020204" pitchFamily="34" charset="0"/>
                <a:ea typeface="Calibri" panose="020F0502020204030204" pitchFamily="34" charset="0"/>
                <a:cs typeface="Times New Roman" panose="02020603050405020304" pitchFamily="18" charset="0"/>
              </a:rPr>
              <a:t>re-entrenamiento</a:t>
            </a:r>
            <a:r>
              <a:rPr lang="es-CR" sz="2800" b="1" dirty="0">
                <a:solidFill>
                  <a:srgbClr val="002060"/>
                </a:solidFill>
                <a:effectLst/>
                <a:latin typeface="Arial Nova" panose="020B0504020202020204" pitchFamily="34" charset="0"/>
                <a:ea typeface="Calibri" panose="020F0502020204030204" pitchFamily="34" charset="0"/>
                <a:cs typeface="Times New Roman" panose="02020603050405020304" pitchFamily="18" charset="0"/>
              </a:rPr>
              <a:t> profesional.</a:t>
            </a:r>
          </a:p>
          <a:p>
            <a:pPr marL="0" indent="0" algn="just">
              <a:lnSpc>
                <a:spcPct val="107000"/>
              </a:lnSpc>
              <a:spcAft>
                <a:spcPts val="800"/>
              </a:spcAft>
              <a:buNone/>
            </a:pPr>
            <a:endParaRPr lang="es-CR" b="1" dirty="0">
              <a:solidFill>
                <a:srgbClr val="002060"/>
              </a:solidFill>
            </a:endParaRPr>
          </a:p>
        </p:txBody>
      </p:sp>
    </p:spTree>
    <p:extLst>
      <p:ext uri="{BB962C8B-B14F-4D97-AF65-F5344CB8AC3E}">
        <p14:creationId xmlns:p14="http://schemas.microsoft.com/office/powerpoint/2010/main" val="137652482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49CF76-812F-555A-B4DF-048FD9A4D9C7}"/>
              </a:ext>
            </a:extLst>
          </p:cNvPr>
          <p:cNvSpPr>
            <a:spLocks noGrp="1"/>
          </p:cNvSpPr>
          <p:nvPr>
            <p:ph type="title"/>
          </p:nvPr>
        </p:nvSpPr>
        <p:spPr>
          <a:xfrm>
            <a:off x="838200" y="365126"/>
            <a:ext cx="10515600" cy="982412"/>
          </a:xfrm>
          <a:solidFill>
            <a:srgbClr val="002060"/>
          </a:solidFill>
        </p:spPr>
        <p:txBody>
          <a:bodyPr>
            <a:normAutofit fontScale="90000"/>
          </a:bodyPr>
          <a:lstStyle/>
          <a:p>
            <a:br>
              <a:rPr lang="es-DO" sz="31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br>
            <a:r>
              <a:rPr lang="es-DO" sz="31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ALGUNOS ESCENARIOS QUE DEBERÍAMOS PROYECTAR EN LA EDUCACIÓN PÚBLICA PARA UNA EDUCACIÓN 4-0-</a:t>
            </a:r>
            <a:br>
              <a:rPr lang="es-CR" sz="6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endParaRPr lang="es-CR" dirty="0">
              <a:solidFill>
                <a:schemeClr val="bg1"/>
              </a:solidFill>
            </a:endParaRPr>
          </a:p>
        </p:txBody>
      </p:sp>
      <p:sp>
        <p:nvSpPr>
          <p:cNvPr id="3" name="Marcador de contenido 2">
            <a:extLst>
              <a:ext uri="{FF2B5EF4-FFF2-40B4-BE49-F238E27FC236}">
                <a16:creationId xmlns:a16="http://schemas.microsoft.com/office/drawing/2014/main" id="{FD900675-DCDF-1BF9-F71D-E8DD6E208F25}"/>
              </a:ext>
            </a:extLst>
          </p:cNvPr>
          <p:cNvSpPr>
            <a:spLocks noGrp="1"/>
          </p:cNvSpPr>
          <p:nvPr>
            <p:ph idx="1"/>
          </p:nvPr>
        </p:nvSpPr>
        <p:spPr>
          <a:xfrm>
            <a:off x="838200" y="1347539"/>
            <a:ext cx="10515600" cy="5145336"/>
          </a:xfrm>
        </p:spPr>
        <p:txBody>
          <a:bodyPr>
            <a:normAutofit fontScale="25000" lnSpcReduction="20000"/>
          </a:bodyPr>
          <a:lstStyle/>
          <a:p>
            <a:pPr algn="just">
              <a:lnSpc>
                <a:spcPct val="115000"/>
              </a:lnSpc>
              <a:spcAft>
                <a:spcPts val="800"/>
              </a:spcAft>
            </a:pPr>
            <a:r>
              <a:rPr lang="es-DO" sz="7200" b="1" dirty="0">
                <a:effectLst/>
                <a:latin typeface="Times New Roman" panose="02020603050405020304" pitchFamily="18" charset="0"/>
                <a:ea typeface="Times New Roman" panose="02020603050405020304" pitchFamily="18" charset="0"/>
                <a:cs typeface="Times New Roman" panose="02020603050405020304" pitchFamily="18" charset="0"/>
              </a:rPr>
              <a:t> Los escenarios del impacto de las Tecnologías aplicadas a la educación ( Redes, conectividad, banda ancha, plataformas del tipo </a:t>
            </a:r>
            <a:r>
              <a:rPr lang="es-DO" sz="7200" b="1" dirty="0" err="1">
                <a:effectLst/>
                <a:latin typeface="Times New Roman" panose="02020603050405020304" pitchFamily="18" charset="0"/>
                <a:ea typeface="Times New Roman" panose="02020603050405020304" pitchFamily="18" charset="0"/>
                <a:cs typeface="Times New Roman" panose="02020603050405020304" pitchFamily="18" charset="0"/>
              </a:rPr>
              <a:t>Learning</a:t>
            </a:r>
            <a:r>
              <a:rPr lang="es-DO" sz="7200" b="1" dirty="0">
                <a:effectLst/>
                <a:latin typeface="Times New Roman" panose="02020603050405020304" pitchFamily="18" charset="0"/>
                <a:ea typeface="Times New Roman" panose="02020603050405020304" pitchFamily="18" charset="0"/>
                <a:cs typeface="Times New Roman" panose="02020603050405020304" pitchFamily="18" charset="0"/>
              </a:rPr>
              <a:t> Management </a:t>
            </a:r>
            <a:r>
              <a:rPr lang="es-DO" sz="7200" b="1" dirty="0" err="1">
                <a:effectLst/>
                <a:latin typeface="Times New Roman" panose="02020603050405020304" pitchFamily="18" charset="0"/>
                <a:ea typeface="Times New Roman" panose="02020603050405020304" pitchFamily="18" charset="0"/>
                <a:cs typeface="Times New Roman" panose="02020603050405020304" pitchFamily="18" charset="0"/>
              </a:rPr>
              <a:t>System</a:t>
            </a:r>
            <a:r>
              <a:rPr lang="es-DO" sz="7200" b="1" dirty="0">
                <a:effectLst/>
                <a:latin typeface="Times New Roman" panose="02020603050405020304" pitchFamily="18" charset="0"/>
                <a:ea typeface="Times New Roman" panose="02020603050405020304" pitchFamily="18" charset="0"/>
                <a:cs typeface="Times New Roman" panose="02020603050405020304" pitchFamily="18" charset="0"/>
              </a:rPr>
              <a:t>) , softwares de contenidos , los multimedios, los robots, los hologramas, entre otros.</a:t>
            </a:r>
            <a:endParaRPr lang="es-CR" sz="72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es-DO" sz="7200" b="1" dirty="0">
                <a:effectLst/>
                <a:latin typeface="Times New Roman" panose="02020603050405020304" pitchFamily="18" charset="0"/>
                <a:ea typeface="Times New Roman" panose="02020603050405020304" pitchFamily="18" charset="0"/>
                <a:cs typeface="Times New Roman" panose="02020603050405020304" pitchFamily="18" charset="0"/>
              </a:rPr>
              <a:t> Los escenarios de la gestión educativa (en los centros educativos, en los modelos de Supervisión y de Regionalización), entre otros. </a:t>
            </a:r>
            <a:endParaRPr lang="es-CR" sz="72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es-DO" sz="7200" b="1" dirty="0">
                <a:effectLst/>
                <a:latin typeface="Times New Roman" panose="02020603050405020304" pitchFamily="18" charset="0"/>
                <a:ea typeface="Times New Roman" panose="02020603050405020304" pitchFamily="18" charset="0"/>
                <a:cs typeface="Times New Roman" panose="02020603050405020304" pitchFamily="18" charset="0"/>
              </a:rPr>
              <a:t>Los escenarios de los modelos de evaluación educacional; </a:t>
            </a:r>
            <a:endParaRPr lang="es-CR" sz="72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es-DO" sz="7200" b="1" dirty="0">
                <a:effectLst/>
                <a:latin typeface="Times New Roman" panose="02020603050405020304" pitchFamily="18" charset="0"/>
                <a:ea typeface="Times New Roman" panose="02020603050405020304" pitchFamily="18" charset="0"/>
                <a:cs typeface="Times New Roman" panose="02020603050405020304" pitchFamily="18" charset="0"/>
              </a:rPr>
              <a:t> Los escenarios de financiamiento y costos.</a:t>
            </a:r>
            <a:endParaRPr lang="es-CR" sz="72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es-DO" sz="7200" b="1" dirty="0">
                <a:effectLst/>
                <a:latin typeface="Times New Roman" panose="02020603050405020304" pitchFamily="18" charset="0"/>
                <a:ea typeface="Times New Roman" panose="02020603050405020304" pitchFamily="18" charset="0"/>
                <a:cs typeface="Times New Roman" panose="02020603050405020304" pitchFamily="18" charset="0"/>
              </a:rPr>
              <a:t> Los escenarios de las estructuras educativas.</a:t>
            </a:r>
            <a:endParaRPr lang="es-CR" sz="72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es-DO" sz="7200" b="1" dirty="0">
                <a:effectLst/>
                <a:latin typeface="Times New Roman" panose="02020603050405020304" pitchFamily="18" charset="0"/>
                <a:ea typeface="Times New Roman" panose="02020603050405020304" pitchFamily="18" charset="0"/>
                <a:cs typeface="Times New Roman" panose="02020603050405020304" pitchFamily="18" charset="0"/>
              </a:rPr>
              <a:t> Los escenarios de los procesos de evaluación y personalización de los procesos de enseñanza-aprendizaje.</a:t>
            </a:r>
            <a:endParaRPr lang="es-CR" sz="72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es-DO" sz="7200" b="1" dirty="0">
                <a:effectLst/>
                <a:latin typeface="Times New Roman" panose="02020603050405020304" pitchFamily="18" charset="0"/>
                <a:ea typeface="Times New Roman" panose="02020603050405020304" pitchFamily="18" charset="0"/>
                <a:cs typeface="Times New Roman" panose="02020603050405020304" pitchFamily="18" charset="0"/>
              </a:rPr>
              <a:t> los escenarios del comportamiento social, la seguridad de los estudiantes</a:t>
            </a:r>
            <a:r>
              <a:rPr lang="es-DO" sz="7200" b="1" dirty="0">
                <a:latin typeface="Times New Roman" panose="02020603050405020304" pitchFamily="18" charset="0"/>
                <a:ea typeface="Times New Roman" panose="02020603050405020304" pitchFamily="18" charset="0"/>
                <a:cs typeface="Times New Roman" panose="02020603050405020304" pitchFamily="18" charset="0"/>
              </a:rPr>
              <a:t>, el</a:t>
            </a:r>
            <a:r>
              <a:rPr lang="es-CR" sz="7200" b="1" i="0" dirty="0">
                <a:solidFill>
                  <a:srgbClr val="5F6368"/>
                </a:solidFill>
                <a:effectLst/>
                <a:latin typeface="arial" panose="020B0604020202020204" pitchFamily="34" charset="0"/>
              </a:rPr>
              <a:t> </a:t>
            </a:r>
            <a:r>
              <a:rPr lang="es-CR" sz="7200" b="1" i="0" dirty="0" err="1">
                <a:solidFill>
                  <a:srgbClr val="5F6368"/>
                </a:solidFill>
                <a:effectLst/>
                <a:latin typeface="arial" panose="020B0604020202020204" pitchFamily="34" charset="0"/>
              </a:rPr>
              <a:t>bullying</a:t>
            </a:r>
            <a:r>
              <a:rPr lang="es-CR" sz="7200" b="1" i="0" dirty="0">
                <a:solidFill>
                  <a:srgbClr val="5F6368"/>
                </a:solidFill>
                <a:effectLst/>
                <a:latin typeface="arial" panose="020B0604020202020204" pitchFamily="34" charset="0"/>
              </a:rPr>
              <a:t> </a:t>
            </a:r>
            <a:r>
              <a:rPr lang="es-DO" sz="7200" b="1" dirty="0">
                <a:latin typeface="Times New Roman" panose="02020603050405020304" pitchFamily="18" charset="0"/>
                <a:ea typeface="Times New Roman" panose="02020603050405020304" pitchFamily="18" charset="0"/>
                <a:cs typeface="Times New Roman" panose="02020603050405020304" pitchFamily="18" charset="0"/>
              </a:rPr>
              <a:t>  la </a:t>
            </a:r>
            <a:r>
              <a:rPr lang="es-DO" sz="7200" b="1" dirty="0">
                <a:effectLst/>
                <a:latin typeface="Times New Roman" panose="02020603050405020304" pitchFamily="18" charset="0"/>
                <a:ea typeface="Times New Roman" panose="02020603050405020304" pitchFamily="18" charset="0"/>
                <a:cs typeface="Times New Roman" panose="02020603050405020304" pitchFamily="18" charset="0"/>
              </a:rPr>
              <a:t>salud mental. </a:t>
            </a:r>
            <a:endParaRPr lang="es-CR" sz="7200" b="1"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15000"/>
              </a:lnSpc>
              <a:spcAft>
                <a:spcPts val="800"/>
              </a:spcAft>
            </a:pPr>
            <a:r>
              <a:rPr lang="es-DO" sz="7200" b="1" dirty="0">
                <a:effectLst/>
                <a:latin typeface="Times New Roman" panose="02020603050405020304" pitchFamily="18" charset="0"/>
                <a:ea typeface="Times New Roman" panose="02020603050405020304" pitchFamily="18" charset="0"/>
                <a:cs typeface="Times New Roman" panose="02020603050405020304" pitchFamily="18" charset="0"/>
              </a:rPr>
              <a:t> Los escenarios de los Deportes y Cultura</a:t>
            </a:r>
            <a:endParaRPr lang="es-CR" sz="7200" b="1" dirty="0">
              <a:effectLst/>
              <a:latin typeface="Calibri" panose="020F0502020204030204" pitchFamily="34" charset="0"/>
              <a:ea typeface="Calibri" panose="020F0502020204030204" pitchFamily="34" charset="0"/>
              <a:cs typeface="Times New Roman" panose="02020603050405020304" pitchFamily="18" charset="0"/>
            </a:endParaRPr>
          </a:p>
          <a:p>
            <a:endParaRPr lang="es-CR" dirty="0"/>
          </a:p>
        </p:txBody>
      </p:sp>
    </p:spTree>
    <p:extLst>
      <p:ext uri="{BB962C8B-B14F-4D97-AF65-F5344CB8AC3E}">
        <p14:creationId xmlns:p14="http://schemas.microsoft.com/office/powerpoint/2010/main" val="378439159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A18A7E-1DEF-E8AC-D0BE-C633E1615474}"/>
              </a:ext>
            </a:extLst>
          </p:cNvPr>
          <p:cNvSpPr>
            <a:spLocks noGrp="1"/>
          </p:cNvSpPr>
          <p:nvPr>
            <p:ph type="title"/>
          </p:nvPr>
        </p:nvSpPr>
        <p:spPr>
          <a:xfrm>
            <a:off x="838200" y="365125"/>
            <a:ext cx="10515600" cy="854075"/>
          </a:xfrm>
          <a:solidFill>
            <a:srgbClr val="002060"/>
          </a:solidFill>
        </p:spPr>
        <p:txBody>
          <a:bodyPr>
            <a:noAutofit/>
          </a:bodyPr>
          <a:lstStyle/>
          <a:p>
            <a:r>
              <a:rPr lang="es-DO" sz="28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ALGUNOS ESCENARIOS QUE DEBERÍAMOS PROYECTAR EN LA EDUCACIÓN PÚBLICA PARA UNA EDUCACIÓN 4-0-</a:t>
            </a:r>
            <a:endParaRPr lang="es-CR" sz="2800" dirty="0">
              <a:solidFill>
                <a:schemeClr val="bg1"/>
              </a:solidFill>
            </a:endParaRPr>
          </a:p>
        </p:txBody>
      </p:sp>
      <p:sp>
        <p:nvSpPr>
          <p:cNvPr id="3" name="Marcador de contenido 2">
            <a:extLst>
              <a:ext uri="{FF2B5EF4-FFF2-40B4-BE49-F238E27FC236}">
                <a16:creationId xmlns:a16="http://schemas.microsoft.com/office/drawing/2014/main" id="{B8A04D5A-462A-0217-F2A3-87DDBEFF74A4}"/>
              </a:ext>
            </a:extLst>
          </p:cNvPr>
          <p:cNvSpPr>
            <a:spLocks noGrp="1"/>
          </p:cNvSpPr>
          <p:nvPr>
            <p:ph idx="1"/>
          </p:nvPr>
        </p:nvSpPr>
        <p:spPr>
          <a:xfrm>
            <a:off x="838200" y="1331496"/>
            <a:ext cx="10515600" cy="5161380"/>
          </a:xfrm>
        </p:spPr>
        <p:txBody>
          <a:bodyPr>
            <a:normAutofit fontScale="55000" lnSpcReduction="20000"/>
          </a:bodyPr>
          <a:lstStyle/>
          <a:p>
            <a:pPr algn="just">
              <a:lnSpc>
                <a:spcPct val="115000"/>
              </a:lnSpc>
              <a:spcAft>
                <a:spcPts val="800"/>
              </a:spcAft>
            </a:pPr>
            <a:r>
              <a:rPr lang="es-DO" sz="3200" b="1" dirty="0">
                <a:latin typeface="Times New Roman" panose="02020603050405020304" pitchFamily="18" charset="0"/>
                <a:ea typeface="Times New Roman" panose="02020603050405020304" pitchFamily="18" charset="0"/>
                <a:cs typeface="Times New Roman" panose="02020603050405020304" pitchFamily="18" charset="0"/>
              </a:rPr>
              <a:t>L</a:t>
            </a:r>
            <a:r>
              <a:rPr lang="es-DO" sz="3200" b="1" dirty="0">
                <a:effectLst/>
                <a:latin typeface="Times New Roman" panose="02020603050405020304" pitchFamily="18" charset="0"/>
                <a:ea typeface="Times New Roman" panose="02020603050405020304" pitchFamily="18" charset="0"/>
                <a:cs typeface="Times New Roman" panose="02020603050405020304" pitchFamily="18" charset="0"/>
              </a:rPr>
              <a:t>os escenarios de idiomas y el dominio de un idioma al finalizar el bachillerato (hacia el real bilingüismo).</a:t>
            </a:r>
            <a:endParaRPr lang="es-CR" sz="32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es-DO" sz="3200" b="1" dirty="0">
                <a:effectLst/>
                <a:latin typeface="Times New Roman" panose="02020603050405020304" pitchFamily="18" charset="0"/>
                <a:ea typeface="Times New Roman" panose="02020603050405020304" pitchFamily="18" charset="0"/>
                <a:cs typeface="Times New Roman" panose="02020603050405020304" pitchFamily="18" charset="0"/>
              </a:rPr>
              <a:t> Los escenarios de la participación de las familias. </a:t>
            </a:r>
            <a:endParaRPr lang="es-CR" sz="32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es-DO" sz="3200" b="1" dirty="0">
                <a:latin typeface="Times New Roman" panose="02020603050405020304" pitchFamily="18" charset="0"/>
                <a:ea typeface="Times New Roman" panose="02020603050405020304" pitchFamily="18" charset="0"/>
                <a:cs typeface="Times New Roman" panose="02020603050405020304" pitchFamily="18" charset="0"/>
              </a:rPr>
              <a:t>L</a:t>
            </a:r>
            <a:r>
              <a:rPr lang="es-DO" sz="3200" b="1" dirty="0">
                <a:effectLst/>
                <a:latin typeface="Times New Roman" panose="02020603050405020304" pitchFamily="18" charset="0"/>
                <a:ea typeface="Times New Roman" panose="02020603050405020304" pitchFamily="18" charset="0"/>
                <a:cs typeface="Times New Roman" panose="02020603050405020304" pitchFamily="18" charset="0"/>
              </a:rPr>
              <a:t>os escenarios de la innovación.</a:t>
            </a:r>
            <a:endParaRPr lang="es-CR" sz="32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es-DO" sz="3200" b="1" dirty="0">
                <a:effectLst/>
                <a:latin typeface="Times New Roman" panose="02020603050405020304" pitchFamily="18" charset="0"/>
                <a:ea typeface="Times New Roman" panose="02020603050405020304" pitchFamily="18" charset="0"/>
                <a:cs typeface="Times New Roman" panose="02020603050405020304" pitchFamily="18" charset="0"/>
              </a:rPr>
              <a:t>Los escenarios del equipamiento (simuladores, tableros de creación e innovación; simuladores de </a:t>
            </a:r>
            <a:r>
              <a:rPr lang="es-DO" sz="3200" b="1" dirty="0" err="1">
                <a:effectLst/>
                <a:latin typeface="Times New Roman" panose="02020603050405020304" pitchFamily="18" charset="0"/>
                <a:ea typeface="Times New Roman" panose="02020603050405020304" pitchFamily="18" charset="0"/>
                <a:cs typeface="Times New Roman" panose="02020603050405020304" pitchFamily="18" charset="0"/>
              </a:rPr>
              <a:t>big</a:t>
            </a:r>
            <a:r>
              <a:rPr lang="es-DO" sz="3200" b="1" dirty="0">
                <a:effectLst/>
                <a:latin typeface="Times New Roman" panose="02020603050405020304" pitchFamily="18" charset="0"/>
                <a:ea typeface="Times New Roman" panose="02020603050405020304" pitchFamily="18" charset="0"/>
                <a:cs typeface="Times New Roman" panose="02020603050405020304" pitchFamily="18" charset="0"/>
              </a:rPr>
              <a:t> data, inteligencia artificial, microbiología, hidrógeno verde, entre muchos). </a:t>
            </a:r>
            <a:endParaRPr lang="es-CR" sz="32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es-DO" sz="3200" b="1" dirty="0">
                <a:effectLst/>
                <a:latin typeface="Times New Roman" panose="02020603050405020304" pitchFamily="18" charset="0"/>
                <a:ea typeface="Times New Roman" panose="02020603050405020304" pitchFamily="18" charset="0"/>
                <a:cs typeface="Times New Roman" panose="02020603050405020304" pitchFamily="18" charset="0"/>
              </a:rPr>
              <a:t>Los escenarios de planta física y mobiliario y laboratorios y talleres ,</a:t>
            </a:r>
          </a:p>
          <a:p>
            <a:pPr algn="just">
              <a:lnSpc>
                <a:spcPct val="120000"/>
              </a:lnSpc>
              <a:spcAft>
                <a:spcPts val="800"/>
              </a:spcAft>
            </a:pPr>
            <a:r>
              <a:rPr lang="es-DO" sz="3200" b="1" dirty="0">
                <a:effectLst/>
                <a:latin typeface="Times New Roman" panose="02020603050405020304" pitchFamily="18" charset="0"/>
                <a:ea typeface="Times New Roman" panose="02020603050405020304" pitchFamily="18" charset="0"/>
                <a:cs typeface="Times New Roman" panose="02020603050405020304" pitchFamily="18" charset="0"/>
              </a:rPr>
              <a:t> Los escenarios de la Formación Profesional ante la Cuarta Revolución Industrial. </a:t>
            </a:r>
          </a:p>
          <a:p>
            <a:pPr algn="just">
              <a:lnSpc>
                <a:spcPct val="120000"/>
              </a:lnSpc>
              <a:spcAft>
                <a:spcPts val="800"/>
              </a:spcAft>
            </a:pPr>
            <a:r>
              <a:rPr lang="es-DO" sz="3200" b="1" dirty="0">
                <a:effectLst/>
                <a:latin typeface="Times New Roman" panose="02020603050405020304" pitchFamily="18" charset="0"/>
                <a:ea typeface="Times New Roman" panose="02020603050405020304" pitchFamily="18" charset="0"/>
                <a:cs typeface="Times New Roman" panose="02020603050405020304" pitchFamily="18" charset="0"/>
              </a:rPr>
              <a:t> Los escenarios del </a:t>
            </a:r>
            <a:r>
              <a:rPr lang="es-DO" sz="3200" b="1" dirty="0" err="1">
                <a:effectLst/>
                <a:latin typeface="Times New Roman" panose="02020603050405020304" pitchFamily="18" charset="0"/>
                <a:ea typeface="Times New Roman" panose="02020603050405020304" pitchFamily="18" charset="0"/>
                <a:cs typeface="Times New Roman" panose="02020603050405020304" pitchFamily="18" charset="0"/>
              </a:rPr>
              <a:t>Curriculum</a:t>
            </a:r>
            <a:r>
              <a:rPr lang="es-DO" sz="3200" b="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s-CR" sz="32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800"/>
              </a:spcAft>
            </a:pPr>
            <a:r>
              <a:rPr lang="es-DO" sz="3200" b="1" dirty="0">
                <a:effectLst/>
                <a:latin typeface="Times New Roman" panose="02020603050405020304" pitchFamily="18" charset="0"/>
                <a:ea typeface="Times New Roman" panose="02020603050405020304" pitchFamily="18" charset="0"/>
                <a:cs typeface="Times New Roman" panose="02020603050405020304" pitchFamily="18" charset="0"/>
              </a:rPr>
              <a:t> Los escenarios de la formación y capacitación de profesores;</a:t>
            </a:r>
          </a:p>
          <a:p>
            <a:pPr algn="just">
              <a:lnSpc>
                <a:spcPct val="120000"/>
              </a:lnSpc>
              <a:spcAft>
                <a:spcPts val="800"/>
              </a:spcAft>
            </a:pPr>
            <a:r>
              <a:rPr lang="es-DO" sz="3200" b="1" dirty="0">
                <a:latin typeface="Times New Roman" panose="02020603050405020304" pitchFamily="18" charset="0"/>
                <a:cs typeface="Times New Roman" panose="02020603050405020304" pitchFamily="18" charset="0"/>
              </a:rPr>
              <a:t>Los escenarios del financiamiento y costos. </a:t>
            </a:r>
            <a:endParaRPr lang="es-CR" sz="3200" b="1" dirty="0"/>
          </a:p>
          <a:p>
            <a:pPr algn="just">
              <a:lnSpc>
                <a:spcPct val="115000"/>
              </a:lnSpc>
              <a:spcAft>
                <a:spcPts val="800"/>
              </a:spcAft>
            </a:pPr>
            <a:endParaRPr lang="es-CR" sz="2800" b="1" dirty="0">
              <a:effectLst/>
              <a:latin typeface="Calibri" panose="020F0502020204030204" pitchFamily="34" charset="0"/>
              <a:ea typeface="Calibri" panose="020F0502020204030204" pitchFamily="34" charset="0"/>
              <a:cs typeface="Times New Roman" panose="02020603050405020304" pitchFamily="18" charset="0"/>
            </a:endParaRPr>
          </a:p>
          <a:p>
            <a:endParaRPr lang="es-CR" dirty="0"/>
          </a:p>
        </p:txBody>
      </p:sp>
    </p:spTree>
    <p:extLst>
      <p:ext uri="{BB962C8B-B14F-4D97-AF65-F5344CB8AC3E}">
        <p14:creationId xmlns:p14="http://schemas.microsoft.com/office/powerpoint/2010/main" val="372104026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C5EA14-73FA-4454-8493-0EB7B2AC7E29}"/>
              </a:ext>
            </a:extLst>
          </p:cNvPr>
          <p:cNvSpPr>
            <a:spLocks noGrp="1"/>
          </p:cNvSpPr>
          <p:nvPr>
            <p:ph idx="1"/>
          </p:nvPr>
        </p:nvSpPr>
        <p:spPr>
          <a:xfrm>
            <a:off x="0" y="0"/>
            <a:ext cx="12192000" cy="6857999"/>
          </a:xfrm>
          <a:solidFill>
            <a:srgbClr val="002060"/>
          </a:solidFill>
          <a:ln>
            <a:solidFill>
              <a:srgbClr val="C00000"/>
            </a:solidFill>
          </a:ln>
        </p:spPr>
        <p:txBody>
          <a:bodyPr>
            <a:normAutofit fontScale="92500" lnSpcReduction="20000"/>
          </a:bodyPr>
          <a:lstStyle/>
          <a:p>
            <a:pPr marL="0" indent="0" algn="ctr">
              <a:buNone/>
            </a:pPr>
            <a:r>
              <a:rPr lang="es-CR" sz="6500" dirty="0">
                <a:solidFill>
                  <a:schemeClr val="bg1"/>
                </a:solidFill>
              </a:rPr>
              <a:t>GRACIAS PARTICIPANTES. </a:t>
            </a:r>
          </a:p>
          <a:p>
            <a:pPr marL="0" indent="0" algn="ctr">
              <a:buNone/>
            </a:pPr>
            <a:r>
              <a:rPr lang="es-CR" sz="6500" dirty="0">
                <a:solidFill>
                  <a:srgbClr val="FFC000"/>
                </a:solidFill>
              </a:rPr>
              <a:t>GRACIAS UISIL</a:t>
            </a:r>
            <a:r>
              <a:rPr lang="es-CR" sz="6500" dirty="0">
                <a:solidFill>
                  <a:schemeClr val="bg1"/>
                </a:solidFill>
              </a:rPr>
              <a:t>.</a:t>
            </a:r>
          </a:p>
          <a:p>
            <a:pPr marL="0" indent="0">
              <a:buNone/>
            </a:pPr>
            <a:endParaRPr lang="es-CR" dirty="0"/>
          </a:p>
          <a:p>
            <a:pPr marL="0" indent="0" algn="ctr">
              <a:buNone/>
            </a:pPr>
            <a:r>
              <a:rPr lang="es-CR" sz="4300" b="1" dirty="0">
                <a:solidFill>
                  <a:srgbClr val="FFFF00"/>
                </a:solidFill>
              </a:rPr>
              <a:t>EN LA PÁGINA DE FACEBOOK LORENZO GUADAMUZ  </a:t>
            </a:r>
          </a:p>
          <a:p>
            <a:pPr marL="0" indent="0" algn="ctr">
              <a:buNone/>
            </a:pPr>
            <a:r>
              <a:rPr lang="es-CR" sz="3000" b="1" dirty="0">
                <a:solidFill>
                  <a:srgbClr val="FFFF00"/>
                </a:solidFill>
              </a:rPr>
              <a:t>HAY CERCA DE  250  ARTÍCULOS DE ACTUALIDAD.</a:t>
            </a:r>
          </a:p>
          <a:p>
            <a:pPr>
              <a:lnSpc>
                <a:spcPct val="107000"/>
              </a:lnSpc>
              <a:spcAft>
                <a:spcPts val="800"/>
              </a:spcAft>
            </a:pPr>
            <a:r>
              <a:rPr lang="es-CR" sz="3000" b="1" dirty="0">
                <a:solidFill>
                  <a:srgbClr val="FFFF00"/>
                </a:solidFill>
                <a:latin typeface="Calibri" panose="020F0502020204030204" pitchFamily="34" charset="0"/>
                <a:ea typeface="Calibri" panose="020F0502020204030204" pitchFamily="34" charset="0"/>
                <a:cs typeface="Times New Roman" panose="02020603050405020304" pitchFamily="18" charset="0"/>
              </a:rPr>
              <a:t>P</a:t>
            </a:r>
            <a:r>
              <a:rPr lang="es-CR" sz="30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ágina de </a:t>
            </a:r>
            <a:r>
              <a:rPr lang="es-CR" sz="3000" b="1" dirty="0" err="1">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facebook</a:t>
            </a:r>
            <a:r>
              <a:rPr lang="es-CR" sz="30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 </a:t>
            </a:r>
            <a:r>
              <a:rPr lang="es-CR" sz="3000" u="sng"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https://www.facebook.com/educacionlorenzoguadamuz</a:t>
            </a:r>
            <a:r>
              <a:rPr lang="es-CR" sz="3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s-CR" sz="3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Página web    </a:t>
            </a:r>
            <a:r>
              <a:rPr lang="es-CR" sz="3000" u="sng"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Educación Lorenzo Guadamuz - Artículos varios sobre educación y otros temas relevantes escritos por el Dr. Lorenzo Guadamuz Sandoval (edulorenzoguadamuz.com)</a:t>
            </a:r>
            <a:endParaRPr lang="es-CR" sz="30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es-CR" sz="3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s-CR" dirty="0"/>
          </a:p>
          <a:p>
            <a:pPr marL="0" indent="0">
              <a:buNone/>
            </a:pPr>
            <a:r>
              <a:rPr lang="es-CR" sz="3900" dirty="0">
                <a:solidFill>
                  <a:srgbClr val="FFFF00"/>
                </a:solidFill>
              </a:rPr>
              <a:t>CORREO: </a:t>
            </a:r>
            <a:r>
              <a:rPr lang="es-CR" sz="5200" dirty="0">
                <a:solidFill>
                  <a:schemeClr val="bg1"/>
                </a:solidFill>
              </a:rPr>
              <a:t>info@edufuturo4-0.com</a:t>
            </a:r>
            <a:endParaRPr lang="es-CR" sz="3900" dirty="0">
              <a:solidFill>
                <a:schemeClr val="bg1"/>
              </a:solidFill>
            </a:endParaRPr>
          </a:p>
        </p:txBody>
      </p:sp>
    </p:spTree>
    <p:extLst>
      <p:ext uri="{BB962C8B-B14F-4D97-AF65-F5344CB8AC3E}">
        <p14:creationId xmlns:p14="http://schemas.microsoft.com/office/powerpoint/2010/main" val="1800253330"/>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2">
            <a:extLst>
              <a:ext uri="{FF2B5EF4-FFF2-40B4-BE49-F238E27FC236}">
                <a16:creationId xmlns:a16="http://schemas.microsoft.com/office/drawing/2014/main" id="{E0616E13-8BEC-EBAB-E5E4-F24FC69E01CC}"/>
              </a:ext>
            </a:extLst>
          </p:cNvPr>
          <p:cNvGraphicFramePr>
            <a:graphicFrameLocks noGrp="1"/>
          </p:cNvGraphicFramePr>
          <p:nvPr/>
        </p:nvGraphicFramePr>
        <p:xfrm>
          <a:off x="0" y="0"/>
          <a:ext cx="12192000" cy="8077200"/>
        </p:xfrm>
        <a:graphic>
          <a:graphicData uri="http://schemas.openxmlformats.org/drawingml/2006/table">
            <a:tbl>
              <a:tblPr firstRow="1" bandRow="1">
                <a:tableStyleId>{5C22544A-7EE6-4342-B048-85BDC9FD1C3A}</a:tableStyleId>
              </a:tblPr>
              <a:tblGrid>
                <a:gridCol w="3038168">
                  <a:extLst>
                    <a:ext uri="{9D8B030D-6E8A-4147-A177-3AD203B41FA5}">
                      <a16:colId xmlns:a16="http://schemas.microsoft.com/office/drawing/2014/main" val="1841808402"/>
                    </a:ext>
                  </a:extLst>
                </a:gridCol>
                <a:gridCol w="5604387">
                  <a:extLst>
                    <a:ext uri="{9D8B030D-6E8A-4147-A177-3AD203B41FA5}">
                      <a16:colId xmlns:a16="http://schemas.microsoft.com/office/drawing/2014/main" val="543754153"/>
                    </a:ext>
                  </a:extLst>
                </a:gridCol>
                <a:gridCol w="3549445">
                  <a:extLst>
                    <a:ext uri="{9D8B030D-6E8A-4147-A177-3AD203B41FA5}">
                      <a16:colId xmlns:a16="http://schemas.microsoft.com/office/drawing/2014/main" val="1876441061"/>
                    </a:ext>
                  </a:extLst>
                </a:gridCol>
              </a:tblGrid>
              <a:tr h="2286000">
                <a:tc>
                  <a:txBody>
                    <a:bodyPr/>
                    <a:lstStyle/>
                    <a:p>
                      <a:r>
                        <a:rPr lang="es-CR" sz="3200" dirty="0"/>
                        <a:t>UISIL</a:t>
                      </a:r>
                    </a:p>
                    <a:p>
                      <a:r>
                        <a:rPr lang="es-CR" sz="3200" dirty="0"/>
                        <a:t>FACULTAD DE EDUCACIÓN </a:t>
                      </a:r>
                    </a:p>
                  </a:txBody>
                  <a:tcPr/>
                </a:tc>
                <a:tc>
                  <a:txBody>
                    <a:bodyPr/>
                    <a:lstStyle/>
                    <a:p>
                      <a:endParaRPr lang="es-CR" sz="3200" dirty="0"/>
                    </a:p>
                  </a:txBody>
                  <a:tcPr>
                    <a:solidFill>
                      <a:schemeClr val="bg1"/>
                    </a:solidFill>
                  </a:tcPr>
                </a:tc>
                <a:tc>
                  <a:txBody>
                    <a:bodyPr/>
                    <a:lstStyle/>
                    <a:p>
                      <a:r>
                        <a:rPr lang="es-CR" sz="3200" dirty="0"/>
                        <a:t>EDUFUTURO 4.0 </a:t>
                      </a:r>
                    </a:p>
                  </a:txBody>
                  <a:tcPr/>
                </a:tc>
                <a:extLst>
                  <a:ext uri="{0D108BD9-81ED-4DB2-BD59-A6C34878D82A}">
                    <a16:rowId xmlns:a16="http://schemas.microsoft.com/office/drawing/2014/main" val="1614619087"/>
                  </a:ext>
                </a:extLst>
              </a:tr>
              <a:tr h="1912374">
                <a:tc>
                  <a:txBody>
                    <a:bodyPr/>
                    <a:lstStyle/>
                    <a:p>
                      <a:endParaRPr lang="es-CR" dirty="0"/>
                    </a:p>
                  </a:txBody>
                  <a:tcPr/>
                </a:tc>
                <a:tc>
                  <a:txBody>
                    <a:bodyPr/>
                    <a:lstStyle/>
                    <a:p>
                      <a:pPr algn="ctr"/>
                      <a:r>
                        <a:rPr lang="en-US" sz="6000" b="1" kern="1200" dirty="0">
                          <a:solidFill>
                            <a:srgbClr val="FFFFFF"/>
                          </a:solidFill>
                          <a:latin typeface="+mn-lt"/>
                          <a:ea typeface="+mn-ea"/>
                          <a:cs typeface="+mn-cs"/>
                        </a:rPr>
                        <a:t>EDUCACIÓN 4-0 .</a:t>
                      </a:r>
                      <a:br>
                        <a:rPr lang="en-US" sz="6000" b="1" kern="1200" dirty="0">
                          <a:solidFill>
                            <a:srgbClr val="FFFFFF"/>
                          </a:solidFill>
                          <a:latin typeface="+mn-lt"/>
                          <a:ea typeface="+mn-ea"/>
                          <a:cs typeface="+mn-cs"/>
                        </a:rPr>
                      </a:br>
                      <a:r>
                        <a:rPr lang="en-US" sz="3200" b="1" kern="1200" dirty="0">
                          <a:solidFill>
                            <a:srgbClr val="FFFF00"/>
                          </a:solidFill>
                          <a:latin typeface="+mn-lt"/>
                          <a:ea typeface="+mn-ea"/>
                          <a:cs typeface="+mn-cs"/>
                        </a:rPr>
                        <a:t>RETOS PARA LA </a:t>
                      </a:r>
                    </a:p>
                    <a:p>
                      <a:pPr algn="ctr"/>
                      <a:r>
                        <a:rPr lang="en-US" sz="3200" b="1" kern="1200" dirty="0">
                          <a:solidFill>
                            <a:srgbClr val="FFFF00"/>
                          </a:solidFill>
                          <a:latin typeface="+mn-lt"/>
                          <a:ea typeface="+mn-ea"/>
                          <a:cs typeface="+mn-cs"/>
                        </a:rPr>
                        <a:t>EDUCACIÓN DEL FUTURO </a:t>
                      </a:r>
                      <a:r>
                        <a:rPr lang="en-US" sz="3200" b="1" kern="1200" dirty="0">
                          <a:solidFill>
                            <a:srgbClr val="FFC000"/>
                          </a:solidFill>
                          <a:latin typeface="+mn-lt"/>
                          <a:ea typeface="+mn-ea"/>
                          <a:cs typeface="+mn-cs"/>
                        </a:rPr>
                        <a:t>.</a:t>
                      </a:r>
                    </a:p>
                    <a:p>
                      <a:pPr algn="ctr"/>
                      <a:endParaRPr lang="en-US" sz="1800" b="1" kern="1200" dirty="0">
                        <a:solidFill>
                          <a:srgbClr val="FFC000"/>
                        </a:solidFill>
                        <a:latin typeface="+mn-lt"/>
                        <a:ea typeface="+mn-ea"/>
                        <a:cs typeface="+mn-cs"/>
                      </a:endParaRPr>
                    </a:p>
                    <a:p>
                      <a:pPr algn="ctr"/>
                      <a:r>
                        <a:rPr lang="en-US" sz="3200" b="1" dirty="0">
                          <a:solidFill>
                            <a:schemeClr val="bg2"/>
                          </a:solidFill>
                        </a:rPr>
                        <a:t>Lorenzo Guadamuz Sandoval, Ph.D.</a:t>
                      </a:r>
                      <a:br>
                        <a:rPr lang="en-US" sz="2000" b="1" dirty="0"/>
                      </a:br>
                      <a:endParaRPr lang="es-CR" dirty="0"/>
                    </a:p>
                  </a:txBody>
                  <a:tcPr>
                    <a:solidFill>
                      <a:srgbClr val="002060"/>
                    </a:solidFill>
                  </a:tcPr>
                </a:tc>
                <a:tc>
                  <a:txBody>
                    <a:bodyPr/>
                    <a:lstStyle/>
                    <a:p>
                      <a:endParaRPr lang="es-CR"/>
                    </a:p>
                  </a:txBody>
                  <a:tcPr/>
                </a:tc>
                <a:extLst>
                  <a:ext uri="{0D108BD9-81ED-4DB2-BD59-A6C34878D82A}">
                    <a16:rowId xmlns:a16="http://schemas.microsoft.com/office/drawing/2014/main" val="1117987343"/>
                  </a:ext>
                </a:extLst>
              </a:tr>
              <a:tr h="2286000">
                <a:tc>
                  <a:txBody>
                    <a:bodyPr/>
                    <a:lstStyle/>
                    <a:p>
                      <a:r>
                        <a:rPr lang="es-CR" sz="2000" b="1" dirty="0">
                          <a:solidFill>
                            <a:schemeClr val="bg1"/>
                          </a:solidFill>
                        </a:rPr>
                        <a:t>JUEVES 27 DE OCTUBRE 2022</a:t>
                      </a:r>
                    </a:p>
                  </a:txBody>
                  <a:tcPr>
                    <a:solidFill>
                      <a:srgbClr val="6600FF"/>
                    </a:solidFill>
                  </a:tcPr>
                </a:tc>
                <a:tc>
                  <a:txBody>
                    <a:bodyPr/>
                    <a:lstStyle/>
                    <a:p>
                      <a:endParaRPr lang="es-CR" dirty="0"/>
                    </a:p>
                  </a:txBody>
                  <a:tcPr/>
                </a:tc>
                <a:tc>
                  <a:txBody>
                    <a:bodyPr/>
                    <a:lstStyle/>
                    <a:p>
                      <a:pPr>
                        <a:lnSpc>
                          <a:spcPct val="90000"/>
                        </a:lnSpc>
                        <a:spcAft>
                          <a:spcPts val="600"/>
                        </a:spcAft>
                      </a:pPr>
                      <a:r>
                        <a:rPr lang="en-US" sz="2000" b="1" dirty="0">
                          <a:solidFill>
                            <a:schemeClr val="bg1"/>
                          </a:solidFill>
                        </a:rPr>
                        <a:t>PENSAR EN EL FUTURO,</a:t>
                      </a:r>
                    </a:p>
                    <a:p>
                      <a:pPr>
                        <a:lnSpc>
                          <a:spcPct val="90000"/>
                        </a:lnSpc>
                        <a:spcAft>
                          <a:spcPts val="600"/>
                        </a:spcAft>
                      </a:pPr>
                      <a:r>
                        <a:rPr lang="en-US" sz="2000" b="1" dirty="0">
                          <a:solidFill>
                            <a:schemeClr val="bg1"/>
                          </a:solidFill>
                        </a:rPr>
                        <a:t> ACTUAR EN EL PRESENTE TRANSFORMANDO EL PASADO RECIENTE..</a:t>
                      </a:r>
                    </a:p>
                    <a:p>
                      <a:pPr>
                        <a:lnSpc>
                          <a:spcPct val="90000"/>
                        </a:lnSpc>
                        <a:spcAft>
                          <a:spcPts val="600"/>
                        </a:spcAft>
                      </a:pPr>
                      <a:r>
                        <a:rPr lang="en-US" sz="1800" b="1" dirty="0">
                          <a:solidFill>
                            <a:schemeClr val="bg1"/>
                          </a:solidFill>
                        </a:rPr>
                        <a:t>L. Guadamuz S.  </a:t>
                      </a:r>
                    </a:p>
                    <a:p>
                      <a:endParaRPr lang="es-CR" dirty="0"/>
                    </a:p>
                  </a:txBody>
                  <a:tcPr>
                    <a:solidFill>
                      <a:srgbClr val="6600FF"/>
                    </a:solidFill>
                  </a:tcPr>
                </a:tc>
                <a:extLst>
                  <a:ext uri="{0D108BD9-81ED-4DB2-BD59-A6C34878D82A}">
                    <a16:rowId xmlns:a16="http://schemas.microsoft.com/office/drawing/2014/main" val="3282145003"/>
                  </a:ext>
                </a:extLst>
              </a:tr>
            </a:tbl>
          </a:graphicData>
        </a:graphic>
      </p:graphicFrame>
    </p:spTree>
    <p:extLst>
      <p:ext uri="{BB962C8B-B14F-4D97-AF65-F5344CB8AC3E}">
        <p14:creationId xmlns:p14="http://schemas.microsoft.com/office/powerpoint/2010/main" val="248175982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0FAE0F-1035-AD83-1528-616CEB04D504}"/>
              </a:ext>
            </a:extLst>
          </p:cNvPr>
          <p:cNvSpPr>
            <a:spLocks noGrp="1"/>
          </p:cNvSpPr>
          <p:nvPr>
            <p:ph type="title"/>
          </p:nvPr>
        </p:nvSpPr>
        <p:spPr>
          <a:xfrm>
            <a:off x="838200" y="365125"/>
            <a:ext cx="10515600" cy="770501"/>
          </a:xfrm>
          <a:solidFill>
            <a:srgbClr val="002060"/>
          </a:solidFill>
        </p:spPr>
        <p:txBody>
          <a:bodyPr>
            <a:normAutofit/>
          </a:bodyPr>
          <a:lstStyle/>
          <a:p>
            <a:r>
              <a:rPr lang="es-CR" sz="3600" b="1" dirty="0">
                <a:solidFill>
                  <a:schemeClr val="bg1"/>
                </a:solidFill>
              </a:rPr>
              <a:t>TRANSFORMACIONES QUE INCIDEN EN LA EDUCACIÓN </a:t>
            </a:r>
          </a:p>
        </p:txBody>
      </p:sp>
      <p:sp>
        <p:nvSpPr>
          <p:cNvPr id="3" name="Marcador de contenido 2">
            <a:extLst>
              <a:ext uri="{FF2B5EF4-FFF2-40B4-BE49-F238E27FC236}">
                <a16:creationId xmlns:a16="http://schemas.microsoft.com/office/drawing/2014/main" id="{6A0802C9-2BF0-2F78-C34E-3833056B0D6F}"/>
              </a:ext>
            </a:extLst>
          </p:cNvPr>
          <p:cNvSpPr>
            <a:spLocks noGrp="1"/>
          </p:cNvSpPr>
          <p:nvPr>
            <p:ph idx="1"/>
          </p:nvPr>
        </p:nvSpPr>
        <p:spPr>
          <a:xfrm>
            <a:off x="838200" y="1251284"/>
            <a:ext cx="10515600" cy="5241591"/>
          </a:xfrm>
        </p:spPr>
        <p:txBody>
          <a:bodyPr>
            <a:normAutofit fontScale="92500" lnSpcReduction="20000"/>
          </a:bodyPr>
          <a:lstStyle/>
          <a:p>
            <a:pPr algn="just">
              <a:lnSpc>
                <a:spcPct val="107000"/>
              </a:lnSpc>
              <a:spcAft>
                <a:spcPts val="800"/>
              </a:spcAft>
            </a:pPr>
            <a:r>
              <a:rPr lang="es-CR" sz="2200" b="1" dirty="0">
                <a:solidFill>
                  <a:srgbClr val="002060"/>
                </a:solidFill>
                <a:latin typeface="Arial Nova" panose="020B0504020202020204" pitchFamily="34" charset="0"/>
                <a:ea typeface="Times New Roman" panose="02020603050405020304" pitchFamily="18" charset="0"/>
                <a:cs typeface="Times New Roman" panose="02020603050405020304" pitchFamily="18" charset="0"/>
              </a:rPr>
              <a:t>El f</a:t>
            </a:r>
            <a:r>
              <a:rPr lang="es-CR" sz="2200" b="1" dirty="0">
                <a:solidFill>
                  <a:srgbClr val="002060"/>
                </a:solidFill>
                <a:effectLst/>
                <a:latin typeface="Arial Nova" panose="020B0504020202020204" pitchFamily="34" charset="0"/>
                <a:ea typeface="Times New Roman" panose="02020603050405020304" pitchFamily="18" charset="0"/>
                <a:cs typeface="Times New Roman" panose="02020603050405020304" pitchFamily="18" charset="0"/>
              </a:rPr>
              <a:t>uturo -al menos de acá al año 2050- serán años de grandes cambios, de transformaciones significativas en todos los órdenes de la vida , de cuantiosos  cambios en el medio ambiente , de considerables  transformaciones y avances en las ciencias, en las tecnologías y en todos los sectores productivos.</a:t>
            </a:r>
            <a:endParaRPr lang="es-CR" sz="22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R" sz="2200" dirty="0">
                <a:effectLst/>
                <a:latin typeface="Arial Nova" panose="020B0504020202020204" pitchFamily="34" charset="0"/>
                <a:ea typeface="Times New Roman" panose="02020603050405020304" pitchFamily="18" charset="0"/>
                <a:cs typeface="Times New Roman" panose="02020603050405020304" pitchFamily="18" charset="0"/>
              </a:rPr>
              <a:t> Al menos de acá al año 2035  estaremos viviendo dentro de la Revolución Industrial 4.0 y en parte conviviendo con la tercera Revolución Industrial, mientras que se trabaja intensamente en la exploración espacial en lo que será la segunda revolución espacial la cual  tendrá muy considerables implicaciones en la vida futura de los seres humanos.  </a:t>
            </a:r>
            <a:endParaRPr lang="es-CR" sz="2200" dirty="0">
              <a:effectLst/>
              <a:latin typeface="Calibri" panose="020F0502020204030204" pitchFamily="34" charset="0"/>
              <a:ea typeface="Calibri" panose="020F0502020204030204" pitchFamily="34" charset="0"/>
              <a:cs typeface="Times New Roman" panose="02020603050405020304" pitchFamily="18" charset="0"/>
            </a:endParaRPr>
          </a:p>
          <a:p>
            <a:r>
              <a:rPr lang="es-CR" sz="2200" dirty="0">
                <a:effectLst/>
                <a:latin typeface="Arial Nova" panose="020B0504020202020204" pitchFamily="34" charset="0"/>
                <a:ea typeface="Calibri" panose="020F0502020204030204" pitchFamily="34" charset="0"/>
                <a:cs typeface="Times New Roman" panose="02020603050405020304" pitchFamily="18" charset="0"/>
              </a:rPr>
              <a:t>La Cuarta Revolución Industrial requerirá profesionales y técnicos formados con un nivel de conocimiento diferente al del pasado; con más conocimiento de matemáticas, de ciencias, de idiomas, de informática, de habilidades nuevas  para lidiar con los cambios constantes en las empresas y especialmente con la incertitud.</a:t>
            </a:r>
          </a:p>
          <a:p>
            <a:r>
              <a:rPr lang="es-CR" sz="2200" dirty="0">
                <a:effectLst/>
                <a:latin typeface="Arial Nova" panose="020B0504020202020204" pitchFamily="34" charset="0"/>
                <a:ea typeface="Calibri" panose="020F0502020204030204" pitchFamily="34" charset="0"/>
                <a:cs typeface="Times New Roman" panose="02020603050405020304" pitchFamily="18" charset="0"/>
              </a:rPr>
              <a:t>  </a:t>
            </a:r>
            <a:r>
              <a:rPr lang="es-CR" sz="2200" b="1" dirty="0">
                <a:effectLst/>
                <a:latin typeface="Arial Nova" panose="020B0504020202020204" pitchFamily="34" charset="0"/>
                <a:ea typeface="Calibri" panose="020F0502020204030204" pitchFamily="34" charset="0"/>
                <a:cs typeface="Times New Roman" panose="02020603050405020304" pitchFamily="18" charset="0"/>
              </a:rPr>
              <a:t>Lo cierto en el futuro es que todo será  incierto; </a:t>
            </a:r>
            <a:r>
              <a:rPr lang="es-CR" sz="2200" dirty="0">
                <a:effectLst/>
                <a:latin typeface="Arial Nova" panose="020B0504020202020204" pitchFamily="34" charset="0"/>
                <a:ea typeface="Calibri" panose="020F0502020204030204" pitchFamily="34" charset="0"/>
                <a:cs typeface="Times New Roman" panose="02020603050405020304" pitchFamily="18" charset="0"/>
              </a:rPr>
              <a:t>nuestras instituciones educativas de hoy no tienen certeza sobre las tecnologías y las técnicas que ocuparán en el futuro; los conocimientos serán distintos , las máquinas serán atípicas,  la sociedad cambiará mucho , la organización del trabajo será divergente lo que nos lleva a preguntarnos ¿y  cómo será la sociedad y el trabajo del mañana? La respuesta es que no lo sabemos, debemos prepararnos para la incertitud. </a:t>
            </a:r>
            <a:endParaRPr lang="es-CR" sz="2200" dirty="0">
              <a:effectLst/>
              <a:latin typeface="Calibri" panose="020F0502020204030204" pitchFamily="34" charset="0"/>
              <a:ea typeface="Calibri" panose="020F0502020204030204" pitchFamily="34" charset="0"/>
              <a:cs typeface="Times New Roman" panose="02020603050405020304" pitchFamily="18" charset="0"/>
            </a:endParaRPr>
          </a:p>
          <a:p>
            <a:endParaRPr lang="es-CR" dirty="0"/>
          </a:p>
        </p:txBody>
      </p:sp>
    </p:spTree>
    <p:extLst>
      <p:ext uri="{BB962C8B-B14F-4D97-AF65-F5344CB8AC3E}">
        <p14:creationId xmlns:p14="http://schemas.microsoft.com/office/powerpoint/2010/main" val="18856191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s-CR" dirty="0"/>
              <a:t>INTELIGENCIAS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4400" y="2400300"/>
            <a:ext cx="2743200" cy="20574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2889" y="106669"/>
            <a:ext cx="9925666" cy="6537223"/>
          </a:xfrm>
          <a:prstGeom prst="rect">
            <a:avLst/>
          </a:prstGeom>
        </p:spPr>
      </p:pic>
      <p:sp>
        <p:nvSpPr>
          <p:cNvPr id="4" name="Rectangle 3"/>
          <p:cNvSpPr/>
          <p:nvPr/>
        </p:nvSpPr>
        <p:spPr>
          <a:xfrm>
            <a:off x="3893574" y="1607574"/>
            <a:ext cx="4336026" cy="3046988"/>
          </a:xfrm>
          <a:prstGeom prst="rect">
            <a:avLst/>
          </a:prstGeom>
        </p:spPr>
        <p:txBody>
          <a:bodyPr wrap="square">
            <a:spAutoFit/>
          </a:bodyPr>
          <a:lstStyle/>
          <a:p>
            <a:r>
              <a:rPr lang="es-CR" sz="3200" b="1" dirty="0">
                <a:solidFill>
                  <a:srgbClr val="002060"/>
                </a:solidFill>
              </a:rPr>
              <a:t>LA REVOLUCIÓN  INDUSTRIAL 4-0 </a:t>
            </a:r>
          </a:p>
          <a:p>
            <a:r>
              <a:rPr lang="es-CR" sz="3200" b="1" dirty="0">
                <a:solidFill>
                  <a:srgbClr val="FF0000"/>
                </a:solidFill>
              </a:rPr>
              <a:t>GENERA NUEVAS DEMANDAS </a:t>
            </a:r>
            <a:r>
              <a:rPr lang="es-CR" sz="3200" b="1" dirty="0">
                <a:solidFill>
                  <a:srgbClr val="002060"/>
                </a:solidFill>
              </a:rPr>
              <a:t>Y REQUIERE </a:t>
            </a:r>
            <a:r>
              <a:rPr lang="es-CR" sz="3200" b="1" dirty="0">
                <a:solidFill>
                  <a:schemeClr val="accent6">
                    <a:lumMod val="75000"/>
                  </a:schemeClr>
                </a:solidFill>
              </a:rPr>
              <a:t>NUEVAS OFERTAS </a:t>
            </a:r>
            <a:r>
              <a:rPr lang="es-CR" sz="3200" b="1" dirty="0">
                <a:solidFill>
                  <a:srgbClr val="002060"/>
                </a:solidFill>
              </a:rPr>
              <a:t>DE LA EDUCACIÓN 4-0.</a:t>
            </a:r>
          </a:p>
        </p:txBody>
      </p:sp>
    </p:spTree>
    <p:extLst>
      <p:ext uri="{BB962C8B-B14F-4D97-AF65-F5344CB8AC3E}">
        <p14:creationId xmlns:p14="http://schemas.microsoft.com/office/powerpoint/2010/main" val="1460537330"/>
      </p:ext>
    </p:extLst>
  </p:cSld>
  <p:clrMapOvr>
    <a:masterClrMapping/>
  </p:clrMapOvr>
  <mc:AlternateContent xmlns:mc="http://schemas.openxmlformats.org/markup-compatibility/2006">
    <mc:Choice xmlns:p14="http://schemas.microsoft.com/office/powerpoint/2010/main" Requires="p14">
      <p:transition spd="slow" p14:dur="1500">
        <p:split dir="in"/>
      </p:transition>
    </mc:Choice>
    <mc:Fallback>
      <p:transition spd="slow">
        <p:split dir="in"/>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882954-381D-8EC0-D6E5-2B8FDEC0B988}"/>
              </a:ext>
            </a:extLst>
          </p:cNvPr>
          <p:cNvSpPr>
            <a:spLocks noGrp="1"/>
          </p:cNvSpPr>
          <p:nvPr>
            <p:ph type="title"/>
          </p:nvPr>
        </p:nvSpPr>
        <p:spPr>
          <a:solidFill>
            <a:srgbClr val="002060"/>
          </a:solidFill>
        </p:spPr>
        <p:txBody>
          <a:bodyPr>
            <a:noAutofit/>
          </a:bodyPr>
          <a:lstStyle/>
          <a:p>
            <a:br>
              <a:rPr lang="es-CR" sz="2800" b="1" dirty="0">
                <a:solidFill>
                  <a:schemeClr val="bg1"/>
                </a:solidFill>
                <a:effectLst/>
                <a:latin typeface="Arial Nova" panose="020B0504020202020204" pitchFamily="34" charset="0"/>
                <a:ea typeface="Calibri" panose="020F0502020204030204" pitchFamily="34" charset="0"/>
                <a:cs typeface="Times New Roman" panose="02020603050405020304" pitchFamily="18" charset="0"/>
              </a:rPr>
            </a:br>
            <a:r>
              <a:rPr lang="es-CR" sz="2800" b="1" dirty="0">
                <a:solidFill>
                  <a:schemeClr val="bg1"/>
                </a:solidFill>
                <a:effectLst/>
                <a:latin typeface="Arial Nova" panose="020B0504020202020204" pitchFamily="34" charset="0"/>
                <a:ea typeface="Calibri" panose="020F0502020204030204" pitchFamily="34" charset="0"/>
                <a:cs typeface="Times New Roman" panose="02020603050405020304" pitchFamily="18" charset="0"/>
              </a:rPr>
              <a:t>REQUERIREMOS </a:t>
            </a:r>
            <a:r>
              <a:rPr lang="es-CR" sz="2800" b="1" dirty="0">
                <a:solidFill>
                  <a:schemeClr val="bg1"/>
                </a:solidFill>
                <a:latin typeface="Arial Nova" panose="020B0504020202020204" pitchFamily="34" charset="0"/>
                <a:ea typeface="Calibri" panose="020F0502020204030204" pitchFamily="34" charset="0"/>
                <a:cs typeface="Times New Roman" panose="02020603050405020304" pitchFamily="18" charset="0"/>
              </a:rPr>
              <a:t> PROFESIONALES Y </a:t>
            </a:r>
            <a:r>
              <a:rPr lang="es-CR" sz="2800" b="1" dirty="0">
                <a:solidFill>
                  <a:schemeClr val="bg1"/>
                </a:solidFill>
                <a:effectLst/>
                <a:latin typeface="Arial Nova" panose="020B0504020202020204" pitchFamily="34" charset="0"/>
                <a:ea typeface="Calibri" panose="020F0502020204030204" pitchFamily="34" charset="0"/>
                <a:cs typeface="Times New Roman" panose="02020603050405020304" pitchFamily="18" charset="0"/>
              </a:rPr>
              <a:t> TÉCNICOS CON MÁS CONOCIMIENTO, NO SÓLO CON DESTREZAS MANUALES E INFORMACIÓN . </a:t>
            </a:r>
            <a:br>
              <a:rPr lang="es-CR"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endParaRPr lang="es-CR" sz="2800" dirty="0">
              <a:solidFill>
                <a:schemeClr val="bg1"/>
              </a:solidFill>
            </a:endParaRPr>
          </a:p>
        </p:txBody>
      </p:sp>
      <p:sp>
        <p:nvSpPr>
          <p:cNvPr id="3" name="Marcador de contenido 2">
            <a:extLst>
              <a:ext uri="{FF2B5EF4-FFF2-40B4-BE49-F238E27FC236}">
                <a16:creationId xmlns:a16="http://schemas.microsoft.com/office/drawing/2014/main" id="{E5957B20-DE62-359A-F43B-5953EFF8DE27}"/>
              </a:ext>
            </a:extLst>
          </p:cNvPr>
          <p:cNvSpPr>
            <a:spLocks noGrp="1"/>
          </p:cNvSpPr>
          <p:nvPr>
            <p:ph idx="1"/>
          </p:nvPr>
        </p:nvSpPr>
        <p:spPr/>
        <p:txBody>
          <a:bodyPr>
            <a:normAutofit lnSpcReduction="10000"/>
          </a:bodyPr>
          <a:lstStyle/>
          <a:p>
            <a:pPr algn="just">
              <a:lnSpc>
                <a:spcPct val="107000"/>
              </a:lnSpc>
              <a:spcAft>
                <a:spcPts val="800"/>
              </a:spcAft>
            </a:pPr>
            <a:r>
              <a:rPr lang="es-CR" sz="2000" b="1" dirty="0">
                <a:solidFill>
                  <a:srgbClr val="002060"/>
                </a:solidFill>
                <a:effectLst/>
                <a:latin typeface="Arial Nova" panose="020B0504020202020204" pitchFamily="34" charset="0"/>
                <a:ea typeface="Calibri" panose="020F0502020204030204" pitchFamily="34" charset="0"/>
                <a:cs typeface="Times New Roman" panose="02020603050405020304" pitchFamily="18" charset="0"/>
              </a:rPr>
              <a:t>En el futuro las casas , así como las Empresas  requerirán un técnico que sepa de diagnóstico inteligente y de soluciones nuevas, por ejemplo   el electricista o el fontanero del mañana   requerirá conocimientos y  habilidades distintas  al electricista o al fontanero de hoy; el obrero de una fábrica que utilice la bio-informática y la energía solar requerirá de habilidades diferentes a las que hoy le podemos enseñar. Un Biólogo del mañana requerirá énfasis cognitivos distintos y el Maestro del Futuro tendrá que formarse- y capacitarse- con contenidos y métodos  diferentes. </a:t>
            </a:r>
            <a:endParaRPr lang="es-CR" sz="20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R" sz="2000" b="1" dirty="0">
                <a:effectLst/>
                <a:latin typeface="Arial Nova" panose="020B0504020202020204" pitchFamily="34" charset="0"/>
                <a:ea typeface="Calibri" panose="020F0502020204030204" pitchFamily="34" charset="0"/>
                <a:cs typeface="Times New Roman" panose="02020603050405020304" pitchFamily="18" charset="0"/>
              </a:rPr>
              <a:t>En un futuro próximo las tejas de las casas tendrán aleaciones de partículas de carbono e hidrógeno,  que unido a otros materiales, servirán como celdas solares y serán los receptores para enviar a las baterías de la casa la energía solar  alternativa , todo ello dentro del paradigma de  energía distribuida, así quien  arregle las goteras de las casas deberá tener nuevos conocimientos y habilidades . </a:t>
            </a:r>
            <a:endParaRPr lang="es-CR" sz="2000" b="1" dirty="0">
              <a:effectLst/>
              <a:latin typeface="Calibri" panose="020F0502020204030204" pitchFamily="34" charset="0"/>
              <a:ea typeface="Calibri" panose="020F0502020204030204" pitchFamily="34" charset="0"/>
              <a:cs typeface="Times New Roman" panose="02020603050405020304" pitchFamily="18" charset="0"/>
            </a:endParaRPr>
          </a:p>
          <a:p>
            <a:endParaRPr lang="es-CR" dirty="0"/>
          </a:p>
        </p:txBody>
      </p:sp>
    </p:spTree>
    <p:extLst>
      <p:ext uri="{BB962C8B-B14F-4D97-AF65-F5344CB8AC3E}">
        <p14:creationId xmlns:p14="http://schemas.microsoft.com/office/powerpoint/2010/main" val="22188494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5734A4B-EF30-0880-8DCE-E58377699FE0}"/>
              </a:ext>
            </a:extLst>
          </p:cNvPr>
          <p:cNvSpPr>
            <a:spLocks noGrp="1"/>
          </p:cNvSpPr>
          <p:nvPr>
            <p:ph type="title"/>
          </p:nvPr>
        </p:nvSpPr>
        <p:spPr>
          <a:xfrm>
            <a:off x="838200" y="320880"/>
            <a:ext cx="10515600" cy="1325563"/>
          </a:xfrm>
          <a:solidFill>
            <a:srgbClr val="002060"/>
          </a:solidFill>
        </p:spPr>
        <p:txBody>
          <a:bodyPr>
            <a:normAutofit fontScale="90000"/>
          </a:bodyPr>
          <a:lstStyle/>
          <a:p>
            <a:br>
              <a:rPr lang="es-CR" sz="3100" b="1" dirty="0">
                <a:solidFill>
                  <a:srgbClr val="0070C0"/>
                </a:solidFill>
                <a:effectLst/>
                <a:latin typeface="Arial Nova" panose="020B0504020202020204" pitchFamily="34" charset="0"/>
                <a:ea typeface="Calibri" panose="020F0502020204030204" pitchFamily="34" charset="0"/>
                <a:cs typeface="Times New Roman" panose="02020603050405020304" pitchFamily="18" charset="0"/>
              </a:rPr>
            </a:br>
            <a:r>
              <a:rPr lang="es-CR" sz="3100" b="1" dirty="0">
                <a:solidFill>
                  <a:schemeClr val="bg1"/>
                </a:solidFill>
                <a:effectLst/>
                <a:latin typeface="Arial Nova" panose="020B0504020202020204" pitchFamily="34" charset="0"/>
                <a:ea typeface="Calibri" panose="020F0502020204030204" pitchFamily="34" charset="0"/>
                <a:cs typeface="Times New Roman" panose="02020603050405020304" pitchFamily="18" charset="0"/>
              </a:rPr>
              <a:t>REQUERIREMOS </a:t>
            </a:r>
            <a:r>
              <a:rPr lang="es-CR" sz="3100" b="1" dirty="0">
                <a:solidFill>
                  <a:schemeClr val="bg1"/>
                </a:solidFill>
                <a:latin typeface="Arial Nova" panose="020B0504020202020204" pitchFamily="34" charset="0"/>
                <a:ea typeface="Calibri" panose="020F0502020204030204" pitchFamily="34" charset="0"/>
                <a:cs typeface="Times New Roman" panose="02020603050405020304" pitchFamily="18" charset="0"/>
              </a:rPr>
              <a:t> PROFESIONALES Y </a:t>
            </a:r>
            <a:r>
              <a:rPr lang="es-CR" sz="3100" b="1" dirty="0">
                <a:solidFill>
                  <a:schemeClr val="bg1"/>
                </a:solidFill>
                <a:effectLst/>
                <a:latin typeface="Arial Nova" panose="020B0504020202020204" pitchFamily="34" charset="0"/>
                <a:ea typeface="Calibri" panose="020F0502020204030204" pitchFamily="34" charset="0"/>
                <a:cs typeface="Times New Roman" panose="02020603050405020304" pitchFamily="18" charset="0"/>
              </a:rPr>
              <a:t> TÉCNICOS CON MÁS CONOCIMIENTO, NO SÓLO CON DESTREZAS MANUALES E INFORMACIÓN . </a:t>
            </a:r>
            <a:br>
              <a:rPr lang="es-CR" sz="4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endParaRPr lang="es-CR" dirty="0">
              <a:solidFill>
                <a:schemeClr val="bg1"/>
              </a:solidFill>
            </a:endParaRPr>
          </a:p>
        </p:txBody>
      </p:sp>
      <p:sp>
        <p:nvSpPr>
          <p:cNvPr id="3" name="Marcador de contenido 2">
            <a:extLst>
              <a:ext uri="{FF2B5EF4-FFF2-40B4-BE49-F238E27FC236}">
                <a16:creationId xmlns:a16="http://schemas.microsoft.com/office/drawing/2014/main" id="{5D3B9216-A51A-F9A6-4772-C0720C5D3650}"/>
              </a:ext>
            </a:extLst>
          </p:cNvPr>
          <p:cNvSpPr>
            <a:spLocks noGrp="1"/>
          </p:cNvSpPr>
          <p:nvPr>
            <p:ph idx="1"/>
          </p:nvPr>
        </p:nvSpPr>
        <p:spPr/>
        <p:txBody>
          <a:bodyPr/>
          <a:lstStyle/>
          <a:p>
            <a:pPr algn="just">
              <a:lnSpc>
                <a:spcPct val="107000"/>
              </a:lnSpc>
              <a:spcAft>
                <a:spcPts val="800"/>
              </a:spcAft>
            </a:pPr>
            <a:r>
              <a:rPr lang="es-CR" sz="2000" b="1" dirty="0">
                <a:solidFill>
                  <a:srgbClr val="002060"/>
                </a:solidFill>
                <a:effectLst/>
                <a:latin typeface="Arial Nova" panose="020B0504020202020204" pitchFamily="34" charset="0"/>
                <a:ea typeface="Calibri" panose="020F0502020204030204" pitchFamily="34" charset="0"/>
                <a:cs typeface="Times New Roman" panose="02020603050405020304" pitchFamily="18" charset="0"/>
              </a:rPr>
              <a:t>En  el futuro las fugas de agua no visibles por estar en las cañerías ocultas de las  empresas , edificios o casas, se detectarán digitalmente y no botando ni rompiendo paredes como lo hacemos hoy; pequeñísimos robots serán enviados a donde está la fuga a repararla sin necesidad de tener que romper paredes; y así podríamos poner centenas de ejemplos del tipo de técnico y de conocimiento que requeriremos en las ocupaciones  y en las profesiones del futuro. </a:t>
            </a:r>
            <a:endParaRPr lang="es-CR" sz="20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R" sz="2000" b="1" dirty="0">
                <a:effectLst/>
                <a:latin typeface="Arial Nova" panose="020B0504020202020204" pitchFamily="34" charset="0"/>
                <a:ea typeface="Calibri" panose="020F0502020204030204" pitchFamily="34" charset="0"/>
                <a:cs typeface="Times New Roman" panose="02020603050405020304" pitchFamily="18" charset="0"/>
              </a:rPr>
              <a:t>Las grandes fábricas requerirán cada vez equipos más sofisticados, más robotizados, con servomotores y sensores de última generación y programación avanzada, con posibilidad de ir aprendiendo por acumulación de procesos gracias a la inteligencia artificial incorporada en los programas de los robots (sean físicos o sean virtuales). Y ello requerirá profesionales y  técnicos actualizados. </a:t>
            </a:r>
            <a:endParaRPr lang="es-CR" sz="2000" b="1"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s-CR" dirty="0"/>
          </a:p>
        </p:txBody>
      </p:sp>
    </p:spTree>
    <p:extLst>
      <p:ext uri="{BB962C8B-B14F-4D97-AF65-F5344CB8AC3E}">
        <p14:creationId xmlns:p14="http://schemas.microsoft.com/office/powerpoint/2010/main" val="420655671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11960</TotalTime>
  <Words>5934</Words>
  <Application>Microsoft Office PowerPoint</Application>
  <PresentationFormat>Panorámica</PresentationFormat>
  <Paragraphs>336</Paragraphs>
  <Slides>53</Slides>
  <Notes>0</Notes>
  <HiddenSlides>0</HiddenSlides>
  <MMClips>0</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53</vt:i4>
      </vt:variant>
    </vt:vector>
  </HeadingPairs>
  <TitlesOfParts>
    <vt:vector size="65" baseType="lpstr">
      <vt:lpstr>Arial</vt:lpstr>
      <vt:lpstr>Arial</vt:lpstr>
      <vt:lpstr>Arial Nova</vt:lpstr>
      <vt:lpstr>Calibri</vt:lpstr>
      <vt:lpstr>Calibri Light</vt:lpstr>
      <vt:lpstr>Helvetica LT Std</vt:lpstr>
      <vt:lpstr>Montserrat-Bold</vt:lpstr>
      <vt:lpstr>Montserrat-Regular</vt:lpstr>
      <vt:lpstr>Montserrat-SemiBold</vt:lpstr>
      <vt:lpstr>Symbol</vt:lpstr>
      <vt:lpstr>Times New Roman</vt:lpstr>
      <vt:lpstr>Tema de Office</vt:lpstr>
      <vt:lpstr>   CONFERENCIA EN UISIL.  FACULTAD DE EDUCACIÓN.    27 de Octubre  2022.   </vt:lpstr>
      <vt:lpstr>POR QUÉ Y PARA QUÉ DE UNA EDUCACIÓN 4-0 </vt:lpstr>
      <vt:lpstr>POR QUÉ Y PARA QUÉ DE UNA EDUCACIÓN 4-0</vt:lpstr>
      <vt:lpstr> En la Educación del Futuro, 4-0, incidirán : </vt:lpstr>
      <vt:lpstr>En la Educación del Futuro, 4-0, incidirán : </vt:lpstr>
      <vt:lpstr>TRANSFORMACIONES QUE INCIDEN EN LA EDUCACIÓN </vt:lpstr>
      <vt:lpstr>INTELIGENCIAS </vt:lpstr>
      <vt:lpstr> REQUERIREMOS  PROFESIONALES Y  TÉCNICOS CON MÁS CONOCIMIENTO, NO SÓLO CON DESTREZAS MANUALES E INFORMACIÓN .  </vt:lpstr>
      <vt:lpstr> REQUERIREMOS  PROFESIONALES Y  TÉCNICOS CON MÁS CONOCIMIENTO, NO SÓLO CON DESTREZAS MANUALES E INFORMACIÓN .  </vt:lpstr>
      <vt:lpstr> EMPLEOS QUE DESAPARECERÁN, EMPLEOS QUE SE CREARÁN, EMPLEOS QUE SE TRANSFORMARÁN.  </vt:lpstr>
      <vt:lpstr> EMPLEOS QUE DESAPARECERÁN, EMPLEOS QUE SE CREARÁN, EMPLEOS QUE SE TRANSFORMARÁN.  </vt:lpstr>
      <vt:lpstr> IMPULSAR NUEVAS CARRERAS DE CARA AL 2050. </vt:lpstr>
      <vt:lpstr> IMPULSAR NUEVAS CARRERAS DE CARA AL 2050. </vt:lpstr>
      <vt:lpstr> DEVOLVERLE ESPERANZA A LAS NUEVAS GENERACIONES.  </vt:lpstr>
      <vt:lpstr>  LAS CARRERAS QUE NUESTRAS INSTITUCIONES DEBEN CAMBIAR: </vt:lpstr>
      <vt:lpstr>LAS CARRERAS QUE NUESTRAS INSTITUCIONES DEBEN CAMBIAR:</vt:lpstr>
      <vt:lpstr> VISUALIZAMOS  EL FUTURO DE NUESTRAS INSTITUCIONES OFRECIENDO :  </vt:lpstr>
      <vt:lpstr>RESPONDER A LA DEMANDA Y A LA OFERTA NUEVA</vt:lpstr>
      <vt:lpstr>Presentación de PowerPoint</vt:lpstr>
      <vt:lpstr>INTELIGENCIAS </vt:lpstr>
      <vt:lpstr>Presentación de PowerPoint</vt:lpstr>
      <vt:lpstr> HABILIDADES BÁSICAS PARA LA VIDA.  </vt:lpstr>
      <vt:lpstr>HABILIDADES BÁSICAS PARA EL TRABAJO</vt:lpstr>
      <vt:lpstr>HABILIDADES BÁSICAS PARA CONVIVIR CON EL FUTURO. </vt:lpstr>
      <vt:lpstr> HABILIDADES PARA SOBREVIVIR.  </vt:lpstr>
      <vt:lpstr>HABILIDADES PARA VIVIR. </vt:lpstr>
      <vt:lpstr>Presentación de PowerPoint</vt:lpstr>
      <vt:lpstr>INTELIGENCIAS </vt:lpstr>
      <vt:lpstr>MICROCREDENCIALES MICROCERTIFICACIONES</vt:lpstr>
      <vt:lpstr>MICROCREDENCIALES /MICROCERTIFICACIONES</vt:lpstr>
      <vt:lpstr>SIMULADORES/EMULADORES, ANALIZADORES</vt:lpstr>
      <vt:lpstr>IMPORTANCIA Y VENTAJAS DE LOS SIMULADORES/EMULADORES Y ANALIZADORES PARA LA EDUCACIÓN 4-0  </vt:lpstr>
      <vt:lpstr>IMPORTANCIA Y VENTAJAS DE LOS SIMULADORES/EMULADORES Y ANALIZADORES PARA la Educación 4-0  </vt:lpstr>
      <vt:lpstr>IMPORTANCIA Y VENTAJAS DE LOS SIMULADORES/EMULADORES Y ANALIZADORES PARA la Educación 4-0 </vt:lpstr>
      <vt:lpstr>EJEMPLOS PROGRAMA TÉCNICO EN AGRICULTURA DE PRECISIÓN.</vt:lpstr>
      <vt:lpstr>EJEMPLO TELEDETECCIÓN APLICADA   EN LA AGRICULTURA</vt:lpstr>
      <vt:lpstr>Presentación de PowerPoint</vt:lpstr>
      <vt:lpstr>INTELIGENCIAS </vt:lpstr>
      <vt:lpstr>INTELIGENCIA ARTIFICIAL EN LA EDUCACIÓN </vt:lpstr>
      <vt:lpstr>INTELIGENCIA ARTIFICIAL/PERSONALIZACION</vt:lpstr>
      <vt:lpstr>INTELIGENCIA ARTIFICIAL / PERSONALIZACIÓN </vt:lpstr>
      <vt:lpstr>Presentación de PowerPoint</vt:lpstr>
      <vt:lpstr>Presentación de PowerPoint</vt:lpstr>
      <vt:lpstr>Presentación de PowerPoint</vt:lpstr>
      <vt:lpstr> EL MODELO ACTUAL. </vt:lpstr>
      <vt:lpstr>EL MODELO FUTURO EDUCACIÓN 4-0 . </vt:lpstr>
      <vt:lpstr> EL MODELO FUTURO EDUCACIÓN 4-0 . </vt:lpstr>
      <vt:lpstr>INTELIGENCIAS </vt:lpstr>
      <vt:lpstr> ALGUNOS ESCENARIOS QUE DEBERÍAMOS PROYECTAR EN LA EDUCACIÓN PÚBLICA PARA UNA EDUCACIÓN 4-0. </vt:lpstr>
      <vt:lpstr> ALGUNOS ESCENARIOS QUE DEBERÍAMOS PROYECTAR EN LA EDUCACIÓN PÚBLICA PARA UNA EDUCACIÓN 4-0- </vt:lpstr>
      <vt:lpstr>ALGUNOS ESCENARIOS QUE DEBERÍAMOS PROYECTAR EN LA EDUCACIÓN PÚBLICA PARA UNA EDUCACIÓN 4-0-</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HACIA UNA EDUCACIÓN PÚBLICA COSTARRICENSE DE CARA NUEVA</dc:title>
  <dc:creator>Lorenzo Guadamuz Sandoval</dc:creator>
  <cp:lastModifiedBy>Lorenzo Guadamuz Sandoval</cp:lastModifiedBy>
  <cp:revision>32</cp:revision>
  <cp:lastPrinted>2022-10-25T23:59:21Z</cp:lastPrinted>
  <dcterms:created xsi:type="dcterms:W3CDTF">2022-04-23T14:12:03Z</dcterms:created>
  <dcterms:modified xsi:type="dcterms:W3CDTF">2022-10-27T20:16:40Z</dcterms:modified>
</cp:coreProperties>
</file>