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550143756" r:id="rId3"/>
    <p:sldId id="550143732" r:id="rId4"/>
    <p:sldId id="259" r:id="rId5"/>
    <p:sldId id="550143734" r:id="rId6"/>
    <p:sldId id="293" r:id="rId7"/>
    <p:sldId id="550143735" r:id="rId8"/>
    <p:sldId id="550143736" r:id="rId9"/>
    <p:sldId id="550143737" r:id="rId10"/>
    <p:sldId id="4157" r:id="rId11"/>
    <p:sldId id="3357" r:id="rId12"/>
    <p:sldId id="4105" r:id="rId13"/>
    <p:sldId id="550143753" r:id="rId14"/>
    <p:sldId id="3387" r:id="rId15"/>
    <p:sldId id="4107" r:id="rId16"/>
    <p:sldId id="4109" r:id="rId17"/>
    <p:sldId id="550143744" r:id="rId18"/>
    <p:sldId id="4110" r:id="rId19"/>
    <p:sldId id="4111" r:id="rId20"/>
    <p:sldId id="550143740" r:id="rId21"/>
    <p:sldId id="4113" r:id="rId22"/>
    <p:sldId id="550143723" r:id="rId23"/>
    <p:sldId id="550143750" r:id="rId24"/>
    <p:sldId id="550143751" r:id="rId25"/>
    <p:sldId id="550143752" r:id="rId26"/>
    <p:sldId id="550143754" r:id="rId27"/>
    <p:sldId id="257" r:id="rId28"/>
    <p:sldId id="4116" r:id="rId29"/>
    <p:sldId id="4119" r:id="rId30"/>
    <p:sldId id="550143745" r:id="rId31"/>
    <p:sldId id="4120" r:id="rId32"/>
    <p:sldId id="4122" r:id="rId33"/>
    <p:sldId id="4123" r:id="rId34"/>
    <p:sldId id="4124" r:id="rId35"/>
    <p:sldId id="4125" r:id="rId36"/>
    <p:sldId id="4126" r:id="rId37"/>
    <p:sldId id="4127" r:id="rId38"/>
    <p:sldId id="4136" r:id="rId39"/>
    <p:sldId id="550143747" r:id="rId40"/>
    <p:sldId id="4138" r:id="rId41"/>
    <p:sldId id="550143748" r:id="rId42"/>
    <p:sldId id="4142" r:id="rId43"/>
    <p:sldId id="296" r:id="rId44"/>
    <p:sldId id="4132" r:id="rId45"/>
    <p:sldId id="550143718" r:id="rId46"/>
    <p:sldId id="4150" r:id="rId47"/>
    <p:sldId id="550143749" r:id="rId48"/>
    <p:sldId id="550143746" r:id="rId49"/>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33"/>
    <a:srgbClr val="FF9900"/>
    <a:srgbClr val="009900"/>
    <a:srgbClr val="00FFFF"/>
    <a:srgbClr val="CCFFFF"/>
    <a:srgbClr val="CCFFCC"/>
    <a:srgbClr val="FFFFFF"/>
    <a:srgbClr val="EAEAEA"/>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53" autoAdjust="0"/>
    <p:restoredTop sz="94660"/>
  </p:normalViewPr>
  <p:slideViewPr>
    <p:cSldViewPr snapToGrid="0" showGuides="1">
      <p:cViewPr varScale="1">
        <p:scale>
          <a:sx n="65" d="100"/>
          <a:sy n="65" d="100"/>
        </p:scale>
        <p:origin x="456" y="66"/>
      </p:cViewPr>
      <p:guideLst>
        <p:guide orient="horz" pos="2160"/>
        <p:guide pos="3840"/>
      </p:guideLst>
    </p:cSldViewPr>
  </p:slideViewPr>
  <p:notesTextViewPr>
    <p:cViewPr>
      <p:scale>
        <a:sx n="1" d="1"/>
        <a:sy n="1" d="1"/>
      </p:scale>
      <p:origin x="0" y="0"/>
    </p:cViewPr>
  </p:notesTextViewPr>
  <p:sorterViewPr>
    <p:cViewPr>
      <p:scale>
        <a:sx n="100" d="100"/>
        <a:sy n="100" d="100"/>
      </p:scale>
      <p:origin x="0" y="-1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38E14-64F5-4986-B752-5950427DC3CC}" type="datetimeFigureOut">
              <a:rPr lang="es-CR" smtClean="0"/>
              <a:t>25/11/2023</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202F3-AC94-4F49-B0EA-8C2E2C1EDDC2}" type="slidenum">
              <a:rPr lang="es-CR" smtClean="0"/>
              <a:t>‹Nº›</a:t>
            </a:fld>
            <a:endParaRPr lang="es-CR"/>
          </a:p>
        </p:txBody>
      </p:sp>
    </p:spTree>
    <p:extLst>
      <p:ext uri="{BB962C8B-B14F-4D97-AF65-F5344CB8AC3E}">
        <p14:creationId xmlns:p14="http://schemas.microsoft.com/office/powerpoint/2010/main" val="252624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89DB0-C903-26A7-E04C-C19CD3007D3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52E76AFC-1D43-A7E5-A19C-CBD0C188A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168E54CB-7473-F8F7-AC52-46EEB2FFE922}"/>
              </a:ext>
            </a:extLst>
          </p:cNvPr>
          <p:cNvSpPr>
            <a:spLocks noGrp="1"/>
          </p:cNvSpPr>
          <p:nvPr>
            <p:ph type="dt" sz="half" idx="10"/>
          </p:nvPr>
        </p:nvSpPr>
        <p:spPr/>
        <p:txBody>
          <a:bodyPr/>
          <a:lstStyle/>
          <a:p>
            <a:fld id="{37904023-C94D-4D75-A691-4ABAC50CE9E8}" type="datetimeFigureOut">
              <a:rPr lang="es-CR" smtClean="0"/>
              <a:t>25/11/2023</a:t>
            </a:fld>
            <a:endParaRPr lang="es-CR"/>
          </a:p>
        </p:txBody>
      </p:sp>
      <p:sp>
        <p:nvSpPr>
          <p:cNvPr id="5" name="Marcador de pie de página 4">
            <a:extLst>
              <a:ext uri="{FF2B5EF4-FFF2-40B4-BE49-F238E27FC236}">
                <a16:creationId xmlns:a16="http://schemas.microsoft.com/office/drawing/2014/main" id="{04CCB6A6-E3D6-F6D3-9FA7-35EFECA32FA1}"/>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277FA5BF-7181-2A28-112C-74E945D31704}"/>
              </a:ext>
            </a:extLst>
          </p:cNvPr>
          <p:cNvSpPr>
            <a:spLocks noGrp="1"/>
          </p:cNvSpPr>
          <p:nvPr>
            <p:ph type="sldNum" sz="quarter" idx="12"/>
          </p:nvPr>
        </p:nvSpPr>
        <p:spPr/>
        <p:txBody>
          <a:bodyPr/>
          <a:lstStyle/>
          <a:p>
            <a:fld id="{6F3AC998-0953-4B40-92DC-6B2E45AF6150}" type="slidenum">
              <a:rPr lang="es-CR" smtClean="0"/>
              <a:t>‹Nº›</a:t>
            </a:fld>
            <a:endParaRPr lang="es-CR"/>
          </a:p>
        </p:txBody>
      </p:sp>
    </p:spTree>
    <p:extLst>
      <p:ext uri="{BB962C8B-B14F-4D97-AF65-F5344CB8AC3E}">
        <p14:creationId xmlns:p14="http://schemas.microsoft.com/office/powerpoint/2010/main" val="152364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BAE5D1-B3FA-7FDC-4C83-B73251D242B3}"/>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4724C2E7-D7EA-1D77-BAA6-1011A7AF01F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3F0227B-A8FF-41C1-E319-709F2CF5C369}"/>
              </a:ext>
            </a:extLst>
          </p:cNvPr>
          <p:cNvSpPr>
            <a:spLocks noGrp="1"/>
          </p:cNvSpPr>
          <p:nvPr>
            <p:ph type="dt" sz="half" idx="10"/>
          </p:nvPr>
        </p:nvSpPr>
        <p:spPr/>
        <p:txBody>
          <a:bodyPr/>
          <a:lstStyle/>
          <a:p>
            <a:fld id="{37904023-C94D-4D75-A691-4ABAC50CE9E8}" type="datetimeFigureOut">
              <a:rPr lang="es-CR" smtClean="0"/>
              <a:t>25/11/2023</a:t>
            </a:fld>
            <a:endParaRPr lang="es-CR"/>
          </a:p>
        </p:txBody>
      </p:sp>
      <p:sp>
        <p:nvSpPr>
          <p:cNvPr id="5" name="Marcador de pie de página 4">
            <a:extLst>
              <a:ext uri="{FF2B5EF4-FFF2-40B4-BE49-F238E27FC236}">
                <a16:creationId xmlns:a16="http://schemas.microsoft.com/office/drawing/2014/main" id="{02E2D1EF-7F06-B71B-A863-A516F93BFB2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EA5249B-5826-6775-B694-B5AF14D81D0C}"/>
              </a:ext>
            </a:extLst>
          </p:cNvPr>
          <p:cNvSpPr>
            <a:spLocks noGrp="1"/>
          </p:cNvSpPr>
          <p:nvPr>
            <p:ph type="sldNum" sz="quarter" idx="12"/>
          </p:nvPr>
        </p:nvSpPr>
        <p:spPr/>
        <p:txBody>
          <a:bodyPr/>
          <a:lstStyle/>
          <a:p>
            <a:fld id="{6F3AC998-0953-4B40-92DC-6B2E45AF6150}" type="slidenum">
              <a:rPr lang="es-CR" smtClean="0"/>
              <a:t>‹Nº›</a:t>
            </a:fld>
            <a:endParaRPr lang="es-CR"/>
          </a:p>
        </p:txBody>
      </p:sp>
    </p:spTree>
    <p:extLst>
      <p:ext uri="{BB962C8B-B14F-4D97-AF65-F5344CB8AC3E}">
        <p14:creationId xmlns:p14="http://schemas.microsoft.com/office/powerpoint/2010/main" val="144200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C79667F-7EDF-50B1-F802-F2E5AA60514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63910D8C-398F-CE0F-F3AE-E1FC3B7EBB9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0EDFA2E-4184-406E-7E21-598A0A44EA5A}"/>
              </a:ext>
            </a:extLst>
          </p:cNvPr>
          <p:cNvSpPr>
            <a:spLocks noGrp="1"/>
          </p:cNvSpPr>
          <p:nvPr>
            <p:ph type="dt" sz="half" idx="10"/>
          </p:nvPr>
        </p:nvSpPr>
        <p:spPr/>
        <p:txBody>
          <a:bodyPr/>
          <a:lstStyle/>
          <a:p>
            <a:fld id="{37904023-C94D-4D75-A691-4ABAC50CE9E8}" type="datetimeFigureOut">
              <a:rPr lang="es-CR" smtClean="0"/>
              <a:t>25/11/2023</a:t>
            </a:fld>
            <a:endParaRPr lang="es-CR"/>
          </a:p>
        </p:txBody>
      </p:sp>
      <p:sp>
        <p:nvSpPr>
          <p:cNvPr id="5" name="Marcador de pie de página 4">
            <a:extLst>
              <a:ext uri="{FF2B5EF4-FFF2-40B4-BE49-F238E27FC236}">
                <a16:creationId xmlns:a16="http://schemas.microsoft.com/office/drawing/2014/main" id="{D0743547-7811-7061-9E43-B0F937DCF5B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DC3B515E-4515-2007-4C08-8C6A0375F674}"/>
              </a:ext>
            </a:extLst>
          </p:cNvPr>
          <p:cNvSpPr>
            <a:spLocks noGrp="1"/>
          </p:cNvSpPr>
          <p:nvPr>
            <p:ph type="sldNum" sz="quarter" idx="12"/>
          </p:nvPr>
        </p:nvSpPr>
        <p:spPr/>
        <p:txBody>
          <a:bodyPr/>
          <a:lstStyle/>
          <a:p>
            <a:fld id="{6F3AC998-0953-4B40-92DC-6B2E45AF6150}" type="slidenum">
              <a:rPr lang="es-CR" smtClean="0"/>
              <a:t>‹Nº›</a:t>
            </a:fld>
            <a:endParaRPr lang="es-CR"/>
          </a:p>
        </p:txBody>
      </p:sp>
    </p:spTree>
    <p:extLst>
      <p:ext uri="{BB962C8B-B14F-4D97-AF65-F5344CB8AC3E}">
        <p14:creationId xmlns:p14="http://schemas.microsoft.com/office/powerpoint/2010/main" val="1843454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75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F8B77D-C1E8-779B-B383-01EAE30AAF7F}"/>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9E0F811D-844C-2172-A796-E3849E262E5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857678F0-8336-6485-1639-F3CA9450D2F9}"/>
              </a:ext>
            </a:extLst>
          </p:cNvPr>
          <p:cNvSpPr>
            <a:spLocks noGrp="1"/>
          </p:cNvSpPr>
          <p:nvPr>
            <p:ph type="dt" sz="half" idx="10"/>
          </p:nvPr>
        </p:nvSpPr>
        <p:spPr/>
        <p:txBody>
          <a:bodyPr/>
          <a:lstStyle/>
          <a:p>
            <a:fld id="{37904023-C94D-4D75-A691-4ABAC50CE9E8}" type="datetimeFigureOut">
              <a:rPr lang="es-CR" smtClean="0"/>
              <a:t>25/11/2023</a:t>
            </a:fld>
            <a:endParaRPr lang="es-CR"/>
          </a:p>
        </p:txBody>
      </p:sp>
      <p:sp>
        <p:nvSpPr>
          <p:cNvPr id="5" name="Marcador de pie de página 4">
            <a:extLst>
              <a:ext uri="{FF2B5EF4-FFF2-40B4-BE49-F238E27FC236}">
                <a16:creationId xmlns:a16="http://schemas.microsoft.com/office/drawing/2014/main" id="{9EF5ECC6-5798-58E4-392C-8155195589C0}"/>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214236E7-2FCA-A63B-1DE4-87A129018A19}"/>
              </a:ext>
            </a:extLst>
          </p:cNvPr>
          <p:cNvSpPr>
            <a:spLocks noGrp="1"/>
          </p:cNvSpPr>
          <p:nvPr>
            <p:ph type="sldNum" sz="quarter" idx="12"/>
          </p:nvPr>
        </p:nvSpPr>
        <p:spPr/>
        <p:txBody>
          <a:bodyPr/>
          <a:lstStyle/>
          <a:p>
            <a:fld id="{6F3AC998-0953-4B40-92DC-6B2E45AF6150}" type="slidenum">
              <a:rPr lang="es-CR" smtClean="0"/>
              <a:t>‹Nº›</a:t>
            </a:fld>
            <a:endParaRPr lang="es-CR"/>
          </a:p>
        </p:txBody>
      </p:sp>
    </p:spTree>
    <p:extLst>
      <p:ext uri="{BB962C8B-B14F-4D97-AF65-F5344CB8AC3E}">
        <p14:creationId xmlns:p14="http://schemas.microsoft.com/office/powerpoint/2010/main" val="391534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B648A-DBB8-B997-BCD0-EE804644189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A23B0910-1564-C0F4-45F9-71E52B43B5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AC7307C-1BE3-4D32-F2A0-FED5CE297A61}"/>
              </a:ext>
            </a:extLst>
          </p:cNvPr>
          <p:cNvSpPr>
            <a:spLocks noGrp="1"/>
          </p:cNvSpPr>
          <p:nvPr>
            <p:ph type="dt" sz="half" idx="10"/>
          </p:nvPr>
        </p:nvSpPr>
        <p:spPr/>
        <p:txBody>
          <a:bodyPr/>
          <a:lstStyle/>
          <a:p>
            <a:fld id="{37904023-C94D-4D75-A691-4ABAC50CE9E8}" type="datetimeFigureOut">
              <a:rPr lang="es-CR" smtClean="0"/>
              <a:t>25/11/2023</a:t>
            </a:fld>
            <a:endParaRPr lang="es-CR"/>
          </a:p>
        </p:txBody>
      </p:sp>
      <p:sp>
        <p:nvSpPr>
          <p:cNvPr id="5" name="Marcador de pie de página 4">
            <a:extLst>
              <a:ext uri="{FF2B5EF4-FFF2-40B4-BE49-F238E27FC236}">
                <a16:creationId xmlns:a16="http://schemas.microsoft.com/office/drawing/2014/main" id="{40FD1B43-3F28-3D5A-CC1D-9E025A912DC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E9643370-91AA-37C2-D658-740BCC10F8DC}"/>
              </a:ext>
            </a:extLst>
          </p:cNvPr>
          <p:cNvSpPr>
            <a:spLocks noGrp="1"/>
          </p:cNvSpPr>
          <p:nvPr>
            <p:ph type="sldNum" sz="quarter" idx="12"/>
          </p:nvPr>
        </p:nvSpPr>
        <p:spPr/>
        <p:txBody>
          <a:bodyPr/>
          <a:lstStyle/>
          <a:p>
            <a:fld id="{6F3AC998-0953-4B40-92DC-6B2E45AF6150}" type="slidenum">
              <a:rPr lang="es-CR" smtClean="0"/>
              <a:t>‹Nº›</a:t>
            </a:fld>
            <a:endParaRPr lang="es-CR"/>
          </a:p>
        </p:txBody>
      </p:sp>
    </p:spTree>
    <p:extLst>
      <p:ext uri="{BB962C8B-B14F-4D97-AF65-F5344CB8AC3E}">
        <p14:creationId xmlns:p14="http://schemas.microsoft.com/office/powerpoint/2010/main" val="89706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AF0F4-92F6-6C4D-BA10-B95B64592FA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91907F02-2F01-C60C-C634-EA715340EE9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1C07CC-0E91-3771-74A9-D39D7E4A25D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D715BE3A-3227-2470-7884-5DA366E65199}"/>
              </a:ext>
            </a:extLst>
          </p:cNvPr>
          <p:cNvSpPr>
            <a:spLocks noGrp="1"/>
          </p:cNvSpPr>
          <p:nvPr>
            <p:ph type="dt" sz="half" idx="10"/>
          </p:nvPr>
        </p:nvSpPr>
        <p:spPr/>
        <p:txBody>
          <a:bodyPr/>
          <a:lstStyle/>
          <a:p>
            <a:fld id="{37904023-C94D-4D75-A691-4ABAC50CE9E8}" type="datetimeFigureOut">
              <a:rPr lang="es-CR" smtClean="0"/>
              <a:t>25/11/2023</a:t>
            </a:fld>
            <a:endParaRPr lang="es-CR"/>
          </a:p>
        </p:txBody>
      </p:sp>
      <p:sp>
        <p:nvSpPr>
          <p:cNvPr id="6" name="Marcador de pie de página 5">
            <a:extLst>
              <a:ext uri="{FF2B5EF4-FFF2-40B4-BE49-F238E27FC236}">
                <a16:creationId xmlns:a16="http://schemas.microsoft.com/office/drawing/2014/main" id="{9C383FDC-5BF6-628A-05BE-F741C0792922}"/>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05DD6C30-9D9F-DB79-9493-649E6220EB4F}"/>
              </a:ext>
            </a:extLst>
          </p:cNvPr>
          <p:cNvSpPr>
            <a:spLocks noGrp="1"/>
          </p:cNvSpPr>
          <p:nvPr>
            <p:ph type="sldNum" sz="quarter" idx="12"/>
          </p:nvPr>
        </p:nvSpPr>
        <p:spPr/>
        <p:txBody>
          <a:bodyPr/>
          <a:lstStyle/>
          <a:p>
            <a:fld id="{6F3AC998-0953-4B40-92DC-6B2E45AF6150}" type="slidenum">
              <a:rPr lang="es-CR" smtClean="0"/>
              <a:t>‹Nº›</a:t>
            </a:fld>
            <a:endParaRPr lang="es-CR"/>
          </a:p>
        </p:txBody>
      </p:sp>
    </p:spTree>
    <p:extLst>
      <p:ext uri="{BB962C8B-B14F-4D97-AF65-F5344CB8AC3E}">
        <p14:creationId xmlns:p14="http://schemas.microsoft.com/office/powerpoint/2010/main" val="285386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5787D-5D53-F024-22DE-08CAF748E1F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707E5D7-05E2-DD83-DCD2-29F6F35C23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FA2A6FC-3455-731F-9D87-D4EA8011358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3905C8E3-7F6C-C9C8-0AB7-D4EC9156D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0A24DC-4F75-3D02-7EE7-BBE104F2EDB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E41600BB-460C-D2DA-8331-8B22A2775DE5}"/>
              </a:ext>
            </a:extLst>
          </p:cNvPr>
          <p:cNvSpPr>
            <a:spLocks noGrp="1"/>
          </p:cNvSpPr>
          <p:nvPr>
            <p:ph type="dt" sz="half" idx="10"/>
          </p:nvPr>
        </p:nvSpPr>
        <p:spPr/>
        <p:txBody>
          <a:bodyPr/>
          <a:lstStyle/>
          <a:p>
            <a:fld id="{37904023-C94D-4D75-A691-4ABAC50CE9E8}" type="datetimeFigureOut">
              <a:rPr lang="es-CR" smtClean="0"/>
              <a:t>25/11/2023</a:t>
            </a:fld>
            <a:endParaRPr lang="es-CR"/>
          </a:p>
        </p:txBody>
      </p:sp>
      <p:sp>
        <p:nvSpPr>
          <p:cNvPr id="8" name="Marcador de pie de página 7">
            <a:extLst>
              <a:ext uri="{FF2B5EF4-FFF2-40B4-BE49-F238E27FC236}">
                <a16:creationId xmlns:a16="http://schemas.microsoft.com/office/drawing/2014/main" id="{C1AF05C6-BA54-150B-7BAB-FCC2F678B8ED}"/>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91E07106-EDC7-55B8-AB80-30FC3BFC55E8}"/>
              </a:ext>
            </a:extLst>
          </p:cNvPr>
          <p:cNvSpPr>
            <a:spLocks noGrp="1"/>
          </p:cNvSpPr>
          <p:nvPr>
            <p:ph type="sldNum" sz="quarter" idx="12"/>
          </p:nvPr>
        </p:nvSpPr>
        <p:spPr/>
        <p:txBody>
          <a:bodyPr/>
          <a:lstStyle/>
          <a:p>
            <a:fld id="{6F3AC998-0953-4B40-92DC-6B2E45AF6150}" type="slidenum">
              <a:rPr lang="es-CR" smtClean="0"/>
              <a:t>‹Nº›</a:t>
            </a:fld>
            <a:endParaRPr lang="es-CR"/>
          </a:p>
        </p:txBody>
      </p:sp>
    </p:spTree>
    <p:extLst>
      <p:ext uri="{BB962C8B-B14F-4D97-AF65-F5344CB8AC3E}">
        <p14:creationId xmlns:p14="http://schemas.microsoft.com/office/powerpoint/2010/main" val="38253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2323C-EBB4-22D0-33B3-419DA91B4C4A}"/>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A2BB6E50-0E66-D7C5-84BF-2E04621C62E6}"/>
              </a:ext>
            </a:extLst>
          </p:cNvPr>
          <p:cNvSpPr>
            <a:spLocks noGrp="1"/>
          </p:cNvSpPr>
          <p:nvPr>
            <p:ph type="dt" sz="half" idx="10"/>
          </p:nvPr>
        </p:nvSpPr>
        <p:spPr/>
        <p:txBody>
          <a:bodyPr/>
          <a:lstStyle/>
          <a:p>
            <a:fld id="{37904023-C94D-4D75-A691-4ABAC50CE9E8}" type="datetimeFigureOut">
              <a:rPr lang="es-CR" smtClean="0"/>
              <a:t>25/11/2023</a:t>
            </a:fld>
            <a:endParaRPr lang="es-CR"/>
          </a:p>
        </p:txBody>
      </p:sp>
      <p:sp>
        <p:nvSpPr>
          <p:cNvPr id="4" name="Marcador de pie de página 3">
            <a:extLst>
              <a:ext uri="{FF2B5EF4-FFF2-40B4-BE49-F238E27FC236}">
                <a16:creationId xmlns:a16="http://schemas.microsoft.com/office/drawing/2014/main" id="{AAA83BBA-663A-1DC4-A8E7-1A61602C4074}"/>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B98DCFC8-87BA-0FF4-1767-043D225C79B9}"/>
              </a:ext>
            </a:extLst>
          </p:cNvPr>
          <p:cNvSpPr>
            <a:spLocks noGrp="1"/>
          </p:cNvSpPr>
          <p:nvPr>
            <p:ph type="sldNum" sz="quarter" idx="12"/>
          </p:nvPr>
        </p:nvSpPr>
        <p:spPr/>
        <p:txBody>
          <a:bodyPr/>
          <a:lstStyle/>
          <a:p>
            <a:fld id="{6F3AC998-0953-4B40-92DC-6B2E45AF6150}" type="slidenum">
              <a:rPr lang="es-CR" smtClean="0"/>
              <a:t>‹Nº›</a:t>
            </a:fld>
            <a:endParaRPr lang="es-CR"/>
          </a:p>
        </p:txBody>
      </p:sp>
    </p:spTree>
    <p:extLst>
      <p:ext uri="{BB962C8B-B14F-4D97-AF65-F5344CB8AC3E}">
        <p14:creationId xmlns:p14="http://schemas.microsoft.com/office/powerpoint/2010/main" val="67087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B864819-CB8C-09E5-0AB5-74FE6FECAFE8}"/>
              </a:ext>
            </a:extLst>
          </p:cNvPr>
          <p:cNvSpPr>
            <a:spLocks noGrp="1"/>
          </p:cNvSpPr>
          <p:nvPr>
            <p:ph type="dt" sz="half" idx="10"/>
          </p:nvPr>
        </p:nvSpPr>
        <p:spPr/>
        <p:txBody>
          <a:bodyPr/>
          <a:lstStyle/>
          <a:p>
            <a:fld id="{37904023-C94D-4D75-A691-4ABAC50CE9E8}" type="datetimeFigureOut">
              <a:rPr lang="es-CR" smtClean="0"/>
              <a:t>25/11/2023</a:t>
            </a:fld>
            <a:endParaRPr lang="es-CR"/>
          </a:p>
        </p:txBody>
      </p:sp>
      <p:sp>
        <p:nvSpPr>
          <p:cNvPr id="3" name="Marcador de pie de página 2">
            <a:extLst>
              <a:ext uri="{FF2B5EF4-FFF2-40B4-BE49-F238E27FC236}">
                <a16:creationId xmlns:a16="http://schemas.microsoft.com/office/drawing/2014/main" id="{74F29066-8CDD-9140-CC5B-7EB9FB9AC906}"/>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C39B1413-9AB2-8286-0782-00C5320D72E8}"/>
              </a:ext>
            </a:extLst>
          </p:cNvPr>
          <p:cNvSpPr>
            <a:spLocks noGrp="1"/>
          </p:cNvSpPr>
          <p:nvPr>
            <p:ph type="sldNum" sz="quarter" idx="12"/>
          </p:nvPr>
        </p:nvSpPr>
        <p:spPr/>
        <p:txBody>
          <a:bodyPr/>
          <a:lstStyle/>
          <a:p>
            <a:fld id="{6F3AC998-0953-4B40-92DC-6B2E45AF6150}" type="slidenum">
              <a:rPr lang="es-CR" smtClean="0"/>
              <a:t>‹Nº›</a:t>
            </a:fld>
            <a:endParaRPr lang="es-CR"/>
          </a:p>
        </p:txBody>
      </p:sp>
    </p:spTree>
    <p:extLst>
      <p:ext uri="{BB962C8B-B14F-4D97-AF65-F5344CB8AC3E}">
        <p14:creationId xmlns:p14="http://schemas.microsoft.com/office/powerpoint/2010/main" val="33238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8CF1F-6871-D300-4D9F-595B8227EF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D212EC7-C056-E544-BE24-37939DF926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DAE72CE7-0260-24BE-67A6-D353572AD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0CE43F2-98FD-0E6B-58E8-9524537544EE}"/>
              </a:ext>
            </a:extLst>
          </p:cNvPr>
          <p:cNvSpPr>
            <a:spLocks noGrp="1"/>
          </p:cNvSpPr>
          <p:nvPr>
            <p:ph type="dt" sz="half" idx="10"/>
          </p:nvPr>
        </p:nvSpPr>
        <p:spPr/>
        <p:txBody>
          <a:bodyPr/>
          <a:lstStyle/>
          <a:p>
            <a:fld id="{37904023-C94D-4D75-A691-4ABAC50CE9E8}" type="datetimeFigureOut">
              <a:rPr lang="es-CR" smtClean="0"/>
              <a:t>25/11/2023</a:t>
            </a:fld>
            <a:endParaRPr lang="es-CR"/>
          </a:p>
        </p:txBody>
      </p:sp>
      <p:sp>
        <p:nvSpPr>
          <p:cNvPr id="6" name="Marcador de pie de página 5">
            <a:extLst>
              <a:ext uri="{FF2B5EF4-FFF2-40B4-BE49-F238E27FC236}">
                <a16:creationId xmlns:a16="http://schemas.microsoft.com/office/drawing/2014/main" id="{36331EED-0AB9-C23B-F1D9-A188D5EA483E}"/>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D11752A6-3597-B820-A4AC-765D67AE123F}"/>
              </a:ext>
            </a:extLst>
          </p:cNvPr>
          <p:cNvSpPr>
            <a:spLocks noGrp="1"/>
          </p:cNvSpPr>
          <p:nvPr>
            <p:ph type="sldNum" sz="quarter" idx="12"/>
          </p:nvPr>
        </p:nvSpPr>
        <p:spPr/>
        <p:txBody>
          <a:bodyPr/>
          <a:lstStyle/>
          <a:p>
            <a:fld id="{6F3AC998-0953-4B40-92DC-6B2E45AF6150}" type="slidenum">
              <a:rPr lang="es-CR" smtClean="0"/>
              <a:t>‹Nº›</a:t>
            </a:fld>
            <a:endParaRPr lang="es-CR"/>
          </a:p>
        </p:txBody>
      </p:sp>
    </p:spTree>
    <p:extLst>
      <p:ext uri="{BB962C8B-B14F-4D97-AF65-F5344CB8AC3E}">
        <p14:creationId xmlns:p14="http://schemas.microsoft.com/office/powerpoint/2010/main" val="255913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A4D75-EC72-9E90-61D7-E893608364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FDB66AC4-4C7A-FEFC-5033-A6D8ECB77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85863952-61D4-1220-6952-666375EFC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8DF20C-52B8-F613-3CB5-0CAD73C7B894}"/>
              </a:ext>
            </a:extLst>
          </p:cNvPr>
          <p:cNvSpPr>
            <a:spLocks noGrp="1"/>
          </p:cNvSpPr>
          <p:nvPr>
            <p:ph type="dt" sz="half" idx="10"/>
          </p:nvPr>
        </p:nvSpPr>
        <p:spPr/>
        <p:txBody>
          <a:bodyPr/>
          <a:lstStyle/>
          <a:p>
            <a:fld id="{37904023-C94D-4D75-A691-4ABAC50CE9E8}" type="datetimeFigureOut">
              <a:rPr lang="es-CR" smtClean="0"/>
              <a:t>25/11/2023</a:t>
            </a:fld>
            <a:endParaRPr lang="es-CR"/>
          </a:p>
        </p:txBody>
      </p:sp>
      <p:sp>
        <p:nvSpPr>
          <p:cNvPr id="6" name="Marcador de pie de página 5">
            <a:extLst>
              <a:ext uri="{FF2B5EF4-FFF2-40B4-BE49-F238E27FC236}">
                <a16:creationId xmlns:a16="http://schemas.microsoft.com/office/drawing/2014/main" id="{1CD77500-3B45-E148-0A31-3E2D74E50EF5}"/>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04F88D82-5B30-6B82-2406-B55AAA41EC8E}"/>
              </a:ext>
            </a:extLst>
          </p:cNvPr>
          <p:cNvSpPr>
            <a:spLocks noGrp="1"/>
          </p:cNvSpPr>
          <p:nvPr>
            <p:ph type="sldNum" sz="quarter" idx="12"/>
          </p:nvPr>
        </p:nvSpPr>
        <p:spPr/>
        <p:txBody>
          <a:bodyPr/>
          <a:lstStyle/>
          <a:p>
            <a:fld id="{6F3AC998-0953-4B40-92DC-6B2E45AF6150}" type="slidenum">
              <a:rPr lang="es-CR" smtClean="0"/>
              <a:t>‹Nº›</a:t>
            </a:fld>
            <a:endParaRPr lang="es-CR"/>
          </a:p>
        </p:txBody>
      </p:sp>
    </p:spTree>
    <p:extLst>
      <p:ext uri="{BB962C8B-B14F-4D97-AF65-F5344CB8AC3E}">
        <p14:creationId xmlns:p14="http://schemas.microsoft.com/office/powerpoint/2010/main" val="74001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1A215C-112C-8B5F-3F3F-0D06F4BB1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56D7265-950A-C6AB-666A-0E631F3CA6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3E6E607-3F2B-77E5-0D39-09E3C8C44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04023-C94D-4D75-A691-4ABAC50CE9E8}" type="datetimeFigureOut">
              <a:rPr lang="es-CR" smtClean="0"/>
              <a:t>25/11/2023</a:t>
            </a:fld>
            <a:endParaRPr lang="es-CR"/>
          </a:p>
        </p:txBody>
      </p:sp>
      <p:sp>
        <p:nvSpPr>
          <p:cNvPr id="5" name="Marcador de pie de página 4">
            <a:extLst>
              <a:ext uri="{FF2B5EF4-FFF2-40B4-BE49-F238E27FC236}">
                <a16:creationId xmlns:a16="http://schemas.microsoft.com/office/drawing/2014/main" id="{AE105AC5-7270-4C21-049F-43C464C079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D5D1F465-007F-5A55-A98F-9F1386996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AC998-0953-4B40-92DC-6B2E45AF6150}" type="slidenum">
              <a:rPr lang="es-CR" smtClean="0"/>
              <a:t>‹Nº›</a:t>
            </a:fld>
            <a:endParaRPr lang="es-CR"/>
          </a:p>
        </p:txBody>
      </p:sp>
    </p:spTree>
    <p:extLst>
      <p:ext uri="{BB962C8B-B14F-4D97-AF65-F5344CB8AC3E}">
        <p14:creationId xmlns:p14="http://schemas.microsoft.com/office/powerpoint/2010/main" val="158622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ctivecampaign.com/es/blog/que-es-un-chatbot" TargetMode="External"/><Relationship Id="rId2" Type="http://schemas.openxmlformats.org/officeDocument/2006/relationships/hyperlink" Target="https://www.bing.com/aclick?ld=e8dNkKQaq-H7rfqaf8ASeLRjVUCUzWv91limKv26CIJv-vdHrLrO-qUzI7RpEIBI7K4UO483p2MrZ3qOsv5cJAhEllGY4BK06Za783vqG6qCi8HNFitFKKCD4u-jKDn-kmuYdjEaKH8YI5OYLwI4YLJrM1bmmprrCcA_Z9ztMfWgfesdVt&amp;u=aHR0cHMlM2ElMmYlMmZhd3MuYW1hem9uLmNvbSUyZnBtJTJmY29udGFjdC1jZW50ZXIlMmYlM2Z0cmslM2QxNGNlOGIzOC0xNDk1LTQyMmQtOTgyMy0wYTc4MjkwNWJkNTElMjZzY19jaGFubmVsJTNkcHMlMjZlZl9pZCUzZCUzYUclM2FzJTI2c19rd2NpZCUzZEFMITQ0MjIhMTAhNzE2NzQ2NDY1NjExNzchNzE2NzUxNzE5OTIzNjI&amp;rlid=a43323957de31c32089346f5e0ce9492" TargetMode="External"/><Relationship Id="rId1" Type="http://schemas.openxmlformats.org/officeDocument/2006/relationships/slideLayout" Target="../slideLayouts/slideLayout2.xml"/><Relationship Id="rId5" Type="http://schemas.openxmlformats.org/officeDocument/2006/relationships/hyperlink" Target="https://www.zendesk.com.mx/blog/tipos-de-chatbot/" TargetMode="External"/><Relationship Id="rId4" Type="http://schemas.openxmlformats.org/officeDocument/2006/relationships/hyperlink" Target="https://www.userlike.com/es/blog/los-mejores-chatbot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siteal.iiep.unesco.org/bdnp/534/ley-661997-ley-general-educacion#:~:text=Garantiza%20el%20derecho%20de%20todos,a%20los%20estudios%20que%20imparte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hoy.com.do/innovatep-y-la-nueva-narrativa-del-infote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dulorenzoguadamuz.com/" TargetMode="External"/><Relationship Id="rId2" Type="http://schemas.openxmlformats.org/officeDocument/2006/relationships/hyperlink" Target="https://www.facebook.com/educacionlorenzoguadamu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972BA-99DB-BC1B-3939-8D8C9BFD01D4}"/>
              </a:ext>
            </a:extLst>
          </p:cNvPr>
          <p:cNvSpPr>
            <a:spLocks noGrp="1"/>
          </p:cNvSpPr>
          <p:nvPr>
            <p:ph type="ctrTitle"/>
          </p:nvPr>
        </p:nvSpPr>
        <p:spPr>
          <a:solidFill>
            <a:srgbClr val="002060"/>
          </a:solidFill>
        </p:spPr>
        <p:txBody>
          <a:bodyPr>
            <a:noAutofit/>
          </a:bodyPr>
          <a:lstStyle/>
          <a:p>
            <a:r>
              <a:rPr lang="es-CR" sz="3600" b="1" dirty="0">
                <a:solidFill>
                  <a:schemeClr val="bg1"/>
                </a:solidFill>
              </a:rPr>
              <a:t>DE CARA AL FUTURO DE LA CUARTA Y QUINTA REVOLUCIÓN INDUSTRIAL: ¿PARA QUÉ Y PARA QUIÉN ES LA FORMACIÓN TÉCNICA PROFESIONAL?</a:t>
            </a:r>
          </a:p>
        </p:txBody>
      </p:sp>
      <p:sp>
        <p:nvSpPr>
          <p:cNvPr id="3" name="Subtítulo 2">
            <a:extLst>
              <a:ext uri="{FF2B5EF4-FFF2-40B4-BE49-F238E27FC236}">
                <a16:creationId xmlns:a16="http://schemas.microsoft.com/office/drawing/2014/main" id="{BC3D05E7-05A4-C717-4A56-995B4FC401A8}"/>
              </a:ext>
            </a:extLst>
          </p:cNvPr>
          <p:cNvSpPr>
            <a:spLocks noGrp="1"/>
          </p:cNvSpPr>
          <p:nvPr>
            <p:ph type="subTitle" idx="1"/>
          </p:nvPr>
        </p:nvSpPr>
        <p:spPr>
          <a:xfrm>
            <a:off x="1524000" y="3646283"/>
            <a:ext cx="9144000" cy="1655762"/>
          </a:xfrm>
          <a:solidFill>
            <a:schemeClr val="accent6">
              <a:lumMod val="75000"/>
            </a:schemeClr>
          </a:solidFill>
        </p:spPr>
        <p:txBody>
          <a:bodyPr>
            <a:normAutofit/>
          </a:bodyPr>
          <a:lstStyle/>
          <a:p>
            <a:r>
              <a:rPr lang="es-CR" sz="2800" b="1" dirty="0">
                <a:solidFill>
                  <a:schemeClr val="bg1"/>
                </a:solidFill>
              </a:rPr>
              <a:t>Hacia una Revisión de la Epistemología de la FTP y Hacia una Gnoseología de las Carreras 4-0.</a:t>
            </a:r>
          </a:p>
          <a:p>
            <a:r>
              <a:rPr lang="es-CR" sz="2800" b="1" dirty="0">
                <a:solidFill>
                  <a:srgbClr val="FFFF00"/>
                </a:solidFill>
              </a:rPr>
              <a:t>Lorenzo Guadamuz Sandoval, </a:t>
            </a:r>
            <a:r>
              <a:rPr lang="es-CR" sz="2800" b="1" dirty="0" err="1">
                <a:solidFill>
                  <a:srgbClr val="FFFF00"/>
                </a:solidFill>
              </a:rPr>
              <a:t>Ph.D</a:t>
            </a:r>
            <a:r>
              <a:rPr lang="es-CR" sz="2800" b="1" dirty="0">
                <a:solidFill>
                  <a:srgbClr val="FFFF00"/>
                </a:solidFill>
              </a:rPr>
              <a:t>. </a:t>
            </a:r>
          </a:p>
        </p:txBody>
      </p:sp>
      <p:sp>
        <p:nvSpPr>
          <p:cNvPr id="4" name="CuadroTexto 3">
            <a:extLst>
              <a:ext uri="{FF2B5EF4-FFF2-40B4-BE49-F238E27FC236}">
                <a16:creationId xmlns:a16="http://schemas.microsoft.com/office/drawing/2014/main" id="{756CFAF9-B0FE-3E25-0586-999358757755}"/>
              </a:ext>
            </a:extLst>
          </p:cNvPr>
          <p:cNvSpPr txBox="1"/>
          <p:nvPr/>
        </p:nvSpPr>
        <p:spPr>
          <a:xfrm>
            <a:off x="3805083" y="5958348"/>
            <a:ext cx="6061587" cy="369332"/>
          </a:xfrm>
          <a:prstGeom prst="rect">
            <a:avLst/>
          </a:prstGeom>
          <a:noFill/>
        </p:spPr>
        <p:txBody>
          <a:bodyPr wrap="square" rtlCol="0">
            <a:spAutoFit/>
          </a:bodyPr>
          <a:lstStyle/>
          <a:p>
            <a:r>
              <a:rPr lang="es-CR" b="1" dirty="0"/>
              <a:t>Santo Domingo, República Dominicana, 8 de diciembre 2023</a:t>
            </a:r>
          </a:p>
        </p:txBody>
      </p:sp>
      <p:sp>
        <p:nvSpPr>
          <p:cNvPr id="6" name="CuadroTexto 5">
            <a:extLst>
              <a:ext uri="{FF2B5EF4-FFF2-40B4-BE49-F238E27FC236}">
                <a16:creationId xmlns:a16="http://schemas.microsoft.com/office/drawing/2014/main" id="{C5126550-96BD-2B80-7D4F-10722E314C07}"/>
              </a:ext>
            </a:extLst>
          </p:cNvPr>
          <p:cNvSpPr txBox="1"/>
          <p:nvPr/>
        </p:nvSpPr>
        <p:spPr>
          <a:xfrm>
            <a:off x="2905432" y="368710"/>
            <a:ext cx="7433187" cy="523220"/>
          </a:xfrm>
          <a:prstGeom prst="rect">
            <a:avLst/>
          </a:prstGeom>
          <a:noFill/>
        </p:spPr>
        <p:txBody>
          <a:bodyPr wrap="square" rtlCol="0">
            <a:spAutoFit/>
          </a:bodyPr>
          <a:lstStyle/>
          <a:p>
            <a:r>
              <a:rPr lang="es-CR" sz="2800" b="1" dirty="0">
                <a:solidFill>
                  <a:srgbClr val="FF0000"/>
                </a:solidFill>
              </a:rPr>
              <a:t>Primera parte – presentación personal </a:t>
            </a:r>
          </a:p>
        </p:txBody>
      </p:sp>
    </p:spTree>
    <p:extLst>
      <p:ext uri="{BB962C8B-B14F-4D97-AF65-F5344CB8AC3E}">
        <p14:creationId xmlns:p14="http://schemas.microsoft.com/office/powerpoint/2010/main" val="10659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1C473-001D-854F-A980-7CDF1024F239}"/>
              </a:ext>
            </a:extLst>
          </p:cNvPr>
          <p:cNvSpPr txBox="1"/>
          <p:nvPr/>
        </p:nvSpPr>
        <p:spPr>
          <a:xfrm>
            <a:off x="762000" y="306186"/>
            <a:ext cx="6638099" cy="553998"/>
          </a:xfrm>
          <a:prstGeom prst="rect">
            <a:avLst/>
          </a:prstGeom>
          <a:noFill/>
        </p:spPr>
        <p:txBody>
          <a:bodyPr wrap="none" rtlCol="0" anchor="t">
            <a:spAutoFit/>
          </a:bodyPr>
          <a:lstStyle/>
          <a:p>
            <a:r>
              <a:rPr lang="en-US" sz="3000" b="1" dirty="0">
                <a:solidFill>
                  <a:schemeClr val="tx2"/>
                </a:solidFill>
                <a:latin typeface="Open Sans" panose="020B0606030504020204" pitchFamily="34" charset="0"/>
                <a:cs typeface="Poppins" pitchFamily="2" charset="77"/>
              </a:rPr>
              <a:t> 8 </a:t>
            </a:r>
            <a:r>
              <a:rPr lang="en-US" sz="3000" b="1" dirty="0" err="1">
                <a:solidFill>
                  <a:schemeClr val="tx2"/>
                </a:solidFill>
                <a:latin typeface="Open Sans" panose="020B0606030504020204" pitchFamily="34" charset="0"/>
                <a:cs typeface="Poppins" pitchFamily="2" charset="77"/>
              </a:rPr>
              <a:t>ocupaciones</a:t>
            </a:r>
            <a:r>
              <a:rPr lang="en-US" sz="3000" b="1" dirty="0">
                <a:solidFill>
                  <a:schemeClr val="tx2"/>
                </a:solidFill>
                <a:latin typeface="Open Sans" panose="020B0606030504020204" pitchFamily="34" charset="0"/>
                <a:cs typeface="Poppins" pitchFamily="2" charset="77"/>
              </a:rPr>
              <a:t> </a:t>
            </a:r>
            <a:r>
              <a:rPr lang="en-US" sz="3000" b="1" dirty="0" err="1">
                <a:solidFill>
                  <a:schemeClr val="tx2"/>
                </a:solidFill>
                <a:latin typeface="Open Sans" panose="020B0606030504020204" pitchFamily="34" charset="0"/>
                <a:cs typeface="Poppins" pitchFamily="2" charset="77"/>
              </a:rPr>
              <a:t>en</a:t>
            </a:r>
            <a:r>
              <a:rPr lang="en-US" sz="3000" b="1" dirty="0">
                <a:solidFill>
                  <a:schemeClr val="tx2"/>
                </a:solidFill>
                <a:latin typeface="Open Sans" panose="020B0606030504020204" pitchFamily="34" charset="0"/>
                <a:cs typeface="Poppins" pitchFamily="2" charset="77"/>
              </a:rPr>
              <a:t> </a:t>
            </a:r>
            <a:r>
              <a:rPr lang="en-US" sz="3000" b="1" dirty="0" err="1">
                <a:solidFill>
                  <a:schemeClr val="tx2"/>
                </a:solidFill>
                <a:latin typeface="Open Sans" panose="020B0606030504020204" pitchFamily="34" charset="0"/>
                <a:cs typeface="Poppins" pitchFamily="2" charset="77"/>
              </a:rPr>
              <a:t>vez</a:t>
            </a:r>
            <a:r>
              <a:rPr lang="en-US" sz="3000" b="1" dirty="0">
                <a:solidFill>
                  <a:schemeClr val="tx2"/>
                </a:solidFill>
                <a:latin typeface="Open Sans" panose="020B0606030504020204" pitchFamily="34" charset="0"/>
                <a:cs typeface="Poppins" pitchFamily="2" charset="77"/>
              </a:rPr>
              <a:t> de 8 robots </a:t>
            </a:r>
          </a:p>
        </p:txBody>
      </p:sp>
      <p:sp>
        <p:nvSpPr>
          <p:cNvPr id="26" name="Trapezoid 25">
            <a:extLst>
              <a:ext uri="{FF2B5EF4-FFF2-40B4-BE49-F238E27FC236}">
                <a16:creationId xmlns:a16="http://schemas.microsoft.com/office/drawing/2014/main" id="{CE97BAF6-FD7B-B94D-92D8-2EB2292F521A}"/>
              </a:ext>
            </a:extLst>
          </p:cNvPr>
          <p:cNvSpPr/>
          <p:nvPr/>
        </p:nvSpPr>
        <p:spPr>
          <a:xfrm rot="16200000">
            <a:off x="6455968" y="2899354"/>
            <a:ext cx="3646005" cy="1462706"/>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2400" b="1" dirty="0">
              <a:latin typeface="Lato Light" panose="020F0502020204030203" pitchFamily="34" charset="0"/>
            </a:endParaRPr>
          </a:p>
        </p:txBody>
      </p:sp>
      <p:sp>
        <p:nvSpPr>
          <p:cNvPr id="25" name="Trapezoid 24">
            <a:extLst>
              <a:ext uri="{FF2B5EF4-FFF2-40B4-BE49-F238E27FC236}">
                <a16:creationId xmlns:a16="http://schemas.microsoft.com/office/drawing/2014/main" id="{6AF07BB6-2AA4-3846-980A-DEE4E311B197}"/>
              </a:ext>
            </a:extLst>
          </p:cNvPr>
          <p:cNvSpPr/>
          <p:nvPr/>
        </p:nvSpPr>
        <p:spPr>
          <a:xfrm rot="5400000">
            <a:off x="2393183" y="2899354"/>
            <a:ext cx="3646005" cy="1462706"/>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Lato Light" panose="020F0502020204030203" pitchFamily="34" charset="0"/>
            </a:endParaRPr>
          </a:p>
        </p:txBody>
      </p:sp>
      <p:sp>
        <p:nvSpPr>
          <p:cNvPr id="6" name="Rectangle 5">
            <a:extLst>
              <a:ext uri="{FF2B5EF4-FFF2-40B4-BE49-F238E27FC236}">
                <a16:creationId xmlns:a16="http://schemas.microsoft.com/office/drawing/2014/main" id="{60C743A0-0021-D345-96B9-C6A58AC20734}"/>
              </a:ext>
            </a:extLst>
          </p:cNvPr>
          <p:cNvSpPr/>
          <p:nvPr/>
        </p:nvSpPr>
        <p:spPr>
          <a:xfrm>
            <a:off x="4355464" y="2111188"/>
            <a:ext cx="1744873" cy="1317812"/>
          </a:xfrm>
          <a:prstGeom prst="rect">
            <a:avLst/>
          </a:prstGeom>
          <a:solidFill>
            <a:schemeClr val="accent3"/>
          </a:solidFill>
          <a:ln>
            <a:noFill/>
          </a:ln>
          <a:effectLst/>
        </p:spPr>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endParaRPr lang="en-US" sz="2400" b="1" dirty="0">
              <a:latin typeface="Lato Light" panose="020F0502020204030203" pitchFamily="34" charset="0"/>
            </a:endParaRPr>
          </a:p>
        </p:txBody>
      </p:sp>
      <p:sp>
        <p:nvSpPr>
          <p:cNvPr id="7" name="Rectangle 6">
            <a:extLst>
              <a:ext uri="{FF2B5EF4-FFF2-40B4-BE49-F238E27FC236}">
                <a16:creationId xmlns:a16="http://schemas.microsoft.com/office/drawing/2014/main" id="{BC9628D2-412D-754D-8545-F14BFAB5A540}"/>
              </a:ext>
            </a:extLst>
          </p:cNvPr>
          <p:cNvSpPr/>
          <p:nvPr/>
        </p:nvSpPr>
        <p:spPr>
          <a:xfrm>
            <a:off x="6392529" y="2111188"/>
            <a:ext cx="1744873" cy="1317812"/>
          </a:xfrm>
          <a:prstGeom prst="rect">
            <a:avLst/>
          </a:prstGeom>
          <a:solidFill>
            <a:schemeClr val="accent4"/>
          </a:solidFill>
          <a:ln>
            <a:noFill/>
          </a:ln>
          <a:effectLst/>
        </p:spPr>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endParaRPr lang="en-US" sz="2400" b="1" dirty="0">
              <a:latin typeface="Lato Light" panose="020F0502020204030203" pitchFamily="34" charset="0"/>
            </a:endParaRPr>
          </a:p>
        </p:txBody>
      </p:sp>
      <p:sp>
        <p:nvSpPr>
          <p:cNvPr id="8" name="Rectangle 7">
            <a:extLst>
              <a:ext uri="{FF2B5EF4-FFF2-40B4-BE49-F238E27FC236}">
                <a16:creationId xmlns:a16="http://schemas.microsoft.com/office/drawing/2014/main" id="{28E12D41-41DC-5743-9602-E56831F63F9B}"/>
              </a:ext>
            </a:extLst>
          </p:cNvPr>
          <p:cNvSpPr/>
          <p:nvPr/>
        </p:nvSpPr>
        <p:spPr>
          <a:xfrm>
            <a:off x="4355464" y="3832412"/>
            <a:ext cx="1744873" cy="1317812"/>
          </a:xfrm>
          <a:prstGeom prst="rect">
            <a:avLst/>
          </a:prstGeom>
          <a:solidFill>
            <a:schemeClr val="accent4"/>
          </a:solidFill>
          <a:ln>
            <a:noFill/>
          </a:ln>
          <a:effectLst/>
        </p:spPr>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endParaRPr lang="en-US" sz="2400" b="1" dirty="0">
              <a:latin typeface="Lato Light" panose="020F0502020204030203" pitchFamily="34" charset="0"/>
            </a:endParaRPr>
          </a:p>
        </p:txBody>
      </p:sp>
      <p:sp>
        <p:nvSpPr>
          <p:cNvPr id="9" name="Rectangle 8">
            <a:extLst>
              <a:ext uri="{FF2B5EF4-FFF2-40B4-BE49-F238E27FC236}">
                <a16:creationId xmlns:a16="http://schemas.microsoft.com/office/drawing/2014/main" id="{7CFD2E59-39FB-104C-8E7A-4AD22F7BA901}"/>
              </a:ext>
            </a:extLst>
          </p:cNvPr>
          <p:cNvSpPr/>
          <p:nvPr/>
        </p:nvSpPr>
        <p:spPr>
          <a:xfrm>
            <a:off x="6392528" y="3832412"/>
            <a:ext cx="1744873" cy="1317812"/>
          </a:xfrm>
          <a:prstGeom prst="rect">
            <a:avLst/>
          </a:prstGeom>
          <a:solidFill>
            <a:schemeClr val="accent3"/>
          </a:solidFill>
          <a:ln>
            <a:noFill/>
          </a:ln>
          <a:effectLst/>
        </p:spPr>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endParaRPr lang="en-US" sz="2400" b="1" dirty="0">
              <a:latin typeface="Lato Light" panose="020F0502020204030203" pitchFamily="34" charset="0"/>
            </a:endParaRPr>
          </a:p>
        </p:txBody>
      </p:sp>
      <p:sp>
        <p:nvSpPr>
          <p:cNvPr id="10" name="TextBox 9">
            <a:extLst>
              <a:ext uri="{FF2B5EF4-FFF2-40B4-BE49-F238E27FC236}">
                <a16:creationId xmlns:a16="http://schemas.microsoft.com/office/drawing/2014/main" id="{0A78E5CB-D51F-CE4F-A563-A8E31A52B850}"/>
              </a:ext>
            </a:extLst>
          </p:cNvPr>
          <p:cNvSpPr txBox="1"/>
          <p:nvPr/>
        </p:nvSpPr>
        <p:spPr>
          <a:xfrm>
            <a:off x="4923249" y="1295536"/>
            <a:ext cx="609302" cy="733534"/>
          </a:xfrm>
          <a:prstGeom prst="rect">
            <a:avLst/>
          </a:prstGeom>
          <a:noFill/>
        </p:spPr>
        <p:txBody>
          <a:bodyPr wrap="square" rtlCol="0" anchor="b" anchorCtr="0">
            <a:spAutoFit/>
          </a:bodyPr>
          <a:lstStyle/>
          <a:p>
            <a:pPr algn="ctr">
              <a:lnSpc>
                <a:spcPts val="2500"/>
              </a:lnSpc>
            </a:pPr>
            <a:r>
              <a:rPr lang="en-US" sz="2200" b="1" dirty="0">
                <a:solidFill>
                  <a:schemeClr val="tx2"/>
                </a:solidFill>
                <a:latin typeface="Open Sans" panose="020B0606030504020204" pitchFamily="34" charset="0"/>
                <a:ea typeface="League Spartan" charset="0"/>
                <a:cs typeface="Poppins" pitchFamily="2" charset="77"/>
              </a:rPr>
              <a:t>Self</a:t>
            </a:r>
          </a:p>
        </p:txBody>
      </p:sp>
      <p:sp>
        <p:nvSpPr>
          <p:cNvPr id="11" name="TextBox 10">
            <a:extLst>
              <a:ext uri="{FF2B5EF4-FFF2-40B4-BE49-F238E27FC236}">
                <a16:creationId xmlns:a16="http://schemas.microsoft.com/office/drawing/2014/main" id="{F0B65C5B-1BAF-E34A-AD0A-68B12FA3509A}"/>
              </a:ext>
            </a:extLst>
          </p:cNvPr>
          <p:cNvSpPr txBox="1"/>
          <p:nvPr/>
        </p:nvSpPr>
        <p:spPr>
          <a:xfrm>
            <a:off x="6689327" y="1616136"/>
            <a:ext cx="1151277" cy="412934"/>
          </a:xfrm>
          <a:prstGeom prst="rect">
            <a:avLst/>
          </a:prstGeom>
          <a:noFill/>
        </p:spPr>
        <p:txBody>
          <a:bodyPr wrap="none" rtlCol="0" anchor="b" anchorCtr="0">
            <a:spAutoFit/>
          </a:bodyPr>
          <a:lstStyle/>
          <a:p>
            <a:pPr algn="ctr">
              <a:lnSpc>
                <a:spcPts val="2500"/>
              </a:lnSpc>
            </a:pPr>
            <a:r>
              <a:rPr lang="en-US" sz="2200" b="1" dirty="0">
                <a:solidFill>
                  <a:schemeClr val="tx2"/>
                </a:solidFill>
                <a:latin typeface="Open Sans" panose="020B0606030504020204" pitchFamily="34" charset="0"/>
                <a:ea typeface="League Spartan" charset="0"/>
                <a:cs typeface="Poppins" pitchFamily="2" charset="77"/>
              </a:rPr>
              <a:t>Others</a:t>
            </a:r>
          </a:p>
        </p:txBody>
      </p:sp>
      <p:sp>
        <p:nvSpPr>
          <p:cNvPr id="12" name="TextBox 11">
            <a:extLst>
              <a:ext uri="{FF2B5EF4-FFF2-40B4-BE49-F238E27FC236}">
                <a16:creationId xmlns:a16="http://schemas.microsoft.com/office/drawing/2014/main" id="{F6B84134-1B2C-5A43-8567-423CA73F1BC2}"/>
              </a:ext>
            </a:extLst>
          </p:cNvPr>
          <p:cNvSpPr txBox="1"/>
          <p:nvPr/>
        </p:nvSpPr>
        <p:spPr>
          <a:xfrm rot="16200000">
            <a:off x="3175953" y="2563628"/>
            <a:ext cx="1866088" cy="412934"/>
          </a:xfrm>
          <a:prstGeom prst="rect">
            <a:avLst/>
          </a:prstGeom>
          <a:noFill/>
        </p:spPr>
        <p:txBody>
          <a:bodyPr wrap="none" rtlCol="0" anchor="b" anchorCtr="0">
            <a:spAutoFit/>
          </a:bodyPr>
          <a:lstStyle/>
          <a:p>
            <a:pPr algn="ctr">
              <a:lnSpc>
                <a:spcPts val="2500"/>
              </a:lnSpc>
            </a:pPr>
            <a:r>
              <a:rPr lang="en-US" sz="2200" b="1" dirty="0">
                <a:solidFill>
                  <a:schemeClr val="tx2"/>
                </a:solidFill>
                <a:latin typeface="Open Sans" panose="020B0606030504020204" pitchFamily="34" charset="0"/>
                <a:ea typeface="League Spartan" charset="0"/>
                <a:cs typeface="Poppins" pitchFamily="2" charset="77"/>
              </a:rPr>
              <a:t>AWARENESS</a:t>
            </a:r>
          </a:p>
        </p:txBody>
      </p:sp>
      <p:sp>
        <p:nvSpPr>
          <p:cNvPr id="13" name="TextBox 12">
            <a:extLst>
              <a:ext uri="{FF2B5EF4-FFF2-40B4-BE49-F238E27FC236}">
                <a16:creationId xmlns:a16="http://schemas.microsoft.com/office/drawing/2014/main" id="{5A3FB78D-9C2D-004B-A789-65125BF4514E}"/>
              </a:ext>
            </a:extLst>
          </p:cNvPr>
          <p:cNvSpPr txBox="1"/>
          <p:nvPr/>
        </p:nvSpPr>
        <p:spPr>
          <a:xfrm rot="16200000">
            <a:off x="3399925" y="4284852"/>
            <a:ext cx="1418145" cy="412934"/>
          </a:xfrm>
          <a:prstGeom prst="rect">
            <a:avLst/>
          </a:prstGeom>
          <a:noFill/>
        </p:spPr>
        <p:txBody>
          <a:bodyPr wrap="none" rtlCol="0" anchor="b" anchorCtr="0">
            <a:spAutoFit/>
          </a:bodyPr>
          <a:lstStyle/>
          <a:p>
            <a:pPr algn="ctr">
              <a:lnSpc>
                <a:spcPts val="2500"/>
              </a:lnSpc>
            </a:pPr>
            <a:r>
              <a:rPr lang="en-US" sz="2200" b="1" dirty="0">
                <a:solidFill>
                  <a:schemeClr val="tx2"/>
                </a:solidFill>
                <a:latin typeface="Open Sans" panose="020B0606030504020204" pitchFamily="34" charset="0"/>
                <a:ea typeface="League Spartan" charset="0"/>
                <a:cs typeface="Poppins" pitchFamily="2" charset="77"/>
              </a:rPr>
              <a:t>ACTIONS</a:t>
            </a:r>
          </a:p>
        </p:txBody>
      </p:sp>
      <p:sp>
        <p:nvSpPr>
          <p:cNvPr id="14" name="TextBox 13">
            <a:extLst>
              <a:ext uri="{FF2B5EF4-FFF2-40B4-BE49-F238E27FC236}">
                <a16:creationId xmlns:a16="http://schemas.microsoft.com/office/drawing/2014/main" id="{50DE9B26-4F65-0741-9753-F8EBE10BC3E0}"/>
              </a:ext>
            </a:extLst>
          </p:cNvPr>
          <p:cNvSpPr txBox="1"/>
          <p:nvPr/>
        </p:nvSpPr>
        <p:spPr>
          <a:xfrm>
            <a:off x="4525806" y="1417338"/>
            <a:ext cx="2034959" cy="2657138"/>
          </a:xfrm>
          <a:prstGeom prst="rect">
            <a:avLst/>
          </a:prstGeom>
          <a:noFill/>
        </p:spPr>
        <p:txBody>
          <a:bodyPr wrap="square" rtlCol="0" anchor="ctr" anchorCtr="0">
            <a:spAutoFit/>
          </a:bodyPr>
          <a:lstStyle/>
          <a:p>
            <a:pPr>
              <a:lnSpc>
                <a:spcPts val="2500"/>
              </a:lnSpc>
            </a:pPr>
            <a:endParaRPr lang="es-CR" sz="900" b="1" dirty="0"/>
          </a:p>
          <a:p>
            <a:pPr>
              <a:lnSpc>
                <a:spcPts val="2500"/>
              </a:lnSpc>
            </a:pPr>
            <a:endParaRPr lang="es-CR" sz="900" b="1" dirty="0"/>
          </a:p>
          <a:p>
            <a:pPr>
              <a:lnSpc>
                <a:spcPts val="2500"/>
              </a:lnSpc>
            </a:pPr>
            <a:r>
              <a:rPr lang="es-CR" sz="900" b="1" dirty="0">
                <a:solidFill>
                  <a:schemeClr val="accent1">
                    <a:lumMod val="60000"/>
                    <a:lumOff val="40000"/>
                  </a:schemeClr>
                </a:solidFill>
              </a:rPr>
              <a:t>OPERADOR </a:t>
            </a:r>
          </a:p>
          <a:p>
            <a:pPr>
              <a:lnSpc>
                <a:spcPts val="2500"/>
              </a:lnSpc>
            </a:pPr>
            <a:r>
              <a:rPr lang="es-CR" sz="900" b="1" dirty="0">
                <a:solidFill>
                  <a:schemeClr val="accent1">
                    <a:lumMod val="60000"/>
                    <a:lumOff val="40000"/>
                  </a:schemeClr>
                </a:solidFill>
              </a:rPr>
              <a:t>VIRTUAL</a:t>
            </a:r>
          </a:p>
          <a:p>
            <a:pPr>
              <a:lnSpc>
                <a:spcPts val="2500"/>
              </a:lnSpc>
            </a:pPr>
            <a:r>
              <a:rPr lang="en-US" sz="900" b="1" dirty="0">
                <a:solidFill>
                  <a:srgbClr val="FFFF00"/>
                </a:solidFill>
              </a:rPr>
              <a:t>VIRTUAL </a:t>
            </a:r>
          </a:p>
          <a:p>
            <a:pPr>
              <a:lnSpc>
                <a:spcPts val="2500"/>
              </a:lnSpc>
            </a:pPr>
            <a:r>
              <a:rPr lang="en-US" sz="900" b="1" dirty="0">
                <a:solidFill>
                  <a:srgbClr val="FFFF00"/>
                </a:solidFill>
              </a:rPr>
              <a:t>OPERATOR</a:t>
            </a:r>
          </a:p>
          <a:p>
            <a:pPr>
              <a:lnSpc>
                <a:spcPts val="2500"/>
              </a:lnSpc>
            </a:pPr>
            <a:endParaRPr lang="es-CR" sz="900" b="1" dirty="0"/>
          </a:p>
          <a:p>
            <a:pPr algn="ctr">
              <a:lnSpc>
                <a:spcPts val="2500"/>
              </a:lnSpc>
            </a:pPr>
            <a:endParaRPr lang="en-US" sz="2200" b="1" dirty="0">
              <a:solidFill>
                <a:schemeClr val="bg1"/>
              </a:solidFill>
              <a:latin typeface="Open Sans" panose="020B0606030504020204" pitchFamily="34" charset="0"/>
              <a:ea typeface="League Spartan" charset="0"/>
              <a:cs typeface="Poppins" pitchFamily="2" charset="77"/>
            </a:endParaRPr>
          </a:p>
        </p:txBody>
      </p:sp>
      <p:sp>
        <p:nvSpPr>
          <p:cNvPr id="15" name="TextBox 14">
            <a:extLst>
              <a:ext uri="{FF2B5EF4-FFF2-40B4-BE49-F238E27FC236}">
                <a16:creationId xmlns:a16="http://schemas.microsoft.com/office/drawing/2014/main" id="{6517E574-C942-0F4C-ABCE-5CE8CFAEE530}"/>
              </a:ext>
            </a:extLst>
          </p:cNvPr>
          <p:cNvSpPr txBox="1"/>
          <p:nvPr/>
        </p:nvSpPr>
        <p:spPr>
          <a:xfrm>
            <a:off x="6445110" y="1441527"/>
            <a:ext cx="2855300" cy="2657138"/>
          </a:xfrm>
          <a:prstGeom prst="rect">
            <a:avLst/>
          </a:prstGeom>
          <a:noFill/>
        </p:spPr>
        <p:txBody>
          <a:bodyPr wrap="square" rtlCol="0" anchor="ctr" anchorCtr="0">
            <a:spAutoFit/>
          </a:bodyPr>
          <a:lstStyle/>
          <a:p>
            <a:pPr>
              <a:lnSpc>
                <a:spcPts val="2500"/>
              </a:lnSpc>
            </a:pPr>
            <a:endParaRPr lang="es-CR" sz="900" b="1" dirty="0"/>
          </a:p>
          <a:p>
            <a:pPr>
              <a:lnSpc>
                <a:spcPts val="2500"/>
              </a:lnSpc>
            </a:pPr>
            <a:endParaRPr lang="es-CR" sz="900" b="1" dirty="0"/>
          </a:p>
          <a:p>
            <a:pPr>
              <a:lnSpc>
                <a:spcPts val="2500"/>
              </a:lnSpc>
            </a:pPr>
            <a:r>
              <a:rPr lang="es-CR" sz="900" b="1" dirty="0">
                <a:solidFill>
                  <a:schemeClr val="accent1">
                    <a:lumMod val="60000"/>
                    <a:lumOff val="40000"/>
                  </a:schemeClr>
                </a:solidFill>
              </a:rPr>
              <a:t>OPERADOR MÁS</a:t>
            </a:r>
          </a:p>
          <a:p>
            <a:pPr>
              <a:lnSpc>
                <a:spcPts val="2500"/>
              </a:lnSpc>
            </a:pPr>
            <a:r>
              <a:rPr lang="es-CR" sz="900" b="1" dirty="0">
                <a:solidFill>
                  <a:schemeClr val="accent1">
                    <a:lumMod val="60000"/>
                    <a:lumOff val="40000"/>
                  </a:schemeClr>
                </a:solidFill>
              </a:rPr>
              <a:t> INTELIGENTE</a:t>
            </a:r>
          </a:p>
          <a:p>
            <a:pPr>
              <a:lnSpc>
                <a:spcPts val="2500"/>
              </a:lnSpc>
            </a:pPr>
            <a:r>
              <a:rPr lang="en-US" sz="900" b="1" dirty="0">
                <a:solidFill>
                  <a:srgbClr val="FFFF00"/>
                </a:solidFill>
              </a:rPr>
              <a:t>SMARTER</a:t>
            </a:r>
          </a:p>
          <a:p>
            <a:pPr>
              <a:lnSpc>
                <a:spcPts val="2500"/>
              </a:lnSpc>
            </a:pPr>
            <a:r>
              <a:rPr lang="en-US" sz="900" b="1" dirty="0">
                <a:solidFill>
                  <a:srgbClr val="FFFF00"/>
                </a:solidFill>
              </a:rPr>
              <a:t> OPERATOR</a:t>
            </a:r>
          </a:p>
          <a:p>
            <a:pPr>
              <a:lnSpc>
                <a:spcPts val="2500"/>
              </a:lnSpc>
            </a:pPr>
            <a:endParaRPr lang="es-CR" sz="900" b="1" dirty="0"/>
          </a:p>
          <a:p>
            <a:pPr algn="ctr">
              <a:lnSpc>
                <a:spcPts val="2500"/>
              </a:lnSpc>
            </a:pPr>
            <a:endParaRPr lang="en-US" sz="2200" b="1" dirty="0">
              <a:solidFill>
                <a:schemeClr val="bg1"/>
              </a:solidFill>
              <a:latin typeface="Open Sans" panose="020B0606030504020204" pitchFamily="34" charset="0"/>
              <a:ea typeface="League Spartan" charset="0"/>
              <a:cs typeface="Poppins" pitchFamily="2" charset="77"/>
            </a:endParaRPr>
          </a:p>
        </p:txBody>
      </p:sp>
      <p:sp>
        <p:nvSpPr>
          <p:cNvPr id="16" name="TextBox 15">
            <a:extLst>
              <a:ext uri="{FF2B5EF4-FFF2-40B4-BE49-F238E27FC236}">
                <a16:creationId xmlns:a16="http://schemas.microsoft.com/office/drawing/2014/main" id="{92D67101-06CE-1C4C-A542-928ED0CB9B8B}"/>
              </a:ext>
            </a:extLst>
          </p:cNvPr>
          <p:cNvSpPr txBox="1"/>
          <p:nvPr/>
        </p:nvSpPr>
        <p:spPr>
          <a:xfrm>
            <a:off x="6434535" y="3322677"/>
            <a:ext cx="1744873" cy="2336537"/>
          </a:xfrm>
          <a:prstGeom prst="rect">
            <a:avLst/>
          </a:prstGeom>
          <a:noFill/>
        </p:spPr>
        <p:txBody>
          <a:bodyPr wrap="square" rtlCol="0" anchor="ctr" anchorCtr="0">
            <a:spAutoFit/>
          </a:bodyPr>
          <a:lstStyle/>
          <a:p>
            <a:pPr>
              <a:lnSpc>
                <a:spcPts val="2500"/>
              </a:lnSpc>
            </a:pPr>
            <a:endParaRPr lang="es-CR" sz="900" b="1" dirty="0"/>
          </a:p>
          <a:p>
            <a:pPr>
              <a:lnSpc>
                <a:spcPts val="2500"/>
              </a:lnSpc>
            </a:pPr>
            <a:endParaRPr lang="es-CR" sz="900" b="1" dirty="0">
              <a:solidFill>
                <a:schemeClr val="accent1">
                  <a:lumMod val="60000"/>
                  <a:lumOff val="40000"/>
                </a:schemeClr>
              </a:solidFill>
            </a:endParaRPr>
          </a:p>
          <a:p>
            <a:pPr>
              <a:lnSpc>
                <a:spcPts val="2500"/>
              </a:lnSpc>
            </a:pPr>
            <a:r>
              <a:rPr lang="es-CR" sz="900" b="1" dirty="0">
                <a:solidFill>
                  <a:schemeClr val="accent1">
                    <a:lumMod val="60000"/>
                    <a:lumOff val="40000"/>
                  </a:schemeClr>
                </a:solidFill>
              </a:rPr>
              <a:t>OPERADOR</a:t>
            </a:r>
          </a:p>
          <a:p>
            <a:pPr>
              <a:lnSpc>
                <a:spcPts val="2500"/>
              </a:lnSpc>
            </a:pPr>
            <a:r>
              <a:rPr lang="es-CR" sz="900" b="1" dirty="0">
                <a:solidFill>
                  <a:schemeClr val="accent1">
                    <a:lumMod val="60000"/>
                    <a:lumOff val="40000"/>
                  </a:schemeClr>
                </a:solidFill>
              </a:rPr>
              <a:t> COLABORATIVO</a:t>
            </a:r>
          </a:p>
          <a:p>
            <a:pPr>
              <a:lnSpc>
                <a:spcPts val="2500"/>
              </a:lnSpc>
            </a:pPr>
            <a:r>
              <a:rPr lang="en-US" sz="900" b="1" dirty="0">
                <a:solidFill>
                  <a:srgbClr val="FFFF00"/>
                </a:solidFill>
              </a:rPr>
              <a:t>COLLABORATIVE OPERATOR </a:t>
            </a:r>
          </a:p>
          <a:p>
            <a:pPr>
              <a:lnSpc>
                <a:spcPts val="2500"/>
              </a:lnSpc>
            </a:pPr>
            <a:endParaRPr lang="es-CR" sz="900" b="1" dirty="0"/>
          </a:p>
          <a:p>
            <a:pPr algn="ctr">
              <a:lnSpc>
                <a:spcPts val="2500"/>
              </a:lnSpc>
            </a:pPr>
            <a:endParaRPr lang="en-US" sz="2200" b="1" dirty="0">
              <a:solidFill>
                <a:schemeClr val="bg1"/>
              </a:solidFill>
              <a:latin typeface="Open Sans" panose="020B0606030504020204" pitchFamily="34" charset="0"/>
              <a:ea typeface="League Spartan" charset="0"/>
              <a:cs typeface="Poppins" pitchFamily="2" charset="77"/>
            </a:endParaRPr>
          </a:p>
        </p:txBody>
      </p:sp>
      <p:sp>
        <p:nvSpPr>
          <p:cNvPr id="17" name="TextBox 16">
            <a:extLst>
              <a:ext uri="{FF2B5EF4-FFF2-40B4-BE49-F238E27FC236}">
                <a16:creationId xmlns:a16="http://schemas.microsoft.com/office/drawing/2014/main" id="{AD12A182-2262-7F48-AC0D-D1E785BCA105}"/>
              </a:ext>
            </a:extLst>
          </p:cNvPr>
          <p:cNvSpPr txBox="1"/>
          <p:nvPr/>
        </p:nvSpPr>
        <p:spPr>
          <a:xfrm>
            <a:off x="4366806" y="3482977"/>
            <a:ext cx="2057704" cy="2015936"/>
          </a:xfrm>
          <a:prstGeom prst="rect">
            <a:avLst/>
          </a:prstGeom>
          <a:solidFill>
            <a:srgbClr val="CCF6FF"/>
          </a:solidFill>
        </p:spPr>
        <p:txBody>
          <a:bodyPr wrap="square" rtlCol="0" anchor="ctr" anchorCtr="0">
            <a:spAutoFit/>
          </a:bodyPr>
          <a:lstStyle/>
          <a:p>
            <a:pPr>
              <a:lnSpc>
                <a:spcPts val="2500"/>
              </a:lnSpc>
            </a:pPr>
            <a:endParaRPr lang="es-CR" sz="900" b="1" dirty="0"/>
          </a:p>
          <a:p>
            <a:pPr>
              <a:lnSpc>
                <a:spcPts val="2500"/>
              </a:lnSpc>
            </a:pPr>
            <a:r>
              <a:rPr lang="es-CR" sz="900" b="1" dirty="0">
                <a:solidFill>
                  <a:srgbClr val="002060"/>
                </a:solidFill>
              </a:rPr>
              <a:t>OPERADOR SANO</a:t>
            </a:r>
          </a:p>
          <a:p>
            <a:pPr>
              <a:lnSpc>
                <a:spcPts val="2500"/>
              </a:lnSpc>
            </a:pPr>
            <a:r>
              <a:rPr lang="en-US" sz="900" b="1" dirty="0">
                <a:solidFill>
                  <a:srgbClr val="FF0000"/>
                </a:solidFill>
              </a:rPr>
              <a:t>HEALTHY</a:t>
            </a:r>
          </a:p>
          <a:p>
            <a:pPr>
              <a:lnSpc>
                <a:spcPts val="2500"/>
              </a:lnSpc>
            </a:pPr>
            <a:r>
              <a:rPr lang="en-US" sz="900" b="1" dirty="0">
                <a:solidFill>
                  <a:srgbClr val="FF0000"/>
                </a:solidFill>
              </a:rPr>
              <a:t> OPERATOR</a:t>
            </a:r>
          </a:p>
          <a:p>
            <a:pPr>
              <a:lnSpc>
                <a:spcPts val="2500"/>
              </a:lnSpc>
            </a:pPr>
            <a:endParaRPr lang="es-CR" sz="900" b="1" dirty="0"/>
          </a:p>
          <a:p>
            <a:pPr algn="ctr">
              <a:lnSpc>
                <a:spcPts val="2500"/>
              </a:lnSpc>
            </a:pPr>
            <a:endParaRPr lang="en-US" sz="2200" b="1" dirty="0">
              <a:solidFill>
                <a:schemeClr val="bg1"/>
              </a:solidFill>
              <a:latin typeface="Open Sans" panose="020B0606030504020204" pitchFamily="34" charset="0"/>
              <a:ea typeface="League Spartan" charset="0"/>
              <a:cs typeface="Poppins" pitchFamily="2" charset="77"/>
            </a:endParaRPr>
          </a:p>
        </p:txBody>
      </p:sp>
      <p:sp>
        <p:nvSpPr>
          <p:cNvPr id="23" name="TextBox 22">
            <a:extLst>
              <a:ext uri="{FF2B5EF4-FFF2-40B4-BE49-F238E27FC236}">
                <a16:creationId xmlns:a16="http://schemas.microsoft.com/office/drawing/2014/main" id="{4C842E5F-DDB5-3346-A0D3-D022F5FA7080}"/>
              </a:ext>
            </a:extLst>
          </p:cNvPr>
          <p:cNvSpPr txBox="1"/>
          <p:nvPr/>
        </p:nvSpPr>
        <p:spPr>
          <a:xfrm>
            <a:off x="6183583" y="5630854"/>
            <a:ext cx="2162772" cy="295209"/>
          </a:xfrm>
          <a:prstGeom prst="rect">
            <a:avLst/>
          </a:prstGeom>
          <a:noFill/>
        </p:spPr>
        <p:txBody>
          <a:bodyPr wrap="none" rtlCol="0" anchor="t" anchorCtr="0">
            <a:spAutoFit/>
          </a:bodyPr>
          <a:lstStyle/>
          <a:p>
            <a:pPr algn="ctr">
              <a:lnSpc>
                <a:spcPts val="1750"/>
              </a:lnSpc>
            </a:pPr>
            <a:r>
              <a:rPr lang="en-US" sz="900" b="1" dirty="0">
                <a:latin typeface="Open Sans" panose="020B0606030504020204" pitchFamily="34" charset="0"/>
                <a:ea typeface="League Spartan" charset="0"/>
                <a:cs typeface="Poppins" pitchFamily="2" charset="77"/>
              </a:rPr>
              <a:t>IMPACTO POSITIVO EN EL EMPLEO </a:t>
            </a:r>
          </a:p>
        </p:txBody>
      </p:sp>
      <p:sp>
        <p:nvSpPr>
          <p:cNvPr id="29" name="Rectangle 28">
            <a:extLst>
              <a:ext uri="{FF2B5EF4-FFF2-40B4-BE49-F238E27FC236}">
                <a16:creationId xmlns:a16="http://schemas.microsoft.com/office/drawing/2014/main" id="{B0CE8011-3AA3-C04D-9861-4ED48B481620}"/>
              </a:ext>
            </a:extLst>
          </p:cNvPr>
          <p:cNvSpPr/>
          <p:nvPr/>
        </p:nvSpPr>
        <p:spPr>
          <a:xfrm>
            <a:off x="8499814" y="2111188"/>
            <a:ext cx="2481186" cy="1317812"/>
          </a:xfrm>
          <a:prstGeom prst="rect">
            <a:avLst/>
          </a:prstGeom>
          <a:solidFill>
            <a:schemeClr val="accent1"/>
          </a:solidFill>
          <a:ln>
            <a:noFill/>
          </a:ln>
          <a:effectLst/>
        </p:spPr>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endParaRPr lang="en-US" sz="2400" b="1" dirty="0">
              <a:latin typeface="Lato Light" panose="020F0502020204030203" pitchFamily="34" charset="0"/>
            </a:endParaRPr>
          </a:p>
        </p:txBody>
      </p:sp>
      <p:sp>
        <p:nvSpPr>
          <p:cNvPr id="30" name="Rectangle 29">
            <a:extLst>
              <a:ext uri="{FF2B5EF4-FFF2-40B4-BE49-F238E27FC236}">
                <a16:creationId xmlns:a16="http://schemas.microsoft.com/office/drawing/2014/main" id="{8E81D508-4F6E-3C42-B1E9-B6143430C647}"/>
              </a:ext>
            </a:extLst>
          </p:cNvPr>
          <p:cNvSpPr/>
          <p:nvPr/>
        </p:nvSpPr>
        <p:spPr>
          <a:xfrm>
            <a:off x="8499813" y="3832412"/>
            <a:ext cx="2481186" cy="1317812"/>
          </a:xfrm>
          <a:prstGeom prst="rect">
            <a:avLst/>
          </a:prstGeom>
          <a:solidFill>
            <a:schemeClr val="accent2"/>
          </a:solidFill>
          <a:ln>
            <a:noFill/>
          </a:ln>
          <a:effectLst/>
        </p:spPr>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endParaRPr lang="en-US" sz="2400" b="1" dirty="0">
              <a:latin typeface="Lato Light" panose="020F0502020204030203" pitchFamily="34" charset="0"/>
            </a:endParaRPr>
          </a:p>
        </p:txBody>
      </p:sp>
      <p:sp>
        <p:nvSpPr>
          <p:cNvPr id="31" name="Rectangle 30">
            <a:extLst>
              <a:ext uri="{FF2B5EF4-FFF2-40B4-BE49-F238E27FC236}">
                <a16:creationId xmlns:a16="http://schemas.microsoft.com/office/drawing/2014/main" id="{4E334C01-D61F-FE4C-9372-327E752A33E6}"/>
              </a:ext>
            </a:extLst>
          </p:cNvPr>
          <p:cNvSpPr/>
          <p:nvPr/>
        </p:nvSpPr>
        <p:spPr>
          <a:xfrm>
            <a:off x="1211001" y="1404291"/>
            <a:ext cx="2481186" cy="2025616"/>
          </a:xfrm>
          <a:prstGeom prst="rect">
            <a:avLst/>
          </a:prstGeom>
          <a:solidFill>
            <a:srgbClr val="002060"/>
          </a:solidFill>
          <a:ln>
            <a:noFill/>
          </a:ln>
          <a:effectLst/>
        </p:spPr>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endParaRPr lang="en-US" sz="2400" b="1" dirty="0">
              <a:latin typeface="Lato Light" panose="020F0502020204030203" pitchFamily="34" charset="0"/>
            </a:endParaRPr>
          </a:p>
        </p:txBody>
      </p:sp>
      <p:sp>
        <p:nvSpPr>
          <p:cNvPr id="32" name="Rectangle 31">
            <a:extLst>
              <a:ext uri="{FF2B5EF4-FFF2-40B4-BE49-F238E27FC236}">
                <a16:creationId xmlns:a16="http://schemas.microsoft.com/office/drawing/2014/main" id="{0FF9F780-213B-5B4D-AE7F-13A5D20D5918}"/>
              </a:ext>
            </a:extLst>
          </p:cNvPr>
          <p:cNvSpPr/>
          <p:nvPr/>
        </p:nvSpPr>
        <p:spPr>
          <a:xfrm>
            <a:off x="1211001" y="3833318"/>
            <a:ext cx="2481186" cy="1317812"/>
          </a:xfrm>
          <a:prstGeom prst="rect">
            <a:avLst/>
          </a:prstGeom>
          <a:solidFill>
            <a:schemeClr val="accent2"/>
          </a:solidFill>
          <a:ln>
            <a:noFill/>
          </a:ln>
          <a:effectLst/>
        </p:spPr>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endParaRPr lang="en-US" sz="2400" b="1" dirty="0">
              <a:latin typeface="Lato Light" panose="020F0502020204030203" pitchFamily="34" charset="0"/>
            </a:endParaRPr>
          </a:p>
        </p:txBody>
      </p:sp>
      <p:sp>
        <p:nvSpPr>
          <p:cNvPr id="33" name="Subtitle 2">
            <a:extLst>
              <a:ext uri="{FF2B5EF4-FFF2-40B4-BE49-F238E27FC236}">
                <a16:creationId xmlns:a16="http://schemas.microsoft.com/office/drawing/2014/main" id="{BD03A7FC-D7AB-F84F-A4A8-8AC70CAFBFB3}"/>
              </a:ext>
            </a:extLst>
          </p:cNvPr>
          <p:cNvSpPr txBox="1">
            <a:spLocks/>
          </p:cNvSpPr>
          <p:nvPr/>
        </p:nvSpPr>
        <p:spPr>
          <a:xfrm>
            <a:off x="8812047" y="1727502"/>
            <a:ext cx="1856719" cy="2085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300"/>
              </a:spcBef>
            </a:pPr>
            <a:endParaRPr lang="es-CR" sz="1800" b="1" dirty="0"/>
          </a:p>
          <a:p>
            <a:pPr>
              <a:lnSpc>
                <a:spcPts val="1750"/>
              </a:lnSpc>
              <a:spcBef>
                <a:spcPts val="300"/>
              </a:spcBef>
            </a:pPr>
            <a:endParaRPr lang="es-CR" sz="1800" b="1" dirty="0"/>
          </a:p>
          <a:p>
            <a:pPr>
              <a:lnSpc>
                <a:spcPts val="1750"/>
              </a:lnSpc>
              <a:spcBef>
                <a:spcPts val="300"/>
              </a:spcBef>
            </a:pPr>
            <a:r>
              <a:rPr lang="es-CR" sz="1800" b="1" dirty="0">
                <a:solidFill>
                  <a:schemeClr val="accent1">
                    <a:lumMod val="60000"/>
                    <a:lumOff val="40000"/>
                  </a:schemeClr>
                </a:solidFill>
              </a:rPr>
              <a:t>OPERADOR SOCIAL</a:t>
            </a:r>
          </a:p>
          <a:p>
            <a:pPr>
              <a:lnSpc>
                <a:spcPts val="1750"/>
              </a:lnSpc>
              <a:spcBef>
                <a:spcPts val="300"/>
              </a:spcBef>
            </a:pPr>
            <a:r>
              <a:rPr lang="en-US" sz="2000" b="1" dirty="0">
                <a:solidFill>
                  <a:srgbClr val="FFFF00"/>
                </a:solidFill>
              </a:rPr>
              <a:t>SOCIAL OPERATOR </a:t>
            </a:r>
          </a:p>
          <a:p>
            <a:pPr>
              <a:lnSpc>
                <a:spcPts val="1750"/>
              </a:lnSpc>
              <a:spcBef>
                <a:spcPts val="300"/>
              </a:spcBef>
            </a:pPr>
            <a:endParaRPr lang="es-CR" sz="1800" b="1" dirty="0"/>
          </a:p>
          <a:p>
            <a:pPr>
              <a:lnSpc>
                <a:spcPts val="1750"/>
              </a:lnSpc>
              <a:spcBef>
                <a:spcPts val="300"/>
              </a:spcBef>
            </a:pPr>
            <a:endParaRPr lang="en-US" sz="18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id="{ADDDBA62-382E-F642-81B4-C10E0AE084E8}"/>
              </a:ext>
            </a:extLst>
          </p:cNvPr>
          <p:cNvSpPr txBox="1">
            <a:spLocks/>
          </p:cNvSpPr>
          <p:nvPr/>
        </p:nvSpPr>
        <p:spPr>
          <a:xfrm>
            <a:off x="8812047" y="3583004"/>
            <a:ext cx="1856719" cy="181588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300"/>
              </a:spcBef>
            </a:pPr>
            <a:endParaRPr lang="es-CR" sz="1800" b="1" dirty="0"/>
          </a:p>
          <a:p>
            <a:pPr>
              <a:lnSpc>
                <a:spcPts val="1750"/>
              </a:lnSpc>
              <a:spcBef>
                <a:spcPts val="300"/>
              </a:spcBef>
            </a:pPr>
            <a:r>
              <a:rPr lang="es-CR" sz="1800" b="1" dirty="0">
                <a:solidFill>
                  <a:schemeClr val="accent1">
                    <a:lumMod val="60000"/>
                    <a:lumOff val="40000"/>
                  </a:schemeClr>
                </a:solidFill>
              </a:rPr>
              <a:t>OPERADOR ANALÍTICO</a:t>
            </a:r>
          </a:p>
          <a:p>
            <a:pPr>
              <a:lnSpc>
                <a:spcPts val="1750"/>
              </a:lnSpc>
              <a:spcBef>
                <a:spcPts val="300"/>
              </a:spcBef>
            </a:pPr>
            <a:r>
              <a:rPr lang="en-US" sz="2000" b="1" dirty="0">
                <a:solidFill>
                  <a:srgbClr val="FFFF00"/>
                </a:solidFill>
              </a:rPr>
              <a:t>ANALYTICAL OPERATOR </a:t>
            </a:r>
            <a:endParaRPr lang="es-CR" sz="2000" b="1" dirty="0">
              <a:solidFill>
                <a:srgbClr val="FFFF00"/>
              </a:solidFill>
            </a:endParaRPr>
          </a:p>
          <a:p>
            <a:pPr>
              <a:lnSpc>
                <a:spcPts val="1750"/>
              </a:lnSpc>
              <a:spcBef>
                <a:spcPts val="300"/>
              </a:spcBef>
            </a:pPr>
            <a:endParaRPr lang="es-CR" sz="1800" b="1" dirty="0">
              <a:solidFill>
                <a:srgbClr val="FFFF00"/>
              </a:solidFill>
            </a:endParaRPr>
          </a:p>
          <a:p>
            <a:pPr>
              <a:lnSpc>
                <a:spcPts val="1750"/>
              </a:lnSpc>
              <a:spcBef>
                <a:spcPts val="300"/>
              </a:spcBef>
            </a:pPr>
            <a:endParaRPr lang="en-US" sz="18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id="{EF4C0972-3049-5147-B131-DCA1106229A3}"/>
              </a:ext>
            </a:extLst>
          </p:cNvPr>
          <p:cNvSpPr txBox="1">
            <a:spLocks/>
          </p:cNvSpPr>
          <p:nvPr/>
        </p:nvSpPr>
        <p:spPr>
          <a:xfrm>
            <a:off x="1523235" y="1612086"/>
            <a:ext cx="1856719" cy="231601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300"/>
              </a:spcBef>
            </a:pPr>
            <a:endParaRPr lang="es-CR" sz="1800" b="1" dirty="0"/>
          </a:p>
          <a:p>
            <a:pPr>
              <a:lnSpc>
                <a:spcPts val="1750"/>
              </a:lnSpc>
              <a:spcBef>
                <a:spcPts val="300"/>
              </a:spcBef>
            </a:pPr>
            <a:endParaRPr lang="es-CR" sz="1800" b="1" dirty="0"/>
          </a:p>
          <a:p>
            <a:pPr>
              <a:lnSpc>
                <a:spcPts val="1750"/>
              </a:lnSpc>
              <a:spcBef>
                <a:spcPts val="300"/>
              </a:spcBef>
            </a:pPr>
            <a:r>
              <a:rPr lang="es-CR" sz="1800" b="1" dirty="0">
                <a:solidFill>
                  <a:schemeClr val="accent1">
                    <a:lumMod val="60000"/>
                    <a:lumOff val="40000"/>
                  </a:schemeClr>
                </a:solidFill>
              </a:rPr>
              <a:t>OPERADOR DE SUPERFUERZA</a:t>
            </a:r>
          </a:p>
          <a:p>
            <a:pPr>
              <a:lnSpc>
                <a:spcPts val="1750"/>
              </a:lnSpc>
              <a:spcBef>
                <a:spcPts val="300"/>
              </a:spcBef>
            </a:pPr>
            <a:r>
              <a:rPr lang="en-US" sz="2000" b="1" dirty="0">
                <a:solidFill>
                  <a:srgbClr val="FFFF00"/>
                </a:solidFill>
              </a:rPr>
              <a:t>SUPER -STRENGTH OPERATOR</a:t>
            </a:r>
          </a:p>
          <a:p>
            <a:pPr>
              <a:lnSpc>
                <a:spcPts val="1750"/>
              </a:lnSpc>
              <a:spcBef>
                <a:spcPts val="300"/>
              </a:spcBef>
            </a:pPr>
            <a:endParaRPr lang="es-CR" sz="1800" b="1" dirty="0"/>
          </a:p>
          <a:p>
            <a:pPr>
              <a:lnSpc>
                <a:spcPts val="1750"/>
              </a:lnSpc>
              <a:spcBef>
                <a:spcPts val="300"/>
              </a:spcBef>
            </a:pPr>
            <a:endParaRPr lang="en-US" sz="18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6" name="Subtitle 2">
            <a:extLst>
              <a:ext uri="{FF2B5EF4-FFF2-40B4-BE49-F238E27FC236}">
                <a16:creationId xmlns:a16="http://schemas.microsoft.com/office/drawing/2014/main" id="{D48E53A7-A3FF-4D4A-BAB7-838AC35A561C}"/>
              </a:ext>
            </a:extLst>
          </p:cNvPr>
          <p:cNvSpPr txBox="1">
            <a:spLocks/>
          </p:cNvSpPr>
          <p:nvPr/>
        </p:nvSpPr>
        <p:spPr>
          <a:xfrm>
            <a:off x="1523235" y="3583004"/>
            <a:ext cx="1856719" cy="181588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300"/>
              </a:spcBef>
            </a:pPr>
            <a:endParaRPr lang="es-CR" sz="1800" b="1" dirty="0"/>
          </a:p>
          <a:p>
            <a:pPr>
              <a:lnSpc>
                <a:spcPts val="1750"/>
              </a:lnSpc>
              <a:spcBef>
                <a:spcPts val="300"/>
              </a:spcBef>
            </a:pPr>
            <a:r>
              <a:rPr lang="es-CR" sz="1800" b="1" dirty="0">
                <a:solidFill>
                  <a:schemeClr val="accent1">
                    <a:lumMod val="60000"/>
                    <a:lumOff val="40000"/>
                  </a:schemeClr>
                </a:solidFill>
              </a:rPr>
              <a:t>OPERADOR AUMENTADO</a:t>
            </a:r>
          </a:p>
          <a:p>
            <a:pPr>
              <a:lnSpc>
                <a:spcPts val="1750"/>
              </a:lnSpc>
              <a:spcBef>
                <a:spcPts val="300"/>
              </a:spcBef>
            </a:pPr>
            <a:r>
              <a:rPr lang="en-US" sz="2000" b="1" dirty="0">
                <a:solidFill>
                  <a:srgbClr val="FFFF00"/>
                </a:solidFill>
              </a:rPr>
              <a:t>AUGMENTED OPERATOR</a:t>
            </a:r>
          </a:p>
          <a:p>
            <a:pPr>
              <a:lnSpc>
                <a:spcPts val="1750"/>
              </a:lnSpc>
              <a:spcBef>
                <a:spcPts val="300"/>
              </a:spcBef>
            </a:pPr>
            <a:endParaRPr lang="es-CR" sz="1800" b="1" dirty="0"/>
          </a:p>
          <a:p>
            <a:pPr>
              <a:lnSpc>
                <a:spcPts val="1750"/>
              </a:lnSpc>
              <a:spcBef>
                <a:spcPts val="300"/>
              </a:spcBef>
            </a:pPr>
            <a:r>
              <a:rPr lang="en-US" sz="18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p>
        </p:txBody>
      </p:sp>
      <p:pic>
        <p:nvPicPr>
          <p:cNvPr id="2" name="Imagen 1">
            <a:extLst>
              <a:ext uri="{FF2B5EF4-FFF2-40B4-BE49-F238E27FC236}">
                <a16:creationId xmlns:a16="http://schemas.microsoft.com/office/drawing/2014/main" id="{788B5EFF-4F73-D832-79B1-296D55F58EFB}"/>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65355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224995-1B79-4E48-8913-D947E1B6ED1A}"/>
              </a:ext>
            </a:extLst>
          </p:cNvPr>
          <p:cNvSpPr/>
          <p:nvPr/>
        </p:nvSpPr>
        <p:spPr>
          <a:xfrm>
            <a:off x="762000" y="0"/>
            <a:ext cx="1449977" cy="6858000"/>
          </a:xfrm>
          <a:prstGeom prst="rect">
            <a:avLst/>
          </a:prstGeom>
          <a:solidFill>
            <a:srgbClr val="F63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a:extLst>
              <a:ext uri="{FF2B5EF4-FFF2-40B4-BE49-F238E27FC236}">
                <a16:creationId xmlns:a16="http://schemas.microsoft.com/office/drawing/2014/main" id="{7628E471-0298-C440-82C7-A670C1F198D4}"/>
              </a:ext>
            </a:extLst>
          </p:cNvPr>
          <p:cNvSpPr txBox="1"/>
          <p:nvPr/>
        </p:nvSpPr>
        <p:spPr>
          <a:xfrm>
            <a:off x="1132018" y="193885"/>
            <a:ext cx="663964" cy="1623521"/>
          </a:xfrm>
          <a:prstGeom prst="rect">
            <a:avLst/>
          </a:prstGeom>
          <a:noFill/>
        </p:spPr>
        <p:txBody>
          <a:bodyPr wrap="none" rtlCol="0" anchor="ctr" anchorCtr="0">
            <a:spAutoFit/>
          </a:bodyPr>
          <a:lstStyle/>
          <a:p>
            <a:pPr algn="r"/>
            <a:r>
              <a:rPr lang="en-US" sz="9950" b="1" dirty="0">
                <a:solidFill>
                  <a:srgbClr val="C00000">
                    <a:alpha val="35000"/>
                  </a:srgbClr>
                </a:solidFill>
                <a:latin typeface="Poppins" pitchFamily="2" charset="77"/>
                <a:ea typeface="League Spartan" charset="0"/>
                <a:cs typeface="Poppins" pitchFamily="2" charset="77"/>
              </a:rPr>
              <a:t>1</a:t>
            </a:r>
          </a:p>
        </p:txBody>
      </p:sp>
      <p:sp>
        <p:nvSpPr>
          <p:cNvPr id="5" name="TextBox 4">
            <a:extLst>
              <a:ext uri="{FF2B5EF4-FFF2-40B4-BE49-F238E27FC236}">
                <a16:creationId xmlns:a16="http://schemas.microsoft.com/office/drawing/2014/main" id="{8876F96E-6214-6542-B363-602741678652}"/>
              </a:ext>
            </a:extLst>
          </p:cNvPr>
          <p:cNvSpPr txBox="1"/>
          <p:nvPr/>
        </p:nvSpPr>
        <p:spPr>
          <a:xfrm>
            <a:off x="700819" y="682480"/>
            <a:ext cx="1242648" cy="646331"/>
          </a:xfrm>
          <a:prstGeom prst="rect">
            <a:avLst/>
          </a:prstGeom>
          <a:noFill/>
        </p:spPr>
        <p:txBody>
          <a:bodyPr wrap="none" rtlCol="0" anchor="ctr" anchorCtr="0">
            <a:spAutoFit/>
          </a:bodyPr>
          <a:lstStyle/>
          <a:p>
            <a:pPr algn="r"/>
            <a:r>
              <a:rPr lang="en-US" sz="3600" b="1" dirty="0">
                <a:solidFill>
                  <a:schemeClr val="bg1"/>
                </a:solidFill>
                <a:latin typeface="Poppins" pitchFamily="2" charset="77"/>
                <a:ea typeface="League Spartan" charset="0"/>
                <a:cs typeface="Poppins" pitchFamily="2" charset="77"/>
              </a:rPr>
              <a:t>1950</a:t>
            </a:r>
          </a:p>
        </p:txBody>
      </p:sp>
      <p:sp>
        <p:nvSpPr>
          <p:cNvPr id="6" name="TextBox 5">
            <a:extLst>
              <a:ext uri="{FF2B5EF4-FFF2-40B4-BE49-F238E27FC236}">
                <a16:creationId xmlns:a16="http://schemas.microsoft.com/office/drawing/2014/main" id="{5CCFE2E0-F817-2542-869B-273AE23897F9}"/>
              </a:ext>
            </a:extLst>
          </p:cNvPr>
          <p:cNvSpPr txBox="1"/>
          <p:nvPr/>
        </p:nvSpPr>
        <p:spPr>
          <a:xfrm>
            <a:off x="2652144" y="491132"/>
            <a:ext cx="2383986" cy="400110"/>
          </a:xfrm>
          <a:prstGeom prst="rect">
            <a:avLst/>
          </a:prstGeom>
          <a:noFill/>
        </p:spPr>
        <p:txBody>
          <a:bodyPr wrap="none" rtlCol="0" anchor="b" anchorCtr="0">
            <a:spAutoFit/>
          </a:bodyPr>
          <a:lstStyle/>
          <a:p>
            <a:r>
              <a:rPr lang="en-US" sz="2000" b="1" dirty="0">
                <a:solidFill>
                  <a:schemeClr val="tx2"/>
                </a:solidFill>
                <a:latin typeface="Poppins" pitchFamily="2" charset="77"/>
                <a:ea typeface="League Spartan" charset="0"/>
                <a:cs typeface="Poppins" pitchFamily="2" charset="77"/>
              </a:rPr>
              <a:t>DECADA 1950-59</a:t>
            </a:r>
          </a:p>
        </p:txBody>
      </p:sp>
      <p:sp>
        <p:nvSpPr>
          <p:cNvPr id="7" name="Subtitle 2">
            <a:extLst>
              <a:ext uri="{FF2B5EF4-FFF2-40B4-BE49-F238E27FC236}">
                <a16:creationId xmlns:a16="http://schemas.microsoft.com/office/drawing/2014/main" id="{83C189C5-D7CC-2849-B500-46FE2E72D2AE}"/>
              </a:ext>
            </a:extLst>
          </p:cNvPr>
          <p:cNvSpPr txBox="1">
            <a:spLocks/>
          </p:cNvSpPr>
          <p:nvPr/>
        </p:nvSpPr>
        <p:spPr>
          <a:xfrm>
            <a:off x="2652144" y="940768"/>
            <a:ext cx="2816794" cy="800219"/>
          </a:xfrm>
          <a:prstGeom prst="rect">
            <a:avLst/>
          </a:prstGeom>
          <a:solidFill>
            <a:srgbClr val="002060"/>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endParaRPr lang="en-US" sz="20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a:p>
            <a:pPr algn="l">
              <a:lnSpc>
                <a:spcPts val="1750"/>
              </a:lnSpc>
            </a:pPr>
            <a:r>
              <a:rPr lang="en-US" sz="20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REFORMA DE LA EDUCACIÓN PRIMARIA.</a:t>
            </a:r>
          </a:p>
        </p:txBody>
      </p:sp>
      <p:sp>
        <p:nvSpPr>
          <p:cNvPr id="8" name="TextBox 7">
            <a:extLst>
              <a:ext uri="{FF2B5EF4-FFF2-40B4-BE49-F238E27FC236}">
                <a16:creationId xmlns:a16="http://schemas.microsoft.com/office/drawing/2014/main" id="{B577008B-E05A-8B46-B84C-5DE3AFDEBEEF}"/>
              </a:ext>
            </a:extLst>
          </p:cNvPr>
          <p:cNvSpPr txBox="1"/>
          <p:nvPr/>
        </p:nvSpPr>
        <p:spPr>
          <a:xfrm>
            <a:off x="881949" y="1833656"/>
            <a:ext cx="914033" cy="1623521"/>
          </a:xfrm>
          <a:prstGeom prst="rect">
            <a:avLst/>
          </a:prstGeom>
          <a:noFill/>
        </p:spPr>
        <p:txBody>
          <a:bodyPr wrap="none" rtlCol="0" anchor="ctr" anchorCtr="0">
            <a:spAutoFit/>
          </a:bodyPr>
          <a:lstStyle/>
          <a:p>
            <a:pPr algn="r"/>
            <a:r>
              <a:rPr lang="en-US" sz="9950" b="1" dirty="0">
                <a:solidFill>
                  <a:srgbClr val="C00000">
                    <a:alpha val="35000"/>
                  </a:srgbClr>
                </a:solidFill>
                <a:latin typeface="Poppins" pitchFamily="2" charset="77"/>
                <a:ea typeface="League Spartan" charset="0"/>
                <a:cs typeface="Poppins" pitchFamily="2" charset="77"/>
              </a:rPr>
              <a:t>2</a:t>
            </a:r>
          </a:p>
        </p:txBody>
      </p:sp>
      <p:sp>
        <p:nvSpPr>
          <p:cNvPr id="9" name="TextBox 8">
            <a:extLst>
              <a:ext uri="{FF2B5EF4-FFF2-40B4-BE49-F238E27FC236}">
                <a16:creationId xmlns:a16="http://schemas.microsoft.com/office/drawing/2014/main" id="{D94BD672-31E8-774D-B722-128B2711D82B}"/>
              </a:ext>
            </a:extLst>
          </p:cNvPr>
          <p:cNvSpPr txBox="1"/>
          <p:nvPr/>
        </p:nvSpPr>
        <p:spPr>
          <a:xfrm>
            <a:off x="810470" y="2322252"/>
            <a:ext cx="1236236" cy="646331"/>
          </a:xfrm>
          <a:prstGeom prst="rect">
            <a:avLst/>
          </a:prstGeom>
          <a:noFill/>
        </p:spPr>
        <p:txBody>
          <a:bodyPr wrap="none" rtlCol="0" anchor="ctr" anchorCtr="0">
            <a:spAutoFit/>
          </a:bodyPr>
          <a:lstStyle/>
          <a:p>
            <a:pPr algn="r"/>
            <a:r>
              <a:rPr lang="en-US" sz="3600" b="1" dirty="0">
                <a:solidFill>
                  <a:schemeClr val="bg1"/>
                </a:solidFill>
                <a:latin typeface="Poppins" pitchFamily="2" charset="77"/>
                <a:ea typeface="League Spartan" charset="0"/>
                <a:cs typeface="Poppins" pitchFamily="2" charset="77"/>
              </a:rPr>
              <a:t>1960</a:t>
            </a:r>
          </a:p>
        </p:txBody>
      </p:sp>
      <p:sp>
        <p:nvSpPr>
          <p:cNvPr id="10" name="TextBox 9">
            <a:extLst>
              <a:ext uri="{FF2B5EF4-FFF2-40B4-BE49-F238E27FC236}">
                <a16:creationId xmlns:a16="http://schemas.microsoft.com/office/drawing/2014/main" id="{F087F4F1-0467-3D4C-AF95-24E25CFF5A64}"/>
              </a:ext>
            </a:extLst>
          </p:cNvPr>
          <p:cNvSpPr txBox="1"/>
          <p:nvPr/>
        </p:nvSpPr>
        <p:spPr>
          <a:xfrm>
            <a:off x="2652144" y="2130904"/>
            <a:ext cx="2377574" cy="400110"/>
          </a:xfrm>
          <a:prstGeom prst="rect">
            <a:avLst/>
          </a:prstGeom>
          <a:noFill/>
        </p:spPr>
        <p:txBody>
          <a:bodyPr wrap="none" rtlCol="0" anchor="b" anchorCtr="0">
            <a:spAutoFit/>
          </a:bodyPr>
          <a:lstStyle/>
          <a:p>
            <a:r>
              <a:rPr lang="en-US" sz="2000" b="1" dirty="0">
                <a:solidFill>
                  <a:schemeClr val="tx2"/>
                </a:solidFill>
                <a:latin typeface="Poppins" pitchFamily="2" charset="77"/>
                <a:ea typeface="League Spartan" charset="0"/>
                <a:cs typeface="Poppins" pitchFamily="2" charset="77"/>
              </a:rPr>
              <a:t>DÉCADA 1960-69</a:t>
            </a:r>
          </a:p>
        </p:txBody>
      </p:sp>
      <p:sp>
        <p:nvSpPr>
          <p:cNvPr id="11" name="Subtitle 2">
            <a:extLst>
              <a:ext uri="{FF2B5EF4-FFF2-40B4-BE49-F238E27FC236}">
                <a16:creationId xmlns:a16="http://schemas.microsoft.com/office/drawing/2014/main" id="{5B29F4BE-19F7-254D-90AB-95B24188D7FF}"/>
              </a:ext>
            </a:extLst>
          </p:cNvPr>
          <p:cNvSpPr txBox="1">
            <a:spLocks/>
          </p:cNvSpPr>
          <p:nvPr/>
        </p:nvSpPr>
        <p:spPr>
          <a:xfrm>
            <a:off x="2652144" y="2580539"/>
            <a:ext cx="2816794" cy="1031051"/>
          </a:xfrm>
          <a:prstGeom prst="rect">
            <a:avLst/>
          </a:prstGeom>
          <a:solidFill>
            <a:schemeClr val="accent5">
              <a:lumMod val="60000"/>
              <a:lumOff val="40000"/>
            </a:schemeClr>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endParaRPr lang="en-US" sz="20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a:p>
            <a:pPr algn="l">
              <a:lnSpc>
                <a:spcPts val="1750"/>
              </a:lnSpc>
            </a:pPr>
            <a:r>
              <a:rPr lang="en-US" sz="20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REFORMA DE LA EDUCACIÓN SECUNDARIA </a:t>
            </a:r>
            <a:r>
              <a:rPr lang="en-US"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12" name="TextBox 11">
            <a:extLst>
              <a:ext uri="{FF2B5EF4-FFF2-40B4-BE49-F238E27FC236}">
                <a16:creationId xmlns:a16="http://schemas.microsoft.com/office/drawing/2014/main" id="{B41C1EDE-162A-454D-94A6-E545C6779E2A}"/>
              </a:ext>
            </a:extLst>
          </p:cNvPr>
          <p:cNvSpPr txBox="1"/>
          <p:nvPr/>
        </p:nvSpPr>
        <p:spPr>
          <a:xfrm>
            <a:off x="838669" y="3473428"/>
            <a:ext cx="957313" cy="1623521"/>
          </a:xfrm>
          <a:prstGeom prst="rect">
            <a:avLst/>
          </a:prstGeom>
          <a:noFill/>
        </p:spPr>
        <p:txBody>
          <a:bodyPr wrap="none" rtlCol="0" anchor="ctr" anchorCtr="0">
            <a:spAutoFit/>
          </a:bodyPr>
          <a:lstStyle/>
          <a:p>
            <a:pPr algn="r"/>
            <a:r>
              <a:rPr lang="en-US" sz="9950" b="1" dirty="0">
                <a:solidFill>
                  <a:srgbClr val="C00000">
                    <a:alpha val="35000"/>
                  </a:srgbClr>
                </a:solidFill>
                <a:latin typeface="Poppins" pitchFamily="2" charset="77"/>
                <a:ea typeface="League Spartan" charset="0"/>
                <a:cs typeface="Poppins" pitchFamily="2" charset="77"/>
              </a:rPr>
              <a:t>3</a:t>
            </a:r>
          </a:p>
        </p:txBody>
      </p:sp>
      <p:sp>
        <p:nvSpPr>
          <p:cNvPr id="13" name="TextBox 12">
            <a:extLst>
              <a:ext uri="{FF2B5EF4-FFF2-40B4-BE49-F238E27FC236}">
                <a16:creationId xmlns:a16="http://schemas.microsoft.com/office/drawing/2014/main" id="{FA317B8B-CD2E-F646-8F61-B19E2757DE43}"/>
              </a:ext>
            </a:extLst>
          </p:cNvPr>
          <p:cNvSpPr txBox="1"/>
          <p:nvPr/>
        </p:nvSpPr>
        <p:spPr>
          <a:xfrm>
            <a:off x="783215" y="3962023"/>
            <a:ext cx="1189749" cy="646331"/>
          </a:xfrm>
          <a:prstGeom prst="rect">
            <a:avLst/>
          </a:prstGeom>
          <a:noFill/>
        </p:spPr>
        <p:txBody>
          <a:bodyPr wrap="none" rtlCol="0" anchor="ctr" anchorCtr="0">
            <a:spAutoFit/>
          </a:bodyPr>
          <a:lstStyle/>
          <a:p>
            <a:pPr algn="r"/>
            <a:r>
              <a:rPr lang="en-US" sz="3600" b="1" dirty="0">
                <a:solidFill>
                  <a:schemeClr val="bg1"/>
                </a:solidFill>
                <a:latin typeface="Poppins" pitchFamily="2" charset="77"/>
                <a:ea typeface="League Spartan" charset="0"/>
                <a:cs typeface="Poppins" pitchFamily="2" charset="77"/>
              </a:rPr>
              <a:t>1970</a:t>
            </a:r>
          </a:p>
        </p:txBody>
      </p:sp>
      <p:sp>
        <p:nvSpPr>
          <p:cNvPr id="14" name="TextBox 13">
            <a:extLst>
              <a:ext uri="{FF2B5EF4-FFF2-40B4-BE49-F238E27FC236}">
                <a16:creationId xmlns:a16="http://schemas.microsoft.com/office/drawing/2014/main" id="{946D2FCF-ACC3-264B-9FF6-37D80A5AA524}"/>
              </a:ext>
            </a:extLst>
          </p:cNvPr>
          <p:cNvSpPr txBox="1"/>
          <p:nvPr/>
        </p:nvSpPr>
        <p:spPr>
          <a:xfrm>
            <a:off x="2652144" y="3770675"/>
            <a:ext cx="2326278" cy="400110"/>
          </a:xfrm>
          <a:prstGeom prst="rect">
            <a:avLst/>
          </a:prstGeom>
          <a:noFill/>
        </p:spPr>
        <p:txBody>
          <a:bodyPr wrap="none" rtlCol="0" anchor="b" anchorCtr="0">
            <a:spAutoFit/>
          </a:bodyPr>
          <a:lstStyle/>
          <a:p>
            <a:r>
              <a:rPr lang="en-US" sz="2000" b="1" dirty="0">
                <a:solidFill>
                  <a:schemeClr val="tx2"/>
                </a:solidFill>
                <a:latin typeface="Poppins" pitchFamily="2" charset="77"/>
                <a:ea typeface="League Spartan" charset="0"/>
                <a:cs typeface="Poppins" pitchFamily="2" charset="77"/>
              </a:rPr>
              <a:t>DECADA 1970-79</a:t>
            </a:r>
          </a:p>
        </p:txBody>
      </p:sp>
      <p:sp>
        <p:nvSpPr>
          <p:cNvPr id="15" name="Subtitle 2">
            <a:extLst>
              <a:ext uri="{FF2B5EF4-FFF2-40B4-BE49-F238E27FC236}">
                <a16:creationId xmlns:a16="http://schemas.microsoft.com/office/drawing/2014/main" id="{F7F27060-7F1B-9E45-BBA9-A385E7AE492E}"/>
              </a:ext>
            </a:extLst>
          </p:cNvPr>
          <p:cNvSpPr txBox="1">
            <a:spLocks/>
          </p:cNvSpPr>
          <p:nvPr/>
        </p:nvSpPr>
        <p:spPr>
          <a:xfrm>
            <a:off x="2652144" y="4220311"/>
            <a:ext cx="2816794" cy="1261884"/>
          </a:xfrm>
          <a:prstGeom prst="rect">
            <a:avLst/>
          </a:prstGeom>
          <a:solidFill>
            <a:schemeClr val="accent2">
              <a:lumMod val="60000"/>
              <a:lumOff val="40000"/>
            </a:schemeClr>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endParaRPr lang="en-US" sz="2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algn="l">
              <a:lnSpc>
                <a:spcPts val="1750"/>
              </a:lnSpc>
            </a:pPr>
            <a:r>
              <a:rPr lang="en-US" sz="2000" b="1" dirty="0">
                <a:solidFill>
                  <a:schemeClr val="tx1">
                    <a:lumMod val="75000"/>
                  </a:schemeClr>
                </a:solidFill>
                <a:latin typeface="Lato Light" panose="020F0502020204030203" pitchFamily="34" charset="0"/>
                <a:ea typeface="Lato Light" panose="020F0502020204030203" pitchFamily="34" charset="0"/>
                <a:cs typeface="Mukta ExtraLight" panose="020B0000000000000000" pitchFamily="34" charset="77"/>
              </a:rPr>
              <a:t>REFORMA INTEGRAL. PLANES DE DESARROLLO INTEGRAL </a:t>
            </a:r>
          </a:p>
        </p:txBody>
      </p:sp>
      <p:sp>
        <p:nvSpPr>
          <p:cNvPr id="20" name="TextBox 19">
            <a:extLst>
              <a:ext uri="{FF2B5EF4-FFF2-40B4-BE49-F238E27FC236}">
                <a16:creationId xmlns:a16="http://schemas.microsoft.com/office/drawing/2014/main" id="{99E94DCC-E420-4C46-BC8D-6F0A742324CB}"/>
              </a:ext>
            </a:extLst>
          </p:cNvPr>
          <p:cNvSpPr txBox="1"/>
          <p:nvPr/>
        </p:nvSpPr>
        <p:spPr>
          <a:xfrm>
            <a:off x="747297" y="5113199"/>
            <a:ext cx="1048685" cy="1623521"/>
          </a:xfrm>
          <a:prstGeom prst="rect">
            <a:avLst/>
          </a:prstGeom>
          <a:noFill/>
        </p:spPr>
        <p:txBody>
          <a:bodyPr wrap="none" rtlCol="0" anchor="ctr" anchorCtr="0">
            <a:spAutoFit/>
          </a:bodyPr>
          <a:lstStyle/>
          <a:p>
            <a:pPr algn="r"/>
            <a:r>
              <a:rPr lang="en-US" sz="9950" b="1" dirty="0">
                <a:solidFill>
                  <a:srgbClr val="C00000">
                    <a:alpha val="35000"/>
                  </a:srgbClr>
                </a:solidFill>
                <a:latin typeface="Poppins" pitchFamily="2" charset="77"/>
                <a:ea typeface="League Spartan" charset="0"/>
                <a:cs typeface="Poppins" pitchFamily="2" charset="77"/>
              </a:rPr>
              <a:t>4</a:t>
            </a:r>
          </a:p>
        </p:txBody>
      </p:sp>
      <p:sp>
        <p:nvSpPr>
          <p:cNvPr id="21" name="TextBox 20">
            <a:extLst>
              <a:ext uri="{FF2B5EF4-FFF2-40B4-BE49-F238E27FC236}">
                <a16:creationId xmlns:a16="http://schemas.microsoft.com/office/drawing/2014/main" id="{437F1CA9-3C3F-314E-836C-AFB207169C6C}"/>
              </a:ext>
            </a:extLst>
          </p:cNvPr>
          <p:cNvSpPr txBox="1"/>
          <p:nvPr/>
        </p:nvSpPr>
        <p:spPr>
          <a:xfrm>
            <a:off x="774561" y="5601795"/>
            <a:ext cx="1242648" cy="646331"/>
          </a:xfrm>
          <a:prstGeom prst="rect">
            <a:avLst/>
          </a:prstGeom>
          <a:noFill/>
        </p:spPr>
        <p:txBody>
          <a:bodyPr wrap="none" rtlCol="0" anchor="ctr" anchorCtr="0">
            <a:spAutoFit/>
          </a:bodyPr>
          <a:lstStyle/>
          <a:p>
            <a:pPr algn="r"/>
            <a:r>
              <a:rPr lang="en-US" sz="3600" b="1" dirty="0">
                <a:solidFill>
                  <a:schemeClr val="bg1"/>
                </a:solidFill>
                <a:latin typeface="Poppins" pitchFamily="2" charset="77"/>
                <a:ea typeface="League Spartan" charset="0"/>
                <a:cs typeface="Poppins" pitchFamily="2" charset="77"/>
              </a:rPr>
              <a:t>1980</a:t>
            </a:r>
          </a:p>
        </p:txBody>
      </p:sp>
      <p:sp>
        <p:nvSpPr>
          <p:cNvPr id="22" name="TextBox 21">
            <a:extLst>
              <a:ext uri="{FF2B5EF4-FFF2-40B4-BE49-F238E27FC236}">
                <a16:creationId xmlns:a16="http://schemas.microsoft.com/office/drawing/2014/main" id="{F30D6663-77C8-8B4B-9775-5D08D37FF299}"/>
              </a:ext>
            </a:extLst>
          </p:cNvPr>
          <p:cNvSpPr txBox="1"/>
          <p:nvPr/>
        </p:nvSpPr>
        <p:spPr>
          <a:xfrm>
            <a:off x="2652144" y="5410447"/>
            <a:ext cx="2383986" cy="400110"/>
          </a:xfrm>
          <a:prstGeom prst="rect">
            <a:avLst/>
          </a:prstGeom>
          <a:noFill/>
        </p:spPr>
        <p:txBody>
          <a:bodyPr wrap="none" rtlCol="0" anchor="b" anchorCtr="0">
            <a:spAutoFit/>
          </a:bodyPr>
          <a:lstStyle/>
          <a:p>
            <a:r>
              <a:rPr lang="en-US" sz="2000" b="1" dirty="0">
                <a:solidFill>
                  <a:schemeClr val="tx2"/>
                </a:solidFill>
                <a:latin typeface="Poppins" pitchFamily="2" charset="77"/>
                <a:ea typeface="League Spartan" charset="0"/>
                <a:cs typeface="Poppins" pitchFamily="2" charset="77"/>
              </a:rPr>
              <a:t>DECADA 1980-89</a:t>
            </a:r>
          </a:p>
        </p:txBody>
      </p:sp>
      <p:sp>
        <p:nvSpPr>
          <p:cNvPr id="23" name="Subtitle 2">
            <a:extLst>
              <a:ext uri="{FF2B5EF4-FFF2-40B4-BE49-F238E27FC236}">
                <a16:creationId xmlns:a16="http://schemas.microsoft.com/office/drawing/2014/main" id="{0883E221-D974-C44D-B6B6-89CB0AF7131C}"/>
              </a:ext>
            </a:extLst>
          </p:cNvPr>
          <p:cNvSpPr txBox="1">
            <a:spLocks/>
          </p:cNvSpPr>
          <p:nvPr/>
        </p:nvSpPr>
        <p:spPr>
          <a:xfrm>
            <a:off x="2652144" y="5860082"/>
            <a:ext cx="2816794" cy="738664"/>
          </a:xfrm>
          <a:prstGeom prst="rect">
            <a:avLst/>
          </a:prstGeom>
          <a:solidFill>
            <a:srgbClr val="FA7B87"/>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20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REFORMAS DE REGIONALIZACIÓN. NUCLEARIZACIÓN.</a:t>
            </a:r>
          </a:p>
        </p:txBody>
      </p:sp>
      <p:sp>
        <p:nvSpPr>
          <p:cNvPr id="36" name="Rectangle 35">
            <a:extLst>
              <a:ext uri="{FF2B5EF4-FFF2-40B4-BE49-F238E27FC236}">
                <a16:creationId xmlns:a16="http://schemas.microsoft.com/office/drawing/2014/main" id="{46FFAED7-C7E4-9045-87FA-212D89188E1C}"/>
              </a:ext>
            </a:extLst>
          </p:cNvPr>
          <p:cNvSpPr/>
          <p:nvPr/>
        </p:nvSpPr>
        <p:spPr>
          <a:xfrm>
            <a:off x="6723063" y="0"/>
            <a:ext cx="1449977" cy="6858000"/>
          </a:xfrm>
          <a:prstGeom prst="rect">
            <a:avLst/>
          </a:prstGeom>
          <a:solidFill>
            <a:srgbClr val="CA2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TextBox 41">
            <a:extLst>
              <a:ext uri="{FF2B5EF4-FFF2-40B4-BE49-F238E27FC236}">
                <a16:creationId xmlns:a16="http://schemas.microsoft.com/office/drawing/2014/main" id="{979B92BC-1489-2A41-BB3A-095FB3DB957D}"/>
              </a:ext>
            </a:extLst>
          </p:cNvPr>
          <p:cNvSpPr txBox="1"/>
          <p:nvPr/>
        </p:nvSpPr>
        <p:spPr>
          <a:xfrm>
            <a:off x="6743625" y="193885"/>
            <a:ext cx="1013419" cy="1623521"/>
          </a:xfrm>
          <a:prstGeom prst="rect">
            <a:avLst/>
          </a:prstGeom>
          <a:noFill/>
        </p:spPr>
        <p:txBody>
          <a:bodyPr wrap="none" rtlCol="0" anchor="ctr" anchorCtr="0">
            <a:spAutoFit/>
          </a:bodyPr>
          <a:lstStyle/>
          <a:p>
            <a:pPr algn="r"/>
            <a:r>
              <a:rPr lang="en-US" sz="9950" b="1" dirty="0">
                <a:solidFill>
                  <a:schemeClr val="accent1">
                    <a:lumMod val="50000"/>
                    <a:alpha val="35000"/>
                  </a:schemeClr>
                </a:solidFill>
                <a:latin typeface="Poppins" pitchFamily="2" charset="77"/>
                <a:ea typeface="League Spartan" charset="0"/>
                <a:cs typeface="Poppins" pitchFamily="2" charset="77"/>
              </a:rPr>
              <a:t>5</a:t>
            </a:r>
          </a:p>
        </p:txBody>
      </p:sp>
      <p:sp>
        <p:nvSpPr>
          <p:cNvPr id="43" name="TextBox 42">
            <a:extLst>
              <a:ext uri="{FF2B5EF4-FFF2-40B4-BE49-F238E27FC236}">
                <a16:creationId xmlns:a16="http://schemas.microsoft.com/office/drawing/2014/main" id="{43C1A213-8FF6-F841-8D18-997D53221BEF}"/>
              </a:ext>
            </a:extLst>
          </p:cNvPr>
          <p:cNvSpPr txBox="1"/>
          <p:nvPr/>
        </p:nvSpPr>
        <p:spPr>
          <a:xfrm>
            <a:off x="6707407" y="682480"/>
            <a:ext cx="1226619" cy="646331"/>
          </a:xfrm>
          <a:prstGeom prst="rect">
            <a:avLst/>
          </a:prstGeom>
          <a:noFill/>
        </p:spPr>
        <p:txBody>
          <a:bodyPr wrap="none" rtlCol="0" anchor="ctr" anchorCtr="0">
            <a:spAutoFit/>
          </a:bodyPr>
          <a:lstStyle/>
          <a:p>
            <a:pPr algn="r"/>
            <a:r>
              <a:rPr lang="en-US" sz="3600" b="1" dirty="0">
                <a:solidFill>
                  <a:schemeClr val="bg1"/>
                </a:solidFill>
                <a:latin typeface="Poppins" pitchFamily="2" charset="77"/>
                <a:ea typeface="League Spartan" charset="0"/>
                <a:cs typeface="Poppins" pitchFamily="2" charset="77"/>
              </a:rPr>
              <a:t>1990</a:t>
            </a:r>
          </a:p>
        </p:txBody>
      </p:sp>
      <p:sp>
        <p:nvSpPr>
          <p:cNvPr id="40" name="TextBox 39">
            <a:extLst>
              <a:ext uri="{FF2B5EF4-FFF2-40B4-BE49-F238E27FC236}">
                <a16:creationId xmlns:a16="http://schemas.microsoft.com/office/drawing/2014/main" id="{75EACFD9-5C7A-4240-BFA7-DF21B20F09DE}"/>
              </a:ext>
            </a:extLst>
          </p:cNvPr>
          <p:cNvSpPr txBox="1"/>
          <p:nvPr/>
        </p:nvSpPr>
        <p:spPr>
          <a:xfrm>
            <a:off x="8613206" y="491132"/>
            <a:ext cx="2364750" cy="400110"/>
          </a:xfrm>
          <a:prstGeom prst="rect">
            <a:avLst/>
          </a:prstGeom>
          <a:noFill/>
        </p:spPr>
        <p:txBody>
          <a:bodyPr wrap="none" rtlCol="0" anchor="b" anchorCtr="0">
            <a:spAutoFit/>
          </a:bodyPr>
          <a:lstStyle/>
          <a:p>
            <a:r>
              <a:rPr lang="en-US" sz="2000" b="1" dirty="0">
                <a:solidFill>
                  <a:schemeClr val="tx2"/>
                </a:solidFill>
                <a:latin typeface="Poppins" pitchFamily="2" charset="77"/>
                <a:ea typeface="League Spartan" charset="0"/>
                <a:cs typeface="Poppins" pitchFamily="2" charset="77"/>
              </a:rPr>
              <a:t>DÉCADA 1990-99</a:t>
            </a:r>
          </a:p>
        </p:txBody>
      </p:sp>
      <p:sp>
        <p:nvSpPr>
          <p:cNvPr id="41" name="Subtitle 2">
            <a:extLst>
              <a:ext uri="{FF2B5EF4-FFF2-40B4-BE49-F238E27FC236}">
                <a16:creationId xmlns:a16="http://schemas.microsoft.com/office/drawing/2014/main" id="{DFE99F94-0020-D142-AAC1-D58D6E7EF2C6}"/>
              </a:ext>
            </a:extLst>
          </p:cNvPr>
          <p:cNvSpPr txBox="1">
            <a:spLocks/>
          </p:cNvSpPr>
          <p:nvPr/>
        </p:nvSpPr>
        <p:spPr>
          <a:xfrm>
            <a:off x="8613206" y="940768"/>
            <a:ext cx="2816794" cy="1031051"/>
          </a:xfrm>
          <a:prstGeom prst="rect">
            <a:avLst/>
          </a:prstGeom>
          <a:solidFill>
            <a:srgbClr val="FF3300"/>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endParaRPr lang="en-US" sz="2000" b="1" dirty="0">
              <a:solidFill>
                <a:srgbClr val="FFFF00"/>
              </a:solidFill>
              <a:latin typeface="Lato Light" panose="020F0502020204030203" pitchFamily="34" charset="0"/>
              <a:ea typeface="Lato Light" panose="020F0502020204030203" pitchFamily="34" charset="0"/>
              <a:cs typeface="Mukta ExtraLight" panose="020B0000000000000000" pitchFamily="34" charset="77"/>
            </a:endParaRPr>
          </a:p>
          <a:p>
            <a:pPr algn="l">
              <a:lnSpc>
                <a:spcPts val="1750"/>
              </a:lnSpc>
            </a:pPr>
            <a:r>
              <a:rPr lang="en-US" sz="2000" b="1" dirty="0">
                <a:solidFill>
                  <a:srgbClr val="FFFF00"/>
                </a:solidFill>
                <a:latin typeface="Lato Light" panose="020F0502020204030203" pitchFamily="34" charset="0"/>
                <a:ea typeface="Lato Light" panose="020F0502020204030203" pitchFamily="34" charset="0"/>
                <a:cs typeface="Mukta ExtraLight" panose="020B0000000000000000" pitchFamily="34" charset="77"/>
              </a:rPr>
              <a:t>REFORMAS. PLANES DECENALES DE EDUCACIÓN </a:t>
            </a:r>
          </a:p>
        </p:txBody>
      </p:sp>
      <p:sp>
        <p:nvSpPr>
          <p:cNvPr id="49" name="TextBox 48">
            <a:extLst>
              <a:ext uri="{FF2B5EF4-FFF2-40B4-BE49-F238E27FC236}">
                <a16:creationId xmlns:a16="http://schemas.microsoft.com/office/drawing/2014/main" id="{FF31B32C-5889-FD46-A2CC-7656C4BC0A91}"/>
              </a:ext>
            </a:extLst>
          </p:cNvPr>
          <p:cNvSpPr txBox="1"/>
          <p:nvPr/>
        </p:nvSpPr>
        <p:spPr>
          <a:xfrm>
            <a:off x="6759656" y="1833656"/>
            <a:ext cx="997389" cy="1623521"/>
          </a:xfrm>
          <a:prstGeom prst="rect">
            <a:avLst/>
          </a:prstGeom>
          <a:noFill/>
        </p:spPr>
        <p:txBody>
          <a:bodyPr wrap="none" rtlCol="0" anchor="ctr" anchorCtr="0">
            <a:spAutoFit/>
          </a:bodyPr>
          <a:lstStyle/>
          <a:p>
            <a:pPr algn="r"/>
            <a:r>
              <a:rPr lang="en-US" sz="9950" b="1" dirty="0">
                <a:solidFill>
                  <a:schemeClr val="accent1">
                    <a:lumMod val="50000"/>
                    <a:alpha val="35000"/>
                  </a:schemeClr>
                </a:solidFill>
                <a:latin typeface="Poppins" pitchFamily="2" charset="77"/>
                <a:ea typeface="League Spartan" charset="0"/>
                <a:cs typeface="Poppins" pitchFamily="2" charset="77"/>
              </a:rPr>
              <a:t>6</a:t>
            </a:r>
          </a:p>
        </p:txBody>
      </p:sp>
      <p:sp>
        <p:nvSpPr>
          <p:cNvPr id="50" name="TextBox 49">
            <a:extLst>
              <a:ext uri="{FF2B5EF4-FFF2-40B4-BE49-F238E27FC236}">
                <a16:creationId xmlns:a16="http://schemas.microsoft.com/office/drawing/2014/main" id="{1E01B8BC-0612-D541-91A0-068B7004BDAB}"/>
              </a:ext>
            </a:extLst>
          </p:cNvPr>
          <p:cNvSpPr txBox="1"/>
          <p:nvPr/>
        </p:nvSpPr>
        <p:spPr>
          <a:xfrm>
            <a:off x="6611871" y="2322252"/>
            <a:ext cx="1351652" cy="646331"/>
          </a:xfrm>
          <a:prstGeom prst="rect">
            <a:avLst/>
          </a:prstGeom>
          <a:noFill/>
        </p:spPr>
        <p:txBody>
          <a:bodyPr wrap="none" rtlCol="0" anchor="ctr" anchorCtr="0">
            <a:spAutoFit/>
          </a:bodyPr>
          <a:lstStyle/>
          <a:p>
            <a:pPr algn="r"/>
            <a:r>
              <a:rPr lang="en-US" sz="3600" b="1" dirty="0">
                <a:solidFill>
                  <a:schemeClr val="bg1"/>
                </a:solidFill>
                <a:latin typeface="Poppins" pitchFamily="2" charset="77"/>
                <a:ea typeface="League Spartan" charset="0"/>
                <a:cs typeface="Poppins" pitchFamily="2" charset="77"/>
              </a:rPr>
              <a:t>2000</a:t>
            </a:r>
          </a:p>
        </p:txBody>
      </p:sp>
      <p:sp>
        <p:nvSpPr>
          <p:cNvPr id="47" name="TextBox 46">
            <a:extLst>
              <a:ext uri="{FF2B5EF4-FFF2-40B4-BE49-F238E27FC236}">
                <a16:creationId xmlns:a16="http://schemas.microsoft.com/office/drawing/2014/main" id="{87536433-B81D-5349-A7A1-D76DD6402FFB}"/>
              </a:ext>
            </a:extLst>
          </p:cNvPr>
          <p:cNvSpPr txBox="1"/>
          <p:nvPr/>
        </p:nvSpPr>
        <p:spPr>
          <a:xfrm>
            <a:off x="8613206" y="2130904"/>
            <a:ext cx="2810385" cy="400110"/>
          </a:xfrm>
          <a:prstGeom prst="rect">
            <a:avLst/>
          </a:prstGeom>
          <a:noFill/>
        </p:spPr>
        <p:txBody>
          <a:bodyPr wrap="none" rtlCol="0" anchor="b" anchorCtr="0">
            <a:spAutoFit/>
          </a:bodyPr>
          <a:lstStyle/>
          <a:p>
            <a:r>
              <a:rPr lang="en-US" sz="2000" b="1" dirty="0">
                <a:solidFill>
                  <a:schemeClr val="tx2"/>
                </a:solidFill>
                <a:latin typeface="Poppins" pitchFamily="2" charset="77"/>
                <a:ea typeface="League Spartan" charset="0"/>
                <a:cs typeface="Poppins" pitchFamily="2" charset="77"/>
              </a:rPr>
              <a:t>DÉCADA 2000-2009 </a:t>
            </a:r>
          </a:p>
        </p:txBody>
      </p:sp>
      <p:sp>
        <p:nvSpPr>
          <p:cNvPr id="48" name="Subtitle 2">
            <a:extLst>
              <a:ext uri="{FF2B5EF4-FFF2-40B4-BE49-F238E27FC236}">
                <a16:creationId xmlns:a16="http://schemas.microsoft.com/office/drawing/2014/main" id="{14417A7B-0C76-C84F-BFB2-317D3BA846E3}"/>
              </a:ext>
            </a:extLst>
          </p:cNvPr>
          <p:cNvSpPr txBox="1">
            <a:spLocks/>
          </p:cNvSpPr>
          <p:nvPr/>
        </p:nvSpPr>
        <p:spPr>
          <a:xfrm>
            <a:off x="8613206" y="2580539"/>
            <a:ext cx="2816794" cy="969496"/>
          </a:xfrm>
          <a:prstGeom prst="rect">
            <a:avLst/>
          </a:prstGeom>
          <a:solidFill>
            <a:srgbClr val="FF9933"/>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7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REFORMAS A LA CALIDAD- EVALUACIONES INTERNACIONALES. PORTALES. .EDUC. VIRTUAL </a:t>
            </a:r>
          </a:p>
        </p:txBody>
      </p:sp>
      <p:sp>
        <p:nvSpPr>
          <p:cNvPr id="56" name="TextBox 55">
            <a:extLst>
              <a:ext uri="{FF2B5EF4-FFF2-40B4-BE49-F238E27FC236}">
                <a16:creationId xmlns:a16="http://schemas.microsoft.com/office/drawing/2014/main" id="{43CA87EA-6211-5A42-807D-1B3C8144470C}"/>
              </a:ext>
            </a:extLst>
          </p:cNvPr>
          <p:cNvSpPr txBox="1"/>
          <p:nvPr/>
        </p:nvSpPr>
        <p:spPr>
          <a:xfrm>
            <a:off x="6889500" y="3473428"/>
            <a:ext cx="867545" cy="1623521"/>
          </a:xfrm>
          <a:prstGeom prst="rect">
            <a:avLst/>
          </a:prstGeom>
          <a:noFill/>
        </p:spPr>
        <p:txBody>
          <a:bodyPr wrap="none" rtlCol="0" anchor="ctr" anchorCtr="0">
            <a:spAutoFit/>
          </a:bodyPr>
          <a:lstStyle/>
          <a:p>
            <a:pPr algn="r"/>
            <a:r>
              <a:rPr lang="en-US" sz="9950" b="1" dirty="0">
                <a:solidFill>
                  <a:schemeClr val="accent1">
                    <a:lumMod val="50000"/>
                    <a:alpha val="35000"/>
                  </a:schemeClr>
                </a:solidFill>
                <a:latin typeface="Poppins" pitchFamily="2" charset="77"/>
                <a:ea typeface="League Spartan" charset="0"/>
                <a:cs typeface="Poppins" pitchFamily="2" charset="77"/>
              </a:rPr>
              <a:t>7</a:t>
            </a:r>
          </a:p>
        </p:txBody>
      </p:sp>
      <p:sp>
        <p:nvSpPr>
          <p:cNvPr id="57" name="TextBox 56">
            <a:extLst>
              <a:ext uri="{FF2B5EF4-FFF2-40B4-BE49-F238E27FC236}">
                <a16:creationId xmlns:a16="http://schemas.microsoft.com/office/drawing/2014/main" id="{0A7A793D-60A0-0C45-8BB1-3226C223A587}"/>
              </a:ext>
            </a:extLst>
          </p:cNvPr>
          <p:cNvSpPr txBox="1"/>
          <p:nvPr/>
        </p:nvSpPr>
        <p:spPr>
          <a:xfrm>
            <a:off x="6681117" y="3962023"/>
            <a:ext cx="1223412" cy="646331"/>
          </a:xfrm>
          <a:prstGeom prst="rect">
            <a:avLst/>
          </a:prstGeom>
          <a:noFill/>
        </p:spPr>
        <p:txBody>
          <a:bodyPr wrap="none" rtlCol="0" anchor="ctr" anchorCtr="0">
            <a:spAutoFit/>
          </a:bodyPr>
          <a:lstStyle/>
          <a:p>
            <a:pPr algn="r"/>
            <a:r>
              <a:rPr lang="en-US" sz="3600" b="1" dirty="0">
                <a:solidFill>
                  <a:schemeClr val="bg1"/>
                </a:solidFill>
                <a:latin typeface="Poppins" pitchFamily="2" charset="77"/>
                <a:ea typeface="League Spartan" charset="0"/>
                <a:cs typeface="Poppins" pitchFamily="2" charset="77"/>
              </a:rPr>
              <a:t>2010</a:t>
            </a:r>
          </a:p>
        </p:txBody>
      </p:sp>
      <p:sp>
        <p:nvSpPr>
          <p:cNvPr id="54" name="TextBox 53">
            <a:extLst>
              <a:ext uri="{FF2B5EF4-FFF2-40B4-BE49-F238E27FC236}">
                <a16:creationId xmlns:a16="http://schemas.microsoft.com/office/drawing/2014/main" id="{E89F3D60-C0DE-6B47-817D-D4504912BFD6}"/>
              </a:ext>
            </a:extLst>
          </p:cNvPr>
          <p:cNvSpPr txBox="1"/>
          <p:nvPr/>
        </p:nvSpPr>
        <p:spPr>
          <a:xfrm>
            <a:off x="8613206" y="3770675"/>
            <a:ext cx="2669320" cy="400110"/>
          </a:xfrm>
          <a:prstGeom prst="rect">
            <a:avLst/>
          </a:prstGeom>
          <a:noFill/>
        </p:spPr>
        <p:txBody>
          <a:bodyPr wrap="none" rtlCol="0" anchor="b" anchorCtr="0">
            <a:spAutoFit/>
          </a:bodyPr>
          <a:lstStyle/>
          <a:p>
            <a:r>
              <a:rPr lang="en-US" sz="2000" b="1" dirty="0">
                <a:solidFill>
                  <a:schemeClr val="tx2"/>
                </a:solidFill>
                <a:latin typeface="Poppins" pitchFamily="2" charset="77"/>
                <a:ea typeface="League Spartan" charset="0"/>
                <a:cs typeface="Poppins" pitchFamily="2" charset="77"/>
              </a:rPr>
              <a:t>DÉCADA 2010-2019 </a:t>
            </a:r>
          </a:p>
        </p:txBody>
      </p:sp>
      <p:sp>
        <p:nvSpPr>
          <p:cNvPr id="55" name="Subtitle 2">
            <a:extLst>
              <a:ext uri="{FF2B5EF4-FFF2-40B4-BE49-F238E27FC236}">
                <a16:creationId xmlns:a16="http://schemas.microsoft.com/office/drawing/2014/main" id="{F1B8A8E5-632A-B24D-9A4A-5CD826B446A7}"/>
              </a:ext>
            </a:extLst>
          </p:cNvPr>
          <p:cNvSpPr txBox="1">
            <a:spLocks/>
          </p:cNvSpPr>
          <p:nvPr/>
        </p:nvSpPr>
        <p:spPr>
          <a:xfrm>
            <a:off x="8565024" y="4220311"/>
            <a:ext cx="2816794" cy="738664"/>
          </a:xfrm>
          <a:prstGeom prst="rect">
            <a:avLst/>
          </a:prstGeom>
          <a:solidFill>
            <a:srgbClr val="CC3399"/>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20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REFORMAS ENFASIS STEM. CLMS. REDES. INTERNET AL AULA </a:t>
            </a:r>
          </a:p>
        </p:txBody>
      </p:sp>
      <p:sp>
        <p:nvSpPr>
          <p:cNvPr id="63" name="TextBox 62">
            <a:extLst>
              <a:ext uri="{FF2B5EF4-FFF2-40B4-BE49-F238E27FC236}">
                <a16:creationId xmlns:a16="http://schemas.microsoft.com/office/drawing/2014/main" id="{C12E3F51-EC96-2243-B9A1-C6309E8887AD}"/>
              </a:ext>
            </a:extLst>
          </p:cNvPr>
          <p:cNvSpPr txBox="1"/>
          <p:nvPr/>
        </p:nvSpPr>
        <p:spPr>
          <a:xfrm>
            <a:off x="6745229" y="5113199"/>
            <a:ext cx="1011816" cy="1623521"/>
          </a:xfrm>
          <a:prstGeom prst="rect">
            <a:avLst/>
          </a:prstGeom>
          <a:noFill/>
        </p:spPr>
        <p:txBody>
          <a:bodyPr wrap="none" rtlCol="0" anchor="ctr" anchorCtr="0">
            <a:spAutoFit/>
          </a:bodyPr>
          <a:lstStyle/>
          <a:p>
            <a:pPr algn="r"/>
            <a:r>
              <a:rPr lang="en-US" sz="9950" b="1" dirty="0">
                <a:solidFill>
                  <a:schemeClr val="accent1">
                    <a:lumMod val="50000"/>
                    <a:alpha val="35000"/>
                  </a:schemeClr>
                </a:solidFill>
                <a:latin typeface="Poppins" pitchFamily="2" charset="77"/>
                <a:ea typeface="League Spartan" charset="0"/>
                <a:cs typeface="Poppins" pitchFamily="2" charset="77"/>
              </a:rPr>
              <a:t>8</a:t>
            </a:r>
          </a:p>
        </p:txBody>
      </p:sp>
      <p:sp>
        <p:nvSpPr>
          <p:cNvPr id="64" name="TextBox 63">
            <a:extLst>
              <a:ext uri="{FF2B5EF4-FFF2-40B4-BE49-F238E27FC236}">
                <a16:creationId xmlns:a16="http://schemas.microsoft.com/office/drawing/2014/main" id="{F802EF58-746D-5447-AEB2-CA59F96FC754}"/>
              </a:ext>
            </a:extLst>
          </p:cNvPr>
          <p:cNvSpPr txBox="1"/>
          <p:nvPr/>
        </p:nvSpPr>
        <p:spPr>
          <a:xfrm>
            <a:off x="6724086" y="5601795"/>
            <a:ext cx="1313180" cy="646331"/>
          </a:xfrm>
          <a:prstGeom prst="rect">
            <a:avLst/>
          </a:prstGeom>
          <a:noFill/>
        </p:spPr>
        <p:txBody>
          <a:bodyPr wrap="none" rtlCol="0" anchor="ctr" anchorCtr="0">
            <a:spAutoFit/>
          </a:bodyPr>
          <a:lstStyle/>
          <a:p>
            <a:pPr algn="r"/>
            <a:r>
              <a:rPr lang="en-US" sz="3600" b="1" dirty="0">
                <a:solidFill>
                  <a:schemeClr val="bg1"/>
                </a:solidFill>
                <a:latin typeface="Poppins" pitchFamily="2" charset="77"/>
                <a:ea typeface="League Spartan" charset="0"/>
                <a:cs typeface="Poppins" pitchFamily="2" charset="77"/>
              </a:rPr>
              <a:t>2020</a:t>
            </a:r>
          </a:p>
        </p:txBody>
      </p:sp>
      <p:sp>
        <p:nvSpPr>
          <p:cNvPr id="61" name="TextBox 60">
            <a:extLst>
              <a:ext uri="{FF2B5EF4-FFF2-40B4-BE49-F238E27FC236}">
                <a16:creationId xmlns:a16="http://schemas.microsoft.com/office/drawing/2014/main" id="{6C147831-AE5D-9245-9D8B-DBC971091DFC}"/>
              </a:ext>
            </a:extLst>
          </p:cNvPr>
          <p:cNvSpPr txBox="1"/>
          <p:nvPr/>
        </p:nvSpPr>
        <p:spPr>
          <a:xfrm>
            <a:off x="8613206" y="4908998"/>
            <a:ext cx="2733441" cy="400110"/>
          </a:xfrm>
          <a:prstGeom prst="rect">
            <a:avLst/>
          </a:prstGeom>
          <a:noFill/>
        </p:spPr>
        <p:txBody>
          <a:bodyPr wrap="none" rtlCol="0" anchor="b" anchorCtr="0">
            <a:spAutoFit/>
          </a:bodyPr>
          <a:lstStyle/>
          <a:p>
            <a:r>
              <a:rPr lang="en-US" sz="2000" b="1" dirty="0">
                <a:solidFill>
                  <a:schemeClr val="tx2"/>
                </a:solidFill>
                <a:latin typeface="Poppins" pitchFamily="2" charset="77"/>
                <a:ea typeface="League Spartan" charset="0"/>
                <a:cs typeface="Poppins" pitchFamily="2" charset="77"/>
              </a:rPr>
              <a:t>DÉCADA 2020-2030</a:t>
            </a:r>
          </a:p>
        </p:txBody>
      </p:sp>
      <p:sp>
        <p:nvSpPr>
          <p:cNvPr id="62" name="Subtitle 2">
            <a:extLst>
              <a:ext uri="{FF2B5EF4-FFF2-40B4-BE49-F238E27FC236}">
                <a16:creationId xmlns:a16="http://schemas.microsoft.com/office/drawing/2014/main" id="{69A7BF6F-5166-184D-B6A9-E0A45780BC92}"/>
              </a:ext>
            </a:extLst>
          </p:cNvPr>
          <p:cNvSpPr txBox="1">
            <a:spLocks/>
          </p:cNvSpPr>
          <p:nvPr/>
        </p:nvSpPr>
        <p:spPr>
          <a:xfrm>
            <a:off x="8613206" y="5299639"/>
            <a:ext cx="2816794" cy="1249573"/>
          </a:xfrm>
          <a:prstGeom prst="rect">
            <a:avLst/>
          </a:prstGeom>
          <a:solidFill>
            <a:srgbClr val="FF9900"/>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REFORMAS TECNOLOGICAS. </a:t>
            </a:r>
          </a:p>
          <a:p>
            <a:pPr algn="l">
              <a:lnSpc>
                <a:spcPts val="1750"/>
              </a:lnSpc>
            </a:pPr>
            <a:r>
              <a:rPr lang="en-US" sz="16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VIDEO CONFERENCIAS. CAPACITACION DOCENTES EN TI. DISMINUIR RETRASO ESCOLAR </a:t>
            </a:r>
          </a:p>
        </p:txBody>
      </p:sp>
      <p:sp>
        <p:nvSpPr>
          <p:cNvPr id="2" name="CuadroTexto 1">
            <a:extLst>
              <a:ext uri="{FF2B5EF4-FFF2-40B4-BE49-F238E27FC236}">
                <a16:creationId xmlns:a16="http://schemas.microsoft.com/office/drawing/2014/main" id="{AA8FF576-3A3D-6946-D566-7300D5D0887C}"/>
              </a:ext>
            </a:extLst>
          </p:cNvPr>
          <p:cNvSpPr txBox="1"/>
          <p:nvPr/>
        </p:nvSpPr>
        <p:spPr>
          <a:xfrm rot="5400000">
            <a:off x="3960719" y="2776504"/>
            <a:ext cx="4603546" cy="461665"/>
          </a:xfrm>
          <a:prstGeom prst="rect">
            <a:avLst/>
          </a:prstGeom>
          <a:noFill/>
        </p:spPr>
        <p:txBody>
          <a:bodyPr wrap="square" rtlCol="0">
            <a:spAutoFit/>
          </a:bodyPr>
          <a:lstStyle/>
          <a:p>
            <a:r>
              <a:rPr lang="es-CR" sz="2400" b="1" dirty="0">
                <a:solidFill>
                  <a:srgbClr val="FC0D1B"/>
                </a:solidFill>
              </a:rPr>
              <a:t>GRANDES REFORMAS EDUCATIVAS </a:t>
            </a:r>
          </a:p>
        </p:txBody>
      </p:sp>
      <p:sp>
        <p:nvSpPr>
          <p:cNvPr id="16" name="CuadroTexto 15">
            <a:extLst>
              <a:ext uri="{FF2B5EF4-FFF2-40B4-BE49-F238E27FC236}">
                <a16:creationId xmlns:a16="http://schemas.microsoft.com/office/drawing/2014/main" id="{446321C2-1A2A-41E3-E471-2A219C049216}"/>
              </a:ext>
            </a:extLst>
          </p:cNvPr>
          <p:cNvSpPr txBox="1"/>
          <p:nvPr/>
        </p:nvSpPr>
        <p:spPr>
          <a:xfrm>
            <a:off x="6471828" y="6152533"/>
            <a:ext cx="2172315" cy="230832"/>
          </a:xfrm>
          <a:prstGeom prst="rect">
            <a:avLst/>
          </a:prstGeom>
          <a:noFill/>
        </p:spPr>
        <p:txBody>
          <a:bodyPr wrap="square" rtlCol="0">
            <a:spAutoFit/>
          </a:bodyPr>
          <a:lstStyle/>
          <a:p>
            <a:r>
              <a:rPr lang="es-CR" sz="900" b="1" dirty="0">
                <a:solidFill>
                  <a:srgbClr val="FC0D1B"/>
                </a:solidFill>
              </a:rPr>
              <a:t>L. </a:t>
            </a:r>
            <a:r>
              <a:rPr lang="es-CR" sz="900" b="1" dirty="0">
                <a:solidFill>
                  <a:srgbClr val="FFFF00"/>
                </a:solidFill>
              </a:rPr>
              <a:t>GUADAMUZ S. </a:t>
            </a:r>
          </a:p>
        </p:txBody>
      </p:sp>
    </p:spTree>
    <p:extLst>
      <p:ext uri="{BB962C8B-B14F-4D97-AF65-F5344CB8AC3E}">
        <p14:creationId xmlns:p14="http://schemas.microsoft.com/office/powerpoint/2010/main" val="180301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CEF445-B517-1F65-AA0A-78F02198C7E5}"/>
              </a:ext>
            </a:extLst>
          </p:cNvPr>
          <p:cNvSpPr>
            <a:spLocks noGrp="1"/>
          </p:cNvSpPr>
          <p:nvPr>
            <p:ph type="title"/>
          </p:nvPr>
        </p:nvSpPr>
        <p:spPr>
          <a:xfrm>
            <a:off x="838200" y="365126"/>
            <a:ext cx="10515600" cy="799998"/>
          </a:xfrm>
          <a:solidFill>
            <a:schemeClr val="accent6">
              <a:lumMod val="20000"/>
              <a:lumOff val="80000"/>
            </a:schemeClr>
          </a:solidFill>
        </p:spPr>
        <p:txBody>
          <a:bodyPr>
            <a:normAutofit fontScale="90000"/>
          </a:bodyPr>
          <a:lstStyle/>
          <a:p>
            <a:br>
              <a:rPr lang="es-CR" sz="4400" b="1" dirty="0">
                <a:solidFill>
                  <a:srgbClr val="1D2129"/>
                </a:solidFill>
                <a:effectLst/>
                <a:latin typeface="Times New Roman" panose="02020603050405020304" pitchFamily="18" charset="0"/>
                <a:ea typeface="Times New Roman" panose="02020603050405020304" pitchFamily="18" charset="0"/>
              </a:rPr>
            </a:br>
            <a:r>
              <a:rPr lang="es-CR" sz="4400" b="1" dirty="0">
                <a:solidFill>
                  <a:srgbClr val="1D2129"/>
                </a:solidFill>
                <a:effectLst/>
                <a:latin typeface="Times New Roman" panose="02020603050405020304" pitchFamily="18" charset="0"/>
                <a:ea typeface="Times New Roman" panose="02020603050405020304" pitchFamily="18" charset="0"/>
              </a:rPr>
              <a:t>RESULTADOS DE LAS REFORMAS.</a:t>
            </a:r>
            <a:br>
              <a:rPr lang="es-CR" sz="4400" dirty="0">
                <a:effectLst/>
                <a:latin typeface="Times New Roman" panose="02020603050405020304" pitchFamily="18" charset="0"/>
                <a:ea typeface="Times New Roman" panose="02020603050405020304" pitchFamily="18" charset="0"/>
              </a:rPr>
            </a:br>
            <a:endParaRPr lang="es-CR" dirty="0"/>
          </a:p>
        </p:txBody>
      </p:sp>
      <p:sp>
        <p:nvSpPr>
          <p:cNvPr id="3" name="Marcador de contenido 2">
            <a:extLst>
              <a:ext uri="{FF2B5EF4-FFF2-40B4-BE49-F238E27FC236}">
                <a16:creationId xmlns:a16="http://schemas.microsoft.com/office/drawing/2014/main" id="{22FA885B-9016-3563-029E-326919F53169}"/>
              </a:ext>
            </a:extLst>
          </p:cNvPr>
          <p:cNvSpPr>
            <a:spLocks noGrp="1"/>
          </p:cNvSpPr>
          <p:nvPr>
            <p:ph idx="1"/>
          </p:nvPr>
        </p:nvSpPr>
        <p:spPr>
          <a:xfrm>
            <a:off x="634181" y="1283110"/>
            <a:ext cx="10719619" cy="5209764"/>
          </a:xfrm>
          <a:solidFill>
            <a:srgbClr val="FFFFCC"/>
          </a:solidFill>
        </p:spPr>
        <p:txBody>
          <a:bodyPr>
            <a:normAutofit fontScale="25000" lnSpcReduction="20000"/>
          </a:bodyPr>
          <a:lstStyle/>
          <a:p>
            <a:pPr algn="just">
              <a:lnSpc>
                <a:spcPct val="120000"/>
              </a:lnSpc>
              <a:spcBef>
                <a:spcPts val="450"/>
              </a:spcBef>
              <a:spcAft>
                <a:spcPts val="450"/>
              </a:spcAft>
            </a:pPr>
            <a:r>
              <a:rPr lang="es-CR" sz="9600" b="1" dirty="0">
                <a:solidFill>
                  <a:srgbClr val="002060"/>
                </a:solidFill>
                <a:effectLst/>
                <a:latin typeface="Times New Roman" panose="02020603050405020304" pitchFamily="18" charset="0"/>
                <a:ea typeface="Times New Roman" panose="02020603050405020304" pitchFamily="18" charset="0"/>
              </a:rPr>
              <a:t>En términos generales ni reducir el tamaño de los grupos , ni aumentar días del calendario escolar (200 días), ni implementar un sistema de “horarios o jornadas extendidas”, ni obligar a la capacitación de docentes ,  ni el uso de  software, ni haber medio puesto en marcha la educación virtual , ni el   llenar los centros educativos de computadoras,  todas esas costosas medidas no han representado mejoras significativas en el rendimiento escolar , ni en mejorar la calidad de la educación , ni en la reducción del ausentismo. ni en reducir la deserción . </a:t>
            </a:r>
          </a:p>
          <a:p>
            <a:pPr algn="just">
              <a:lnSpc>
                <a:spcPct val="120000"/>
              </a:lnSpc>
              <a:spcBef>
                <a:spcPts val="450"/>
              </a:spcBef>
              <a:spcAft>
                <a:spcPts val="450"/>
              </a:spcAft>
            </a:pPr>
            <a:r>
              <a:rPr lang="es-CR" sz="9600" b="1" dirty="0">
                <a:solidFill>
                  <a:srgbClr val="1D2129"/>
                </a:solidFill>
                <a:effectLst/>
                <a:latin typeface="Times New Roman" panose="02020603050405020304" pitchFamily="18" charset="0"/>
                <a:ea typeface="Times New Roman" panose="02020603050405020304" pitchFamily="18" charset="0"/>
              </a:rPr>
              <a:t>Asimismo las pruebas nacionales se han perpetuado, pero no han representado mejoras significativas en la Calidad de la Educación. En las Pruebas internacionales los países de América Latina y el Caribe obtienen bajos resultados comparados con Norteamérica, Europa y Asia. </a:t>
            </a:r>
            <a:endParaRPr lang="es-CR" sz="9600" b="1" dirty="0">
              <a:effectLst/>
              <a:latin typeface="Times New Roman" panose="02020603050405020304" pitchFamily="18" charset="0"/>
              <a:ea typeface="Times New Roman" panose="02020603050405020304" pitchFamily="18" charset="0"/>
            </a:endParaRPr>
          </a:p>
          <a:p>
            <a:pPr algn="just">
              <a:lnSpc>
                <a:spcPct val="120000"/>
              </a:lnSpc>
              <a:spcBef>
                <a:spcPts val="450"/>
              </a:spcBef>
              <a:spcAft>
                <a:spcPts val="450"/>
              </a:spcAft>
            </a:pPr>
            <a:r>
              <a:rPr lang="es-CR" sz="8800" b="1" dirty="0">
                <a:solidFill>
                  <a:srgbClr val="FF0000"/>
                </a:solidFill>
                <a:effectLst/>
                <a:latin typeface="Times New Roman" panose="02020603050405020304" pitchFamily="18" charset="0"/>
                <a:ea typeface="Times New Roman" panose="02020603050405020304" pitchFamily="18" charset="0"/>
              </a:rPr>
              <a:t>Todo ello nos dice que el modelo usado hasta ahora (basado  en la esencia en el original modelo del medioevo) no ha funcionado, muy poco  ha mejorado. </a:t>
            </a:r>
          </a:p>
          <a:p>
            <a:pPr marL="0" indent="0">
              <a:lnSpc>
                <a:spcPct val="120000"/>
              </a:lnSpc>
              <a:spcAft>
                <a:spcPts val="400"/>
              </a:spcAft>
              <a:buNone/>
            </a:pPr>
            <a:br>
              <a:rPr lang="es-CR" sz="8000" b="1" spc="65" dirty="0">
                <a:solidFill>
                  <a:srgbClr val="FF0000"/>
                </a:solidFill>
                <a:effectLst/>
                <a:latin typeface="Times New Roman" panose="02020603050405020304" pitchFamily="18" charset="0"/>
                <a:ea typeface="Calibri" panose="020F0502020204030204" pitchFamily="34" charset="0"/>
              </a:rPr>
            </a:br>
            <a:r>
              <a:rPr lang="es-CR" sz="5600" b="1" spc="65"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CR" sz="5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272156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0BF4A51-26FD-32A4-C8A7-E8D1465B32FD}"/>
              </a:ext>
            </a:extLst>
          </p:cNvPr>
          <p:cNvSpPr>
            <a:spLocks noGrp="1"/>
          </p:cNvSpPr>
          <p:nvPr>
            <p:ph idx="1"/>
          </p:nvPr>
        </p:nvSpPr>
        <p:spPr>
          <a:xfrm>
            <a:off x="0" y="0"/>
            <a:ext cx="12192000" cy="6858000"/>
          </a:xfrm>
          <a:solidFill>
            <a:srgbClr val="00FFFF"/>
          </a:solidFill>
        </p:spPr>
        <p:txBody>
          <a:bodyPr>
            <a:normAutofit/>
          </a:bodyPr>
          <a:lstStyle/>
          <a:p>
            <a:pPr marL="0" indent="0" algn="ctr">
              <a:buNone/>
            </a:pPr>
            <a:endParaRPr lang="es-CR" sz="6000" b="1" dirty="0">
              <a:solidFill>
                <a:srgbClr val="009900"/>
              </a:solidFill>
            </a:endParaRPr>
          </a:p>
          <a:p>
            <a:pPr marL="0" indent="0" algn="ctr">
              <a:buNone/>
            </a:pPr>
            <a:r>
              <a:rPr lang="es-CR" sz="6000" b="1" dirty="0">
                <a:solidFill>
                  <a:srgbClr val="009900"/>
                </a:solidFill>
              </a:rPr>
              <a:t>ALGUNOS DETERMINANTES EN LA FILOSOFÍA Y PRÁCTICA DE LA FTP.</a:t>
            </a:r>
          </a:p>
          <a:p>
            <a:pPr marL="0" indent="0" algn="ctr">
              <a:buNone/>
            </a:pPr>
            <a:r>
              <a:rPr lang="es-CR" sz="6000" b="1" dirty="0">
                <a:solidFill>
                  <a:srgbClr val="009900"/>
                </a:solidFill>
              </a:rPr>
              <a:t>----------------------------</a:t>
            </a:r>
            <a:br>
              <a:rPr lang="es-CR" sz="6000" b="1" dirty="0">
                <a:solidFill>
                  <a:srgbClr val="009900"/>
                </a:solidFill>
              </a:rPr>
            </a:br>
            <a:endParaRPr lang="es-CR" sz="6000" b="1" dirty="0">
              <a:solidFill>
                <a:srgbClr val="009900"/>
              </a:solidFill>
            </a:endParaRPr>
          </a:p>
          <a:p>
            <a:pPr marL="0" indent="0" algn="ctr">
              <a:buNone/>
            </a:pPr>
            <a:r>
              <a:rPr lang="es-CR" sz="5400" b="1" dirty="0">
                <a:solidFill>
                  <a:srgbClr val="C00000"/>
                </a:solidFill>
              </a:rPr>
              <a:t>LA INTELIGENCIA ARTIFICIAL </a:t>
            </a:r>
            <a:r>
              <a:rPr lang="es-CR" sz="5400" b="1" dirty="0">
                <a:solidFill>
                  <a:srgbClr val="FF9900"/>
                </a:solidFill>
              </a:rPr>
              <a:t>(A.I)  </a:t>
            </a:r>
            <a:r>
              <a:rPr lang="es-CR" sz="5400" b="1" dirty="0"/>
              <a:t>Y SU IMPACTO EN LA </a:t>
            </a:r>
            <a:r>
              <a:rPr lang="es-CR" sz="5400" b="1" dirty="0">
                <a:solidFill>
                  <a:srgbClr val="002060"/>
                </a:solidFill>
              </a:rPr>
              <a:t>FORMACIÓN TÉCNICO PROFESIONAL </a:t>
            </a:r>
          </a:p>
        </p:txBody>
      </p:sp>
    </p:spTree>
    <p:extLst>
      <p:ext uri="{BB962C8B-B14F-4D97-AF65-F5344CB8AC3E}">
        <p14:creationId xmlns:p14="http://schemas.microsoft.com/office/powerpoint/2010/main" val="132055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a:extLst>
              <a:ext uri="{FF2B5EF4-FFF2-40B4-BE49-F238E27FC236}">
                <a16:creationId xmlns:a16="http://schemas.microsoft.com/office/drawing/2014/main" id="{A4E24B51-8F57-4A43-A3AC-14DC799F24F2}"/>
              </a:ext>
            </a:extLst>
          </p:cNvPr>
          <p:cNvSpPr>
            <a:spLocks noChangeArrowheads="1"/>
          </p:cNvSpPr>
          <p:nvPr/>
        </p:nvSpPr>
        <p:spPr bwMode="auto">
          <a:xfrm>
            <a:off x="5980176" y="1455187"/>
            <a:ext cx="2244584" cy="2373449"/>
          </a:xfrm>
          <a:custGeom>
            <a:avLst/>
            <a:gdLst>
              <a:gd name="connsiteX0" fmla="*/ 416347 w 4489168"/>
              <a:gd name="connsiteY0" fmla="*/ 223 h 4746897"/>
              <a:gd name="connsiteX1" fmla="*/ 4325269 w 4489168"/>
              <a:gd name="connsiteY1" fmla="*/ 1862818 h 4746897"/>
              <a:gd name="connsiteX2" fmla="*/ 4489168 w 4489168"/>
              <a:gd name="connsiteY2" fmla="*/ 2155076 h 4746897"/>
              <a:gd name="connsiteX3" fmla="*/ 2210305 w 4489168"/>
              <a:gd name="connsiteY3" fmla="*/ 3470778 h 4746897"/>
              <a:gd name="connsiteX4" fmla="*/ 2268457 w 4489168"/>
              <a:gd name="connsiteY4" fmla="*/ 3571501 h 4746897"/>
              <a:gd name="connsiteX5" fmla="*/ 2321425 w 4489168"/>
              <a:gd name="connsiteY5" fmla="*/ 3563003 h 4746897"/>
              <a:gd name="connsiteX6" fmla="*/ 2645119 w 4489168"/>
              <a:gd name="connsiteY6" fmla="*/ 3699719 h 4746897"/>
              <a:gd name="connsiteX7" fmla="*/ 2397738 w 4489168"/>
              <a:gd name="connsiteY7" fmla="*/ 4232794 h 4746897"/>
              <a:gd name="connsiteX8" fmla="*/ 1812392 w 4489168"/>
              <a:gd name="connsiteY8" fmla="*/ 4180494 h 4746897"/>
              <a:gd name="connsiteX9" fmla="*/ 1855839 w 4489168"/>
              <a:gd name="connsiteY9" fmla="*/ 3831809 h 4746897"/>
              <a:gd name="connsiteX10" fmla="*/ 1889685 w 4489168"/>
              <a:gd name="connsiteY10" fmla="*/ 3790184 h 4746897"/>
              <a:gd name="connsiteX11" fmla="*/ 1831533 w 4489168"/>
              <a:gd name="connsiteY11" fmla="*/ 3689462 h 4746897"/>
              <a:gd name="connsiteX12" fmla="*/ 1 w 4489168"/>
              <a:gd name="connsiteY12" fmla="*/ 4746897 h 4746897"/>
              <a:gd name="connsiteX13" fmla="*/ 1 w 4489168"/>
              <a:gd name="connsiteY13" fmla="*/ 2866140 h 4746897"/>
              <a:gd name="connsiteX14" fmla="*/ 61184 w 4489168"/>
              <a:gd name="connsiteY14" fmla="*/ 2936125 h 4746897"/>
              <a:gd name="connsiteX15" fmla="*/ 311780 w 4489168"/>
              <a:gd name="connsiteY15" fmla="*/ 3042246 h 4746897"/>
              <a:gd name="connsiteX16" fmla="*/ 759986 w 4489168"/>
              <a:gd name="connsiteY16" fmla="*/ 2420870 h 4746897"/>
              <a:gd name="connsiteX17" fmla="*/ 311780 w 4489168"/>
              <a:gd name="connsiteY17" fmla="*/ 1799494 h 4746897"/>
              <a:gd name="connsiteX18" fmla="*/ 61184 w 4489168"/>
              <a:gd name="connsiteY18" fmla="*/ 1905616 h 4746897"/>
              <a:gd name="connsiteX19" fmla="*/ 0 w 4489168"/>
              <a:gd name="connsiteY19" fmla="*/ 1975601 h 4746897"/>
              <a:gd name="connsiteX20" fmla="*/ 0 w 4489168"/>
              <a:gd name="connsiteY20" fmla="*/ 11437 h 4746897"/>
              <a:gd name="connsiteX21" fmla="*/ 36538 w 4489168"/>
              <a:gd name="connsiteY21" fmla="*/ 8449 h 4746897"/>
              <a:gd name="connsiteX22" fmla="*/ 416347 w 4489168"/>
              <a:gd name="connsiteY22" fmla="*/ 223 h 474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89168" h="4746897">
                <a:moveTo>
                  <a:pt x="416347" y="223"/>
                </a:moveTo>
                <a:cubicBezTo>
                  <a:pt x="1987272" y="13424"/>
                  <a:pt x="3537038" y="614281"/>
                  <a:pt x="4325269" y="1862818"/>
                </a:cubicBezTo>
                <a:lnTo>
                  <a:pt x="4489168" y="2155076"/>
                </a:lnTo>
                <a:lnTo>
                  <a:pt x="2210305" y="3470778"/>
                </a:lnTo>
                <a:lnTo>
                  <a:pt x="2268457" y="3571501"/>
                </a:lnTo>
                <a:lnTo>
                  <a:pt x="2321425" y="3563003"/>
                </a:lnTo>
                <a:cubicBezTo>
                  <a:pt x="2462546" y="3551657"/>
                  <a:pt x="2586790" y="3598690"/>
                  <a:pt x="2645119" y="3699719"/>
                </a:cubicBezTo>
                <a:cubicBezTo>
                  <a:pt x="2738445" y="3861365"/>
                  <a:pt x="2627690" y="4100031"/>
                  <a:pt x="2397738" y="4232794"/>
                </a:cubicBezTo>
                <a:cubicBezTo>
                  <a:pt x="2167787" y="4365556"/>
                  <a:pt x="1905718" y="4342140"/>
                  <a:pt x="1812392" y="4180494"/>
                </a:cubicBezTo>
                <a:cubicBezTo>
                  <a:pt x="1754063" y="4079465"/>
                  <a:pt x="1775453" y="3948350"/>
                  <a:pt x="1855839" y="3831809"/>
                </a:cubicBezTo>
                <a:lnTo>
                  <a:pt x="1889685" y="3790184"/>
                </a:lnTo>
                <a:lnTo>
                  <a:pt x="1831533" y="3689462"/>
                </a:lnTo>
                <a:lnTo>
                  <a:pt x="1" y="4746897"/>
                </a:lnTo>
                <a:lnTo>
                  <a:pt x="1" y="2866140"/>
                </a:lnTo>
                <a:lnTo>
                  <a:pt x="61184" y="2936125"/>
                </a:lnTo>
                <a:cubicBezTo>
                  <a:pt x="132718" y="3003124"/>
                  <a:pt x="218954" y="3042246"/>
                  <a:pt x="311780" y="3042246"/>
                </a:cubicBezTo>
                <a:cubicBezTo>
                  <a:pt x="559317" y="3042246"/>
                  <a:pt x="759986" y="2764046"/>
                  <a:pt x="759986" y="2420870"/>
                </a:cubicBezTo>
                <a:cubicBezTo>
                  <a:pt x="759986" y="2077694"/>
                  <a:pt x="559317" y="1799494"/>
                  <a:pt x="311780" y="1799494"/>
                </a:cubicBezTo>
                <a:cubicBezTo>
                  <a:pt x="218954" y="1799494"/>
                  <a:pt x="132718" y="1838616"/>
                  <a:pt x="61184" y="1905616"/>
                </a:cubicBezTo>
                <a:lnTo>
                  <a:pt x="0" y="1975601"/>
                </a:lnTo>
                <a:lnTo>
                  <a:pt x="0" y="11437"/>
                </a:lnTo>
                <a:lnTo>
                  <a:pt x="36538" y="8449"/>
                </a:lnTo>
                <a:cubicBezTo>
                  <a:pt x="163020" y="1912"/>
                  <a:pt x="289752" y="-841"/>
                  <a:pt x="416347" y="223"/>
                </a:cubicBezTo>
                <a:close/>
              </a:path>
            </a:pathLst>
          </a:custGeom>
          <a:solidFill>
            <a:schemeClr val="accent6"/>
          </a:solidFill>
          <a:ln>
            <a:noFill/>
          </a:ln>
          <a:effectLst/>
        </p:spPr>
        <p:txBody>
          <a:bodyPr wrap="square" anchor="ctr">
            <a:noAutofit/>
          </a:bodyPr>
          <a:lstStyle/>
          <a:p>
            <a:endParaRPr lang="en-US" sz="3266"/>
          </a:p>
        </p:txBody>
      </p:sp>
      <p:sp>
        <p:nvSpPr>
          <p:cNvPr id="53" name="Freeform 52">
            <a:extLst>
              <a:ext uri="{FF2B5EF4-FFF2-40B4-BE49-F238E27FC236}">
                <a16:creationId xmlns:a16="http://schemas.microsoft.com/office/drawing/2014/main" id="{2FFE5F9F-7C0E-C542-B9AA-2B6E0F4CC6CC}"/>
              </a:ext>
            </a:extLst>
          </p:cNvPr>
          <p:cNvSpPr>
            <a:spLocks noChangeArrowheads="1"/>
          </p:cNvSpPr>
          <p:nvPr/>
        </p:nvSpPr>
        <p:spPr bwMode="auto">
          <a:xfrm>
            <a:off x="3989386" y="1466888"/>
            <a:ext cx="2315662" cy="2361748"/>
          </a:xfrm>
          <a:custGeom>
            <a:avLst/>
            <a:gdLst>
              <a:gd name="connsiteX0" fmla="*/ 3835278 w 4631324"/>
              <a:gd name="connsiteY0" fmla="*/ 0 h 4723496"/>
              <a:gd name="connsiteX1" fmla="*/ 3835278 w 4631324"/>
              <a:gd name="connsiteY1" fmla="*/ 2178782 h 4723496"/>
              <a:gd name="connsiteX2" fmla="*/ 3993987 w 4631324"/>
              <a:gd name="connsiteY2" fmla="*/ 2178782 h 4723496"/>
              <a:gd name="connsiteX3" fmla="*/ 4013111 w 4631324"/>
              <a:gd name="connsiteY3" fmla="*/ 2128661 h 4723496"/>
              <a:gd name="connsiteX4" fmla="*/ 4293358 w 4631324"/>
              <a:gd name="connsiteY4" fmla="*/ 1916692 h 4723496"/>
              <a:gd name="connsiteX5" fmla="*/ 4631324 w 4631324"/>
              <a:gd name="connsiteY5" fmla="*/ 2397467 h 4723496"/>
              <a:gd name="connsiteX6" fmla="*/ 4293358 w 4631324"/>
              <a:gd name="connsiteY6" fmla="*/ 2878242 h 4723496"/>
              <a:gd name="connsiteX7" fmla="*/ 4013111 w 4631324"/>
              <a:gd name="connsiteY7" fmla="*/ 2666273 h 4723496"/>
              <a:gd name="connsiteX8" fmla="*/ 3993987 w 4631324"/>
              <a:gd name="connsiteY8" fmla="*/ 2616150 h 4723496"/>
              <a:gd name="connsiteX9" fmla="*/ 3835278 w 4631324"/>
              <a:gd name="connsiteY9" fmla="*/ 2616150 h 4723496"/>
              <a:gd name="connsiteX10" fmla="*/ 3835278 w 4631324"/>
              <a:gd name="connsiteY10" fmla="*/ 4723496 h 4723496"/>
              <a:gd name="connsiteX11" fmla="*/ 2151664 w 4631324"/>
              <a:gd name="connsiteY11" fmla="*/ 3751461 h 4723496"/>
              <a:gd name="connsiteX12" fmla="*/ 2183425 w 4631324"/>
              <a:gd name="connsiteY12" fmla="*/ 3745194 h 4723496"/>
              <a:gd name="connsiteX13" fmla="*/ 2400627 w 4631324"/>
              <a:gd name="connsiteY13" fmla="*/ 3581232 h 4723496"/>
              <a:gd name="connsiteX14" fmla="*/ 2086603 w 4631324"/>
              <a:gd name="connsiteY14" fmla="*/ 2882386 h 4723496"/>
              <a:gd name="connsiteX15" fmla="*/ 1324373 w 4631324"/>
              <a:gd name="connsiteY15" fmla="*/ 2959856 h 4723496"/>
              <a:gd name="connsiteX16" fmla="*/ 1290979 w 4631324"/>
              <a:gd name="connsiteY16" fmla="*/ 3229940 h 4723496"/>
              <a:gd name="connsiteX17" fmla="*/ 1301432 w 4631324"/>
              <a:gd name="connsiteY17" fmla="*/ 3260580 h 4723496"/>
              <a:gd name="connsiteX18" fmla="*/ 0 w 4631324"/>
              <a:gd name="connsiteY18" fmla="*/ 2509197 h 4723496"/>
              <a:gd name="connsiteX19" fmla="*/ 13614 w 4631324"/>
              <a:gd name="connsiteY19" fmla="*/ 2455244 h 4723496"/>
              <a:gd name="connsiteX20" fmla="*/ 1531654 w 4631324"/>
              <a:gd name="connsiteY20" fmla="*/ 667940 h 4723496"/>
              <a:gd name="connsiteX21" fmla="*/ 3639810 w 4631324"/>
              <a:gd name="connsiteY21" fmla="*/ 15984 h 472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31324" h="4723496">
                <a:moveTo>
                  <a:pt x="3835278" y="0"/>
                </a:moveTo>
                <a:lnTo>
                  <a:pt x="3835278" y="2178782"/>
                </a:lnTo>
                <a:lnTo>
                  <a:pt x="3993987" y="2178782"/>
                </a:lnTo>
                <a:lnTo>
                  <a:pt x="4013111" y="2128661"/>
                </a:lnTo>
                <a:cubicBezTo>
                  <a:pt x="4073846" y="2000774"/>
                  <a:pt x="4176700" y="1916692"/>
                  <a:pt x="4293358" y="1916692"/>
                </a:cubicBezTo>
                <a:cubicBezTo>
                  <a:pt x="4480011" y="1916692"/>
                  <a:pt x="4631324" y="2131942"/>
                  <a:pt x="4631324" y="2397467"/>
                </a:cubicBezTo>
                <a:cubicBezTo>
                  <a:pt x="4631324" y="2662992"/>
                  <a:pt x="4480011" y="2878242"/>
                  <a:pt x="4293358" y="2878242"/>
                </a:cubicBezTo>
                <a:cubicBezTo>
                  <a:pt x="4176700" y="2878242"/>
                  <a:pt x="4073846" y="2794160"/>
                  <a:pt x="4013111" y="2666273"/>
                </a:cubicBezTo>
                <a:lnTo>
                  <a:pt x="3993987" y="2616150"/>
                </a:lnTo>
                <a:lnTo>
                  <a:pt x="3835278" y="2616150"/>
                </a:lnTo>
                <a:lnTo>
                  <a:pt x="3835278" y="4723496"/>
                </a:lnTo>
                <a:lnTo>
                  <a:pt x="2151664" y="3751461"/>
                </a:lnTo>
                <a:lnTo>
                  <a:pt x="2183425" y="3745194"/>
                </a:lnTo>
                <a:cubicBezTo>
                  <a:pt x="2277216" y="3716744"/>
                  <a:pt x="2354214" y="3661622"/>
                  <a:pt x="2400627" y="3581232"/>
                </a:cubicBezTo>
                <a:cubicBezTo>
                  <a:pt x="2524396" y="3366859"/>
                  <a:pt x="2383802" y="3053974"/>
                  <a:pt x="2086603" y="2882386"/>
                </a:cubicBezTo>
                <a:cubicBezTo>
                  <a:pt x="1789404" y="2710798"/>
                  <a:pt x="1448141" y="2745483"/>
                  <a:pt x="1324373" y="2959856"/>
                </a:cubicBezTo>
                <a:cubicBezTo>
                  <a:pt x="1277960" y="3040246"/>
                  <a:pt x="1268722" y="3134490"/>
                  <a:pt x="1290979" y="3229940"/>
                </a:cubicBezTo>
                <a:lnTo>
                  <a:pt x="1301432" y="3260580"/>
                </a:lnTo>
                <a:lnTo>
                  <a:pt x="0" y="2509197"/>
                </a:lnTo>
                <a:lnTo>
                  <a:pt x="13614" y="2455244"/>
                </a:lnTo>
                <a:cubicBezTo>
                  <a:pt x="193536" y="1821488"/>
                  <a:pt x="624313" y="1173751"/>
                  <a:pt x="1531654" y="667940"/>
                </a:cubicBezTo>
                <a:cubicBezTo>
                  <a:pt x="2155627" y="320019"/>
                  <a:pt x="2886243" y="100439"/>
                  <a:pt x="3639810" y="15984"/>
                </a:cubicBezTo>
                <a:close/>
              </a:path>
            </a:pathLst>
          </a:custGeom>
          <a:solidFill>
            <a:schemeClr val="accent1"/>
          </a:solidFill>
          <a:ln>
            <a:noFill/>
          </a:ln>
          <a:effectLst/>
        </p:spPr>
        <p:txBody>
          <a:bodyPr wrap="square" anchor="ctr">
            <a:noAutofit/>
          </a:bodyPr>
          <a:lstStyle/>
          <a:p>
            <a:endParaRPr lang="en-US" sz="3266"/>
          </a:p>
        </p:txBody>
      </p:sp>
      <p:sp>
        <p:nvSpPr>
          <p:cNvPr id="57" name="Freeform 56">
            <a:extLst>
              <a:ext uri="{FF2B5EF4-FFF2-40B4-BE49-F238E27FC236}">
                <a16:creationId xmlns:a16="http://schemas.microsoft.com/office/drawing/2014/main" id="{593DD3BA-A4FE-B045-9FFB-E86B873B70B8}"/>
              </a:ext>
            </a:extLst>
          </p:cNvPr>
          <p:cNvSpPr>
            <a:spLocks noChangeArrowheads="1"/>
          </p:cNvSpPr>
          <p:nvPr/>
        </p:nvSpPr>
        <p:spPr bwMode="auto">
          <a:xfrm>
            <a:off x="6016753" y="2599236"/>
            <a:ext cx="2406389" cy="2375215"/>
          </a:xfrm>
          <a:custGeom>
            <a:avLst/>
            <a:gdLst>
              <a:gd name="connsiteX0" fmla="*/ 4478221 w 4812777"/>
              <a:gd name="connsiteY0" fmla="*/ 0 h 4750430"/>
              <a:gd name="connsiteX1" fmla="*/ 4493411 w 4812777"/>
              <a:gd name="connsiteY1" fmla="*/ 32868 h 4750430"/>
              <a:gd name="connsiteX2" fmla="*/ 4667050 w 4812777"/>
              <a:gd name="connsiteY2" fmla="*/ 543306 h 4750430"/>
              <a:gd name="connsiteX3" fmla="*/ 3765631 w 4812777"/>
              <a:gd name="connsiteY3" fmla="*/ 4728867 h 4750430"/>
              <a:gd name="connsiteX4" fmla="*/ 3749765 w 4812777"/>
              <a:gd name="connsiteY4" fmla="*/ 4750430 h 4750430"/>
              <a:gd name="connsiteX5" fmla="*/ 2172239 w 4812777"/>
              <a:gd name="connsiteY5" fmla="*/ 3839645 h 4750430"/>
              <a:gd name="connsiteX6" fmla="*/ 2109739 w 4812777"/>
              <a:gd name="connsiteY6" fmla="*/ 3947898 h 4750430"/>
              <a:gd name="connsiteX7" fmla="*/ 2143584 w 4812777"/>
              <a:gd name="connsiteY7" fmla="*/ 3989521 h 4750430"/>
              <a:gd name="connsiteX8" fmla="*/ 2187031 w 4812777"/>
              <a:gd name="connsiteY8" fmla="*/ 4338206 h 4750430"/>
              <a:gd name="connsiteX9" fmla="*/ 1601685 w 4812777"/>
              <a:gd name="connsiteY9" fmla="*/ 4390506 h 4750430"/>
              <a:gd name="connsiteX10" fmla="*/ 1354304 w 4812777"/>
              <a:gd name="connsiteY10" fmla="*/ 3857431 h 4750430"/>
              <a:gd name="connsiteX11" fmla="*/ 1677998 w 4812777"/>
              <a:gd name="connsiteY11" fmla="*/ 3720715 h 4750430"/>
              <a:gd name="connsiteX12" fmla="*/ 1730967 w 4812777"/>
              <a:gd name="connsiteY12" fmla="*/ 3729214 h 4750430"/>
              <a:gd name="connsiteX13" fmla="*/ 1793467 w 4812777"/>
              <a:gd name="connsiteY13" fmla="*/ 3620961 h 4750430"/>
              <a:gd name="connsiteX14" fmla="*/ 0 w 4812777"/>
              <a:gd name="connsiteY14" fmla="*/ 2585503 h 4750430"/>
              <a:gd name="connsiteX15" fmla="*/ 1593292 w 4812777"/>
              <a:gd name="connsiteY15" fmla="*/ 1665615 h 4750430"/>
              <a:gd name="connsiteX16" fmla="*/ 1584081 w 4812777"/>
              <a:gd name="connsiteY16" fmla="*/ 1692615 h 4750430"/>
              <a:gd name="connsiteX17" fmla="*/ 1617475 w 4812777"/>
              <a:gd name="connsiteY17" fmla="*/ 1962698 h 4750430"/>
              <a:gd name="connsiteX18" fmla="*/ 2379705 w 4812777"/>
              <a:gd name="connsiteY18" fmla="*/ 2040168 h 4750430"/>
              <a:gd name="connsiteX19" fmla="*/ 2693729 w 4812777"/>
              <a:gd name="connsiteY19" fmla="*/ 1341322 h 4750430"/>
              <a:gd name="connsiteX20" fmla="*/ 2476527 w 4812777"/>
              <a:gd name="connsiteY20" fmla="*/ 1177360 h 4750430"/>
              <a:gd name="connsiteX21" fmla="*/ 2448539 w 4812777"/>
              <a:gd name="connsiteY21" fmla="*/ 1171838 h 475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12777" h="4750430">
                <a:moveTo>
                  <a:pt x="4478221" y="0"/>
                </a:moveTo>
                <a:lnTo>
                  <a:pt x="4493411" y="32868"/>
                </a:lnTo>
                <a:cubicBezTo>
                  <a:pt x="4562946" y="194268"/>
                  <a:pt x="4621204" y="364384"/>
                  <a:pt x="4667050" y="543306"/>
                </a:cubicBezTo>
                <a:cubicBezTo>
                  <a:pt x="5132352" y="2360509"/>
                  <a:pt x="4388759" y="3859882"/>
                  <a:pt x="3765631" y="4728867"/>
                </a:cubicBezTo>
                <a:lnTo>
                  <a:pt x="3749765" y="4750430"/>
                </a:lnTo>
                <a:lnTo>
                  <a:pt x="2172239" y="3839645"/>
                </a:lnTo>
                <a:lnTo>
                  <a:pt x="2109739" y="3947898"/>
                </a:lnTo>
                <a:lnTo>
                  <a:pt x="2143584" y="3989521"/>
                </a:lnTo>
                <a:cubicBezTo>
                  <a:pt x="2223970" y="4106063"/>
                  <a:pt x="2245360" y="4237177"/>
                  <a:pt x="2187031" y="4338206"/>
                </a:cubicBezTo>
                <a:cubicBezTo>
                  <a:pt x="2093705" y="4499852"/>
                  <a:pt x="1831636" y="4523268"/>
                  <a:pt x="1601685" y="4390506"/>
                </a:cubicBezTo>
                <a:cubicBezTo>
                  <a:pt x="1371733" y="4257743"/>
                  <a:pt x="1260978" y="4019077"/>
                  <a:pt x="1354304" y="3857431"/>
                </a:cubicBezTo>
                <a:cubicBezTo>
                  <a:pt x="1412633" y="3756402"/>
                  <a:pt x="1536877" y="3709370"/>
                  <a:pt x="1677998" y="3720715"/>
                </a:cubicBezTo>
                <a:lnTo>
                  <a:pt x="1730967" y="3729214"/>
                </a:lnTo>
                <a:lnTo>
                  <a:pt x="1793467" y="3620961"/>
                </a:lnTo>
                <a:lnTo>
                  <a:pt x="0" y="2585503"/>
                </a:lnTo>
                <a:lnTo>
                  <a:pt x="1593292" y="1665615"/>
                </a:lnTo>
                <a:lnTo>
                  <a:pt x="1584081" y="1692615"/>
                </a:lnTo>
                <a:cubicBezTo>
                  <a:pt x="1561824" y="1788065"/>
                  <a:pt x="1571062" y="1882308"/>
                  <a:pt x="1617475" y="1962698"/>
                </a:cubicBezTo>
                <a:cubicBezTo>
                  <a:pt x="1741243" y="2177072"/>
                  <a:pt x="2082506" y="2211756"/>
                  <a:pt x="2379705" y="2040168"/>
                </a:cubicBezTo>
                <a:cubicBezTo>
                  <a:pt x="2676904" y="1868580"/>
                  <a:pt x="2817498" y="1555696"/>
                  <a:pt x="2693729" y="1341322"/>
                </a:cubicBezTo>
                <a:cubicBezTo>
                  <a:pt x="2647316" y="1260932"/>
                  <a:pt x="2570318" y="1205811"/>
                  <a:pt x="2476527" y="1177360"/>
                </a:cubicBezTo>
                <a:lnTo>
                  <a:pt x="2448539" y="1171838"/>
                </a:lnTo>
                <a:close/>
              </a:path>
            </a:pathLst>
          </a:custGeom>
          <a:solidFill>
            <a:schemeClr val="accent5"/>
          </a:solidFill>
          <a:ln>
            <a:noFill/>
          </a:ln>
          <a:effectLst/>
        </p:spPr>
        <p:txBody>
          <a:bodyPr wrap="square" anchor="ctr">
            <a:noAutofit/>
          </a:bodyPr>
          <a:lstStyle/>
          <a:p>
            <a:endParaRPr lang="en-US" sz="3266"/>
          </a:p>
        </p:txBody>
      </p:sp>
      <p:sp>
        <p:nvSpPr>
          <p:cNvPr id="62" name="Freeform 61">
            <a:extLst>
              <a:ext uri="{FF2B5EF4-FFF2-40B4-BE49-F238E27FC236}">
                <a16:creationId xmlns:a16="http://schemas.microsoft.com/office/drawing/2014/main" id="{961E6B46-D152-8F4A-A460-51E7C2C4E761}"/>
              </a:ext>
            </a:extLst>
          </p:cNvPr>
          <p:cNvSpPr>
            <a:spLocks noChangeArrowheads="1"/>
          </p:cNvSpPr>
          <p:nvPr/>
        </p:nvSpPr>
        <p:spPr bwMode="auto">
          <a:xfrm>
            <a:off x="3616460" y="2795887"/>
            <a:ext cx="2253989" cy="2259300"/>
          </a:xfrm>
          <a:custGeom>
            <a:avLst/>
            <a:gdLst>
              <a:gd name="connsiteX0" fmla="*/ 710975 w 4507978"/>
              <a:gd name="connsiteY0" fmla="*/ 0 h 4518599"/>
              <a:gd name="connsiteX1" fmla="*/ 2209860 w 4507978"/>
              <a:gd name="connsiteY1" fmla="*/ 865382 h 4518599"/>
              <a:gd name="connsiteX2" fmla="*/ 2269278 w 4507978"/>
              <a:gd name="connsiteY2" fmla="*/ 762467 h 4518599"/>
              <a:gd name="connsiteX3" fmla="*/ 2235433 w 4507978"/>
              <a:gd name="connsiteY3" fmla="*/ 720844 h 4518599"/>
              <a:gd name="connsiteX4" fmla="*/ 2191986 w 4507978"/>
              <a:gd name="connsiteY4" fmla="*/ 372158 h 4518599"/>
              <a:gd name="connsiteX5" fmla="*/ 2515680 w 4507978"/>
              <a:gd name="connsiteY5" fmla="*/ 235442 h 4518599"/>
              <a:gd name="connsiteX6" fmla="*/ 2777333 w 4507978"/>
              <a:gd name="connsiteY6" fmla="*/ 319859 h 4518599"/>
              <a:gd name="connsiteX7" fmla="*/ 3024713 w 4507978"/>
              <a:gd name="connsiteY7" fmla="*/ 852933 h 4518599"/>
              <a:gd name="connsiteX8" fmla="*/ 2701019 w 4507978"/>
              <a:gd name="connsiteY8" fmla="*/ 989649 h 4518599"/>
              <a:gd name="connsiteX9" fmla="*/ 2648049 w 4507978"/>
              <a:gd name="connsiteY9" fmla="*/ 981150 h 4518599"/>
              <a:gd name="connsiteX10" fmla="*/ 2588631 w 4507978"/>
              <a:gd name="connsiteY10" fmla="*/ 1084066 h 4518599"/>
              <a:gd name="connsiteX11" fmla="*/ 4507978 w 4507978"/>
              <a:gd name="connsiteY11" fmla="*/ 2192201 h 4518599"/>
              <a:gd name="connsiteX12" fmla="*/ 2866023 w 4507978"/>
              <a:gd name="connsiteY12" fmla="*/ 3140184 h 4518599"/>
              <a:gd name="connsiteX13" fmla="*/ 2877201 w 4507978"/>
              <a:gd name="connsiteY13" fmla="*/ 3048633 h 4518599"/>
              <a:gd name="connsiteX14" fmla="*/ 2832259 w 4507978"/>
              <a:gd name="connsiteY14" fmla="*/ 2873129 h 4518599"/>
              <a:gd name="connsiteX15" fmla="*/ 2070029 w 4507978"/>
              <a:gd name="connsiteY15" fmla="*/ 2795659 h 4518599"/>
              <a:gd name="connsiteX16" fmla="*/ 1756005 w 4507978"/>
              <a:gd name="connsiteY16" fmla="*/ 3494505 h 4518599"/>
              <a:gd name="connsiteX17" fmla="*/ 1885525 w 4507978"/>
              <a:gd name="connsiteY17" fmla="*/ 3621178 h 4518599"/>
              <a:gd name="connsiteX18" fmla="*/ 1970399 w 4507978"/>
              <a:gd name="connsiteY18" fmla="*/ 3657273 h 4518599"/>
              <a:gd name="connsiteX19" fmla="*/ 478538 w 4507978"/>
              <a:gd name="connsiteY19" fmla="*/ 4518599 h 4518599"/>
              <a:gd name="connsiteX20" fmla="*/ 461308 w 4507978"/>
              <a:gd name="connsiteY20" fmla="*/ 4507450 h 4518599"/>
              <a:gd name="connsiteX21" fmla="*/ 323233 w 4507978"/>
              <a:gd name="connsiteY21" fmla="*/ 4441676 h 4518599"/>
              <a:gd name="connsiteX22" fmla="*/ 105864 w 4507978"/>
              <a:gd name="connsiteY22" fmla="*/ 3840611 h 4518599"/>
              <a:gd name="connsiteX23" fmla="*/ 905371 w 4507978"/>
              <a:gd name="connsiteY23" fmla="*/ 2127746 h 4518599"/>
              <a:gd name="connsiteX24" fmla="*/ 689365 w 4507978"/>
              <a:gd name="connsiteY24" fmla="*/ 112238 h 451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7978" h="4518599">
                <a:moveTo>
                  <a:pt x="710975" y="0"/>
                </a:moveTo>
                <a:lnTo>
                  <a:pt x="2209860" y="865382"/>
                </a:lnTo>
                <a:lnTo>
                  <a:pt x="2269278" y="762467"/>
                </a:lnTo>
                <a:lnTo>
                  <a:pt x="2235433" y="720844"/>
                </a:lnTo>
                <a:cubicBezTo>
                  <a:pt x="2155047" y="604302"/>
                  <a:pt x="2133657" y="473187"/>
                  <a:pt x="2191986" y="372158"/>
                </a:cubicBezTo>
                <a:cubicBezTo>
                  <a:pt x="2250315" y="271129"/>
                  <a:pt x="2374559" y="224096"/>
                  <a:pt x="2515680" y="235442"/>
                </a:cubicBezTo>
                <a:cubicBezTo>
                  <a:pt x="2600353" y="242249"/>
                  <a:pt x="2691101" y="270073"/>
                  <a:pt x="2777333" y="319859"/>
                </a:cubicBezTo>
                <a:cubicBezTo>
                  <a:pt x="3007284" y="452621"/>
                  <a:pt x="3118039" y="691287"/>
                  <a:pt x="3024713" y="852933"/>
                </a:cubicBezTo>
                <a:cubicBezTo>
                  <a:pt x="2966384" y="953962"/>
                  <a:pt x="2842140" y="1000994"/>
                  <a:pt x="2701019" y="989649"/>
                </a:cubicBezTo>
                <a:lnTo>
                  <a:pt x="2648049" y="981150"/>
                </a:lnTo>
                <a:lnTo>
                  <a:pt x="2588631" y="1084066"/>
                </a:lnTo>
                <a:lnTo>
                  <a:pt x="4507978" y="2192201"/>
                </a:lnTo>
                <a:lnTo>
                  <a:pt x="2866023" y="3140184"/>
                </a:lnTo>
                <a:lnTo>
                  <a:pt x="2877201" y="3048633"/>
                </a:lnTo>
                <a:cubicBezTo>
                  <a:pt x="2877621" y="2986473"/>
                  <a:pt x="2863201" y="2926722"/>
                  <a:pt x="2832259" y="2873129"/>
                </a:cubicBezTo>
                <a:cubicBezTo>
                  <a:pt x="2708491" y="2658756"/>
                  <a:pt x="2367228" y="2624071"/>
                  <a:pt x="2070029" y="2795659"/>
                </a:cubicBezTo>
                <a:cubicBezTo>
                  <a:pt x="1772830" y="2967247"/>
                  <a:pt x="1632236" y="3280132"/>
                  <a:pt x="1756005" y="3494505"/>
                </a:cubicBezTo>
                <a:cubicBezTo>
                  <a:pt x="1786947" y="3548098"/>
                  <a:pt x="1831483" y="3590461"/>
                  <a:pt x="1885525" y="3621178"/>
                </a:cubicBezTo>
                <a:lnTo>
                  <a:pt x="1970399" y="3657273"/>
                </a:lnTo>
                <a:lnTo>
                  <a:pt x="478538" y="4518599"/>
                </a:lnTo>
                <a:lnTo>
                  <a:pt x="461308" y="4507450"/>
                </a:lnTo>
                <a:cubicBezTo>
                  <a:pt x="428913" y="4488387"/>
                  <a:pt x="384240" y="4467145"/>
                  <a:pt x="323233" y="4441676"/>
                </a:cubicBezTo>
                <a:cubicBezTo>
                  <a:pt x="-2820" y="4306520"/>
                  <a:pt x="-95200" y="4182234"/>
                  <a:pt x="105864" y="3840611"/>
                </a:cubicBezTo>
                <a:cubicBezTo>
                  <a:pt x="307609" y="3499667"/>
                  <a:pt x="982809" y="2538643"/>
                  <a:pt x="905371" y="2127746"/>
                </a:cubicBezTo>
                <a:cubicBezTo>
                  <a:pt x="861431" y="1896617"/>
                  <a:pt x="535506" y="1049387"/>
                  <a:pt x="689365" y="112238"/>
                </a:cubicBezTo>
                <a:close/>
              </a:path>
            </a:pathLst>
          </a:custGeom>
          <a:solidFill>
            <a:schemeClr val="accent2"/>
          </a:solidFill>
          <a:ln>
            <a:noFill/>
          </a:ln>
          <a:effectLst/>
        </p:spPr>
        <p:txBody>
          <a:bodyPr wrap="square" anchor="ctr">
            <a:noAutofit/>
          </a:bodyPr>
          <a:lstStyle/>
          <a:p>
            <a:endParaRPr lang="en-US" sz="3266"/>
          </a:p>
        </p:txBody>
      </p:sp>
      <p:sp>
        <p:nvSpPr>
          <p:cNvPr id="59" name="Freeform 58">
            <a:extLst>
              <a:ext uri="{FF2B5EF4-FFF2-40B4-BE49-F238E27FC236}">
                <a16:creationId xmlns:a16="http://schemas.microsoft.com/office/drawing/2014/main" id="{1F0C0BA4-489A-1843-A407-0F442AE0DB98}"/>
              </a:ext>
            </a:extLst>
          </p:cNvPr>
          <p:cNvSpPr>
            <a:spLocks noChangeArrowheads="1"/>
          </p:cNvSpPr>
          <p:nvPr/>
        </p:nvSpPr>
        <p:spPr bwMode="auto">
          <a:xfrm>
            <a:off x="5580110" y="3955338"/>
            <a:ext cx="2267717" cy="2523436"/>
          </a:xfrm>
          <a:custGeom>
            <a:avLst/>
            <a:gdLst>
              <a:gd name="connsiteX0" fmla="*/ 800132 w 4535434"/>
              <a:gd name="connsiteY0" fmla="*/ 0 h 5046871"/>
              <a:gd name="connsiteX1" fmla="*/ 2363975 w 4535434"/>
              <a:gd name="connsiteY1" fmla="*/ 902885 h 5046871"/>
              <a:gd name="connsiteX2" fmla="*/ 2323026 w 4535434"/>
              <a:gd name="connsiteY2" fmla="*/ 910964 h 5046871"/>
              <a:gd name="connsiteX3" fmla="*/ 2105824 w 4535434"/>
              <a:gd name="connsiteY3" fmla="*/ 1074926 h 5046871"/>
              <a:gd name="connsiteX4" fmla="*/ 2419848 w 4535434"/>
              <a:gd name="connsiteY4" fmla="*/ 1773772 h 5046871"/>
              <a:gd name="connsiteX5" fmla="*/ 3182078 w 4535434"/>
              <a:gd name="connsiteY5" fmla="*/ 1696302 h 5046871"/>
              <a:gd name="connsiteX6" fmla="*/ 3215473 w 4535434"/>
              <a:gd name="connsiteY6" fmla="*/ 1426219 h 5046871"/>
              <a:gd name="connsiteX7" fmla="*/ 3201995 w 4535434"/>
              <a:gd name="connsiteY7" fmla="*/ 1386716 h 5046871"/>
              <a:gd name="connsiteX8" fmla="*/ 4535434 w 4535434"/>
              <a:gd name="connsiteY8" fmla="*/ 2156577 h 5046871"/>
              <a:gd name="connsiteX9" fmla="*/ 4456920 w 4535434"/>
              <a:gd name="connsiteY9" fmla="*/ 2258133 h 5046871"/>
              <a:gd name="connsiteX10" fmla="*/ 3934529 w 4535434"/>
              <a:gd name="connsiteY10" fmla="*/ 2832505 h 5046871"/>
              <a:gd name="connsiteX11" fmla="*/ 3576368 w 4535434"/>
              <a:gd name="connsiteY11" fmla="*/ 5044112 h 5046871"/>
              <a:gd name="connsiteX12" fmla="*/ 3577059 w 4535434"/>
              <a:gd name="connsiteY12" fmla="*/ 5046871 h 5046871"/>
              <a:gd name="connsiteX13" fmla="*/ 800133 w 4535434"/>
              <a:gd name="connsiteY13" fmla="*/ 5046871 h 5046871"/>
              <a:gd name="connsiteX14" fmla="*/ 800133 w 4535434"/>
              <a:gd name="connsiteY14" fmla="*/ 2602039 h 5046871"/>
              <a:gd name="connsiteX15" fmla="*/ 637337 w 4535434"/>
              <a:gd name="connsiteY15" fmla="*/ 2602039 h 5046871"/>
              <a:gd name="connsiteX16" fmla="*/ 618213 w 4535434"/>
              <a:gd name="connsiteY16" fmla="*/ 2652160 h 5046871"/>
              <a:gd name="connsiteX17" fmla="*/ 337966 w 4535434"/>
              <a:gd name="connsiteY17" fmla="*/ 2864129 h 5046871"/>
              <a:gd name="connsiteX18" fmla="*/ 0 w 4535434"/>
              <a:gd name="connsiteY18" fmla="*/ 2383354 h 5046871"/>
              <a:gd name="connsiteX19" fmla="*/ 337966 w 4535434"/>
              <a:gd name="connsiteY19" fmla="*/ 1902579 h 5046871"/>
              <a:gd name="connsiteX20" fmla="*/ 618213 w 4535434"/>
              <a:gd name="connsiteY20" fmla="*/ 2114548 h 5046871"/>
              <a:gd name="connsiteX21" fmla="*/ 637337 w 4535434"/>
              <a:gd name="connsiteY21" fmla="*/ 2164671 h 5046871"/>
              <a:gd name="connsiteX22" fmla="*/ 800132 w 4535434"/>
              <a:gd name="connsiteY22" fmla="*/ 2164671 h 504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5434" h="5046871">
                <a:moveTo>
                  <a:pt x="800132" y="0"/>
                </a:moveTo>
                <a:lnTo>
                  <a:pt x="2363975" y="902885"/>
                </a:lnTo>
                <a:lnTo>
                  <a:pt x="2323026" y="910964"/>
                </a:lnTo>
                <a:cubicBezTo>
                  <a:pt x="2229235" y="939415"/>
                  <a:pt x="2152237" y="994536"/>
                  <a:pt x="2105824" y="1074926"/>
                </a:cubicBezTo>
                <a:cubicBezTo>
                  <a:pt x="1982055" y="1289299"/>
                  <a:pt x="2122649" y="1602184"/>
                  <a:pt x="2419848" y="1773772"/>
                </a:cubicBezTo>
                <a:cubicBezTo>
                  <a:pt x="2717047" y="1945360"/>
                  <a:pt x="3058310" y="1910675"/>
                  <a:pt x="3182078" y="1696302"/>
                </a:cubicBezTo>
                <a:cubicBezTo>
                  <a:pt x="3228491" y="1615912"/>
                  <a:pt x="3237729" y="1521669"/>
                  <a:pt x="3215473" y="1426219"/>
                </a:cubicBezTo>
                <a:lnTo>
                  <a:pt x="3201995" y="1386716"/>
                </a:lnTo>
                <a:lnTo>
                  <a:pt x="4535434" y="2156577"/>
                </a:lnTo>
                <a:lnTo>
                  <a:pt x="4456920" y="2258133"/>
                </a:lnTo>
                <a:cubicBezTo>
                  <a:pt x="4164050" y="2628025"/>
                  <a:pt x="3934529" y="2832505"/>
                  <a:pt x="3934529" y="2832505"/>
                </a:cubicBezTo>
                <a:cubicBezTo>
                  <a:pt x="3934529" y="2832505"/>
                  <a:pt x="3337923" y="3954228"/>
                  <a:pt x="3576368" y="5044112"/>
                </a:cubicBezTo>
                <a:lnTo>
                  <a:pt x="3577059" y="5046871"/>
                </a:lnTo>
                <a:lnTo>
                  <a:pt x="800133" y="5046871"/>
                </a:lnTo>
                <a:lnTo>
                  <a:pt x="800133" y="2602039"/>
                </a:lnTo>
                <a:lnTo>
                  <a:pt x="637337" y="2602039"/>
                </a:lnTo>
                <a:lnTo>
                  <a:pt x="618213" y="2652160"/>
                </a:lnTo>
                <a:cubicBezTo>
                  <a:pt x="557478" y="2780047"/>
                  <a:pt x="454624" y="2864129"/>
                  <a:pt x="337966" y="2864129"/>
                </a:cubicBezTo>
                <a:cubicBezTo>
                  <a:pt x="151313" y="2864129"/>
                  <a:pt x="0" y="2648879"/>
                  <a:pt x="0" y="2383354"/>
                </a:cubicBezTo>
                <a:cubicBezTo>
                  <a:pt x="0" y="2117829"/>
                  <a:pt x="151313" y="1902579"/>
                  <a:pt x="337966" y="1902579"/>
                </a:cubicBezTo>
                <a:cubicBezTo>
                  <a:pt x="454624" y="1902579"/>
                  <a:pt x="557478" y="1986661"/>
                  <a:pt x="618213" y="2114548"/>
                </a:cubicBezTo>
                <a:lnTo>
                  <a:pt x="637337" y="2164671"/>
                </a:lnTo>
                <a:lnTo>
                  <a:pt x="800132" y="2164671"/>
                </a:lnTo>
                <a:close/>
              </a:path>
            </a:pathLst>
          </a:custGeom>
          <a:solidFill>
            <a:schemeClr val="accent4"/>
          </a:solidFill>
          <a:ln>
            <a:noFill/>
          </a:ln>
          <a:effectLst/>
        </p:spPr>
        <p:txBody>
          <a:bodyPr wrap="square" anchor="ctr">
            <a:noAutofit/>
          </a:bodyPr>
          <a:lstStyle/>
          <a:p>
            <a:endParaRPr lang="en-US" sz="3266"/>
          </a:p>
        </p:txBody>
      </p:sp>
      <p:sp>
        <p:nvSpPr>
          <p:cNvPr id="61" name="Freeform 60">
            <a:extLst>
              <a:ext uri="{FF2B5EF4-FFF2-40B4-BE49-F238E27FC236}">
                <a16:creationId xmlns:a16="http://schemas.microsoft.com/office/drawing/2014/main" id="{C9C8124B-476B-894F-B5BA-439E2E77F700}"/>
              </a:ext>
            </a:extLst>
          </p:cNvPr>
          <p:cNvSpPr>
            <a:spLocks noChangeArrowheads="1"/>
          </p:cNvSpPr>
          <p:nvPr/>
        </p:nvSpPr>
        <p:spPr bwMode="auto">
          <a:xfrm>
            <a:off x="3876560" y="3955339"/>
            <a:ext cx="2030465" cy="2523435"/>
          </a:xfrm>
          <a:custGeom>
            <a:avLst/>
            <a:gdLst>
              <a:gd name="connsiteX0" fmla="*/ 4060930 w 4060930"/>
              <a:gd name="connsiteY0" fmla="*/ 0 h 5046870"/>
              <a:gd name="connsiteX1" fmla="*/ 4060930 w 4060930"/>
              <a:gd name="connsiteY1" fmla="*/ 1942754 h 5046870"/>
              <a:gd name="connsiteX2" fmla="*/ 3995662 w 4060930"/>
              <a:gd name="connsiteY2" fmla="*/ 1868097 h 5046870"/>
              <a:gd name="connsiteX3" fmla="*/ 3745066 w 4060930"/>
              <a:gd name="connsiteY3" fmla="*/ 1761976 h 5046870"/>
              <a:gd name="connsiteX4" fmla="*/ 3296860 w 4060930"/>
              <a:gd name="connsiteY4" fmla="*/ 2383352 h 5046870"/>
              <a:gd name="connsiteX5" fmla="*/ 3745066 w 4060930"/>
              <a:gd name="connsiteY5" fmla="*/ 3004728 h 5046870"/>
              <a:gd name="connsiteX6" fmla="*/ 3995662 w 4060930"/>
              <a:gd name="connsiteY6" fmla="*/ 2898607 h 5046870"/>
              <a:gd name="connsiteX7" fmla="*/ 4060930 w 4060930"/>
              <a:gd name="connsiteY7" fmla="*/ 2823950 h 5046870"/>
              <a:gd name="connsiteX8" fmla="*/ 4060930 w 4060930"/>
              <a:gd name="connsiteY8" fmla="*/ 5046870 h 5046870"/>
              <a:gd name="connsiteX9" fmla="*/ 3178128 w 4060930"/>
              <a:gd name="connsiteY9" fmla="*/ 5046870 h 5046870"/>
              <a:gd name="connsiteX10" fmla="*/ 3155850 w 4060930"/>
              <a:gd name="connsiteY10" fmla="*/ 4967473 h 5046870"/>
              <a:gd name="connsiteX11" fmla="*/ 2166231 w 4060930"/>
              <a:gd name="connsiteY11" fmla="*/ 4182013 h 5046870"/>
              <a:gd name="connsiteX12" fmla="*/ 612050 w 4060930"/>
              <a:gd name="connsiteY12" fmla="*/ 4135831 h 5046870"/>
              <a:gd name="connsiteX13" fmla="*/ 427966 w 4060930"/>
              <a:gd name="connsiteY13" fmla="*/ 3268531 h 5046870"/>
              <a:gd name="connsiteX14" fmla="*/ 136558 w 4060930"/>
              <a:gd name="connsiteY14" fmla="*/ 2929625 h 5046870"/>
              <a:gd name="connsiteX15" fmla="*/ 322679 w 4060930"/>
              <a:gd name="connsiteY15" fmla="*/ 2696670 h 5046870"/>
              <a:gd name="connsiteX16" fmla="*/ 703 w 4060930"/>
              <a:gd name="connsiteY16" fmla="*/ 2480016 h 5046870"/>
              <a:gd name="connsiteX17" fmla="*/ 10701 w 4060930"/>
              <a:gd name="connsiteY17" fmla="*/ 2356481 h 5046870"/>
              <a:gd name="connsiteX18" fmla="*/ 14453 w 4060930"/>
              <a:gd name="connsiteY18" fmla="*/ 2336234 h 5046870"/>
              <a:gd name="connsiteX19" fmla="*/ 1781776 w 4060930"/>
              <a:gd name="connsiteY19" fmla="*/ 1315870 h 5046870"/>
              <a:gd name="connsiteX20" fmla="*/ 1734231 w 4060930"/>
              <a:gd name="connsiteY20" fmla="*/ 1233519 h 5046870"/>
              <a:gd name="connsiteX21" fmla="*/ 1681263 w 4060930"/>
              <a:gd name="connsiteY21" fmla="*/ 1242017 h 5046870"/>
              <a:gd name="connsiteX22" fmla="*/ 1357569 w 4060930"/>
              <a:gd name="connsiteY22" fmla="*/ 1105301 h 5046870"/>
              <a:gd name="connsiteX23" fmla="*/ 1604950 w 4060930"/>
              <a:gd name="connsiteY23" fmla="*/ 572227 h 5046870"/>
              <a:gd name="connsiteX24" fmla="*/ 2190296 w 4060930"/>
              <a:gd name="connsiteY24" fmla="*/ 624526 h 5046870"/>
              <a:gd name="connsiteX25" fmla="*/ 2146849 w 4060930"/>
              <a:gd name="connsiteY25" fmla="*/ 973212 h 5046870"/>
              <a:gd name="connsiteX26" fmla="*/ 2113003 w 4060930"/>
              <a:gd name="connsiteY26" fmla="*/ 1014836 h 5046870"/>
              <a:gd name="connsiteX27" fmla="*/ 2160548 w 4060930"/>
              <a:gd name="connsiteY27" fmla="*/ 1097186 h 504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60930" h="5046870">
                <a:moveTo>
                  <a:pt x="4060930" y="0"/>
                </a:moveTo>
                <a:lnTo>
                  <a:pt x="4060930" y="1942754"/>
                </a:lnTo>
                <a:lnTo>
                  <a:pt x="3995662" y="1868097"/>
                </a:lnTo>
                <a:cubicBezTo>
                  <a:pt x="3924128" y="1801098"/>
                  <a:pt x="3837892" y="1761976"/>
                  <a:pt x="3745066" y="1761976"/>
                </a:cubicBezTo>
                <a:cubicBezTo>
                  <a:pt x="3497529" y="1761976"/>
                  <a:pt x="3296860" y="2040176"/>
                  <a:pt x="3296860" y="2383352"/>
                </a:cubicBezTo>
                <a:cubicBezTo>
                  <a:pt x="3296860" y="2726528"/>
                  <a:pt x="3497529" y="3004728"/>
                  <a:pt x="3745066" y="3004728"/>
                </a:cubicBezTo>
                <a:cubicBezTo>
                  <a:pt x="3837892" y="3004728"/>
                  <a:pt x="3924128" y="2965606"/>
                  <a:pt x="3995662" y="2898607"/>
                </a:cubicBezTo>
                <a:lnTo>
                  <a:pt x="4060930" y="2823950"/>
                </a:lnTo>
                <a:lnTo>
                  <a:pt x="4060930" y="5046870"/>
                </a:lnTo>
                <a:lnTo>
                  <a:pt x="3178128" y="5046870"/>
                </a:lnTo>
                <a:lnTo>
                  <a:pt x="3155850" y="4967473"/>
                </a:lnTo>
                <a:cubicBezTo>
                  <a:pt x="3024665" y="4560311"/>
                  <a:pt x="2748030" y="4158922"/>
                  <a:pt x="2166231" y="4182013"/>
                </a:cubicBezTo>
                <a:cubicBezTo>
                  <a:pt x="1002633" y="4228197"/>
                  <a:pt x="891232" y="4571858"/>
                  <a:pt x="612050" y="4135831"/>
                </a:cubicBezTo>
                <a:cubicBezTo>
                  <a:pt x="332868" y="3699125"/>
                  <a:pt x="616125" y="3454623"/>
                  <a:pt x="427966" y="3268531"/>
                </a:cubicBezTo>
                <a:cubicBezTo>
                  <a:pt x="427966" y="3268531"/>
                  <a:pt x="140633" y="3119792"/>
                  <a:pt x="136558" y="2929625"/>
                </a:cubicBezTo>
                <a:cubicBezTo>
                  <a:pt x="132482" y="2739458"/>
                  <a:pt x="322679" y="2696670"/>
                  <a:pt x="322679" y="2696670"/>
                </a:cubicBezTo>
                <a:cubicBezTo>
                  <a:pt x="322679" y="2696670"/>
                  <a:pt x="12929" y="2685124"/>
                  <a:pt x="703" y="2480016"/>
                </a:cubicBezTo>
                <a:cubicBezTo>
                  <a:pt x="-2184" y="2428568"/>
                  <a:pt x="4354" y="2389007"/>
                  <a:pt x="10701" y="2356481"/>
                </a:cubicBezTo>
                <a:lnTo>
                  <a:pt x="14453" y="2336234"/>
                </a:lnTo>
                <a:lnTo>
                  <a:pt x="1781776" y="1315870"/>
                </a:lnTo>
                <a:lnTo>
                  <a:pt x="1734231" y="1233519"/>
                </a:lnTo>
                <a:lnTo>
                  <a:pt x="1681263" y="1242017"/>
                </a:lnTo>
                <a:cubicBezTo>
                  <a:pt x="1540142" y="1253363"/>
                  <a:pt x="1415898" y="1206330"/>
                  <a:pt x="1357569" y="1105301"/>
                </a:cubicBezTo>
                <a:cubicBezTo>
                  <a:pt x="1264243" y="943655"/>
                  <a:pt x="1374998" y="704989"/>
                  <a:pt x="1604950" y="572227"/>
                </a:cubicBezTo>
                <a:cubicBezTo>
                  <a:pt x="1834901" y="439464"/>
                  <a:pt x="2096970" y="462880"/>
                  <a:pt x="2190296" y="624526"/>
                </a:cubicBezTo>
                <a:cubicBezTo>
                  <a:pt x="2248625" y="725555"/>
                  <a:pt x="2227235" y="856670"/>
                  <a:pt x="2146849" y="973212"/>
                </a:cubicBezTo>
                <a:lnTo>
                  <a:pt x="2113003" y="1014836"/>
                </a:lnTo>
                <a:lnTo>
                  <a:pt x="2160548" y="1097186"/>
                </a:lnTo>
                <a:close/>
              </a:path>
            </a:pathLst>
          </a:custGeom>
          <a:solidFill>
            <a:schemeClr val="accent3"/>
          </a:solidFill>
          <a:ln>
            <a:noFill/>
          </a:ln>
          <a:effectLst/>
        </p:spPr>
        <p:txBody>
          <a:bodyPr wrap="square" anchor="ctr">
            <a:noAutofit/>
          </a:bodyPr>
          <a:lstStyle/>
          <a:p>
            <a:endParaRPr lang="en-US" sz="3266"/>
          </a:p>
        </p:txBody>
      </p:sp>
      <p:sp>
        <p:nvSpPr>
          <p:cNvPr id="24" name="TextBox 23">
            <a:extLst>
              <a:ext uri="{FF2B5EF4-FFF2-40B4-BE49-F238E27FC236}">
                <a16:creationId xmlns:a16="http://schemas.microsoft.com/office/drawing/2014/main" id="{02CA7252-0CFA-E748-BB64-24A3CA1FFE24}"/>
              </a:ext>
            </a:extLst>
          </p:cNvPr>
          <p:cNvSpPr txBox="1"/>
          <p:nvPr/>
        </p:nvSpPr>
        <p:spPr>
          <a:xfrm>
            <a:off x="762000" y="306186"/>
            <a:ext cx="9843678" cy="400110"/>
          </a:xfrm>
          <a:prstGeom prst="rect">
            <a:avLst/>
          </a:prstGeom>
          <a:solidFill>
            <a:srgbClr val="FFFFCC"/>
          </a:solidFill>
        </p:spPr>
        <p:txBody>
          <a:bodyPr wrap="square" rtlCol="0">
            <a:spAutoFit/>
          </a:bodyPr>
          <a:lstStyle/>
          <a:p>
            <a:pPr algn="ctr"/>
            <a:r>
              <a:rPr lang="en-US" sz="2000" b="1" dirty="0">
                <a:solidFill>
                  <a:schemeClr val="tx2"/>
                </a:solidFill>
                <a:latin typeface="Poppins" pitchFamily="2" charset="77"/>
                <a:cs typeface="Poppins" pitchFamily="2" charset="77"/>
              </a:rPr>
              <a:t>NEUROCIENCIA –NEURODIDACTICA.  INCIDENCIA EN FILOSOFÍA FTP</a:t>
            </a:r>
          </a:p>
        </p:txBody>
      </p:sp>
      <p:sp>
        <p:nvSpPr>
          <p:cNvPr id="63" name="Freeform 972">
            <a:extLst>
              <a:ext uri="{FF2B5EF4-FFF2-40B4-BE49-F238E27FC236}">
                <a16:creationId xmlns:a16="http://schemas.microsoft.com/office/drawing/2014/main" id="{453BE443-4311-5D43-9B08-1CF2CF53CA8A}"/>
              </a:ext>
            </a:extLst>
          </p:cNvPr>
          <p:cNvSpPr>
            <a:spLocks noChangeAspect="1" noChangeArrowheads="1"/>
          </p:cNvSpPr>
          <p:nvPr/>
        </p:nvSpPr>
        <p:spPr bwMode="auto">
          <a:xfrm>
            <a:off x="4253208" y="3425017"/>
            <a:ext cx="588370" cy="586607"/>
          </a:xfrm>
          <a:custGeom>
            <a:avLst/>
            <a:gdLst>
              <a:gd name="T0" fmla="*/ 3106090 w 291743"/>
              <a:gd name="T1" fmla="*/ 2376649 h 291437"/>
              <a:gd name="T2" fmla="*/ 3207245 w 291743"/>
              <a:gd name="T3" fmla="*/ 2455613 h 291437"/>
              <a:gd name="T4" fmla="*/ 3041053 w 291743"/>
              <a:gd name="T5" fmla="*/ 2003449 h 291437"/>
              <a:gd name="T6" fmla="*/ 2925449 w 291743"/>
              <a:gd name="T7" fmla="*/ 582448 h 291437"/>
              <a:gd name="T8" fmla="*/ 4124008 w 291743"/>
              <a:gd name="T9" fmla="*/ 666520 h 291437"/>
              <a:gd name="T10" fmla="*/ 5116370 w 291743"/>
              <a:gd name="T11" fmla="*/ 1314864 h 291437"/>
              <a:gd name="T12" fmla="*/ 5823128 w 291743"/>
              <a:gd name="T13" fmla="*/ 2020804 h 291437"/>
              <a:gd name="T14" fmla="*/ 5116370 w 291743"/>
              <a:gd name="T15" fmla="*/ 3058187 h 291437"/>
              <a:gd name="T16" fmla="*/ 4181136 w 291743"/>
              <a:gd name="T17" fmla="*/ 3533653 h 291437"/>
              <a:gd name="T18" fmla="*/ 3724217 w 291743"/>
              <a:gd name="T19" fmla="*/ 4009041 h 291437"/>
              <a:gd name="T20" fmla="*/ 3867002 w 291743"/>
              <a:gd name="T21" fmla="*/ 3829024 h 291437"/>
              <a:gd name="T22" fmla="*/ 4038349 w 291743"/>
              <a:gd name="T23" fmla="*/ 3382327 h 291437"/>
              <a:gd name="T24" fmla="*/ 4952144 w 291743"/>
              <a:gd name="T25" fmla="*/ 3202232 h 291437"/>
              <a:gd name="T26" fmla="*/ 5116370 w 291743"/>
              <a:gd name="T27" fmla="*/ 2604333 h 291437"/>
              <a:gd name="T28" fmla="*/ 5651787 w 291743"/>
              <a:gd name="T29" fmla="*/ 2733991 h 291437"/>
              <a:gd name="T30" fmla="*/ 4773663 w 291743"/>
              <a:gd name="T31" fmla="*/ 1883944 h 291437"/>
              <a:gd name="T32" fmla="*/ 4595183 w 291743"/>
              <a:gd name="T33" fmla="*/ 2366591 h 291437"/>
              <a:gd name="T34" fmla="*/ 4952144 w 291743"/>
              <a:gd name="T35" fmla="*/ 1703872 h 291437"/>
              <a:gd name="T36" fmla="*/ 4038349 w 291743"/>
              <a:gd name="T37" fmla="*/ 1177983 h 291437"/>
              <a:gd name="T38" fmla="*/ 3802738 w 291743"/>
              <a:gd name="T39" fmla="*/ 522444 h 291437"/>
              <a:gd name="T40" fmla="*/ 3609997 w 291743"/>
              <a:gd name="T41" fmla="*/ 342303 h 291437"/>
              <a:gd name="T42" fmla="*/ 2517769 w 291743"/>
              <a:gd name="T43" fmla="*/ 442760 h 291437"/>
              <a:gd name="T44" fmla="*/ 2129317 w 291743"/>
              <a:gd name="T45" fmla="*/ 665069 h 291437"/>
              <a:gd name="T46" fmla="*/ 1949494 w 291743"/>
              <a:gd name="T47" fmla="*/ 1317694 h 291437"/>
              <a:gd name="T48" fmla="*/ 892021 w 291743"/>
              <a:gd name="T49" fmla="*/ 1310514 h 291437"/>
              <a:gd name="T50" fmla="*/ 1525060 w 291743"/>
              <a:gd name="T51" fmla="*/ 1791032 h 291437"/>
              <a:gd name="T52" fmla="*/ 1345226 w 291743"/>
              <a:gd name="T53" fmla="*/ 2665971 h 291437"/>
              <a:gd name="T54" fmla="*/ 179836 w 291743"/>
              <a:gd name="T55" fmla="*/ 2020512 h 291437"/>
              <a:gd name="T56" fmla="*/ 1294861 w 291743"/>
              <a:gd name="T57" fmla="*/ 3813487 h 291437"/>
              <a:gd name="T58" fmla="*/ 712194 w 291743"/>
              <a:gd name="T59" fmla="*/ 3225376 h 291437"/>
              <a:gd name="T60" fmla="*/ 1474712 w 291743"/>
              <a:gd name="T61" fmla="*/ 3225376 h 291437"/>
              <a:gd name="T62" fmla="*/ 1855930 w 291743"/>
              <a:gd name="T63" fmla="*/ 5635088 h 291437"/>
              <a:gd name="T64" fmla="*/ 2100550 w 291743"/>
              <a:gd name="T65" fmla="*/ 4487609 h 291437"/>
              <a:gd name="T66" fmla="*/ 2330749 w 291743"/>
              <a:gd name="T67" fmla="*/ 5046995 h 291437"/>
              <a:gd name="T68" fmla="*/ 2186862 w 291743"/>
              <a:gd name="T69" fmla="*/ 3992722 h 291437"/>
              <a:gd name="T70" fmla="*/ 2186862 w 291743"/>
              <a:gd name="T71" fmla="*/ 3074782 h 291437"/>
              <a:gd name="T72" fmla="*/ 2568124 w 291743"/>
              <a:gd name="T73" fmla="*/ 3813487 h 291437"/>
              <a:gd name="T74" fmla="*/ 2330749 w 291743"/>
              <a:gd name="T75" fmla="*/ 5226301 h 291437"/>
              <a:gd name="T76" fmla="*/ 1855930 w 291743"/>
              <a:gd name="T77" fmla="*/ 5814425 h 291437"/>
              <a:gd name="T78" fmla="*/ 1294861 w 291743"/>
              <a:gd name="T79" fmla="*/ 3992722 h 291437"/>
              <a:gd name="T80" fmla="*/ 0 w 291743"/>
              <a:gd name="T81" fmla="*/ 2020512 h 291437"/>
              <a:gd name="T82" fmla="*/ 712194 w 291743"/>
              <a:gd name="T83" fmla="*/ 1310514 h 291437"/>
              <a:gd name="T84" fmla="*/ 1949494 w 291743"/>
              <a:gd name="T85" fmla="*/ 665069 h 291437"/>
              <a:gd name="T86" fmla="*/ 3098856 w 291743"/>
              <a:gd name="T87" fmla="*/ 87243 h 291437"/>
              <a:gd name="T88" fmla="*/ 4153692 w 291743"/>
              <a:gd name="T89" fmla="*/ 1637447 h 291437"/>
              <a:gd name="T90" fmla="*/ 3120539 w 291743"/>
              <a:gd name="T91" fmla="*/ 4357460 h 291437"/>
              <a:gd name="T92" fmla="*/ 3026608 w 291743"/>
              <a:gd name="T93" fmla="*/ 2570426 h 291437"/>
              <a:gd name="T94" fmla="*/ 1979000 w 291743"/>
              <a:gd name="T95" fmla="*/ 2649379 h 291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1743" h="291437">
                <a:moveTo>
                  <a:pt x="146567" y="29194"/>
                </a:moveTo>
                <a:lnTo>
                  <a:pt x="110008" y="128479"/>
                </a:lnTo>
                <a:lnTo>
                  <a:pt x="155617" y="119126"/>
                </a:lnTo>
                <a:cubicBezTo>
                  <a:pt x="155979" y="119126"/>
                  <a:pt x="155979" y="119126"/>
                  <a:pt x="156341" y="119126"/>
                </a:cubicBezTo>
                <a:cubicBezTo>
                  <a:pt x="157064" y="119126"/>
                  <a:pt x="158512" y="119126"/>
                  <a:pt x="159236" y="119846"/>
                </a:cubicBezTo>
                <a:cubicBezTo>
                  <a:pt x="159960" y="120565"/>
                  <a:pt x="160684" y="122004"/>
                  <a:pt x="160684" y="123083"/>
                </a:cubicBezTo>
                <a:lnTo>
                  <a:pt x="160684" y="189273"/>
                </a:lnTo>
                <a:lnTo>
                  <a:pt x="197243" y="90707"/>
                </a:lnTo>
                <a:lnTo>
                  <a:pt x="152359" y="100420"/>
                </a:lnTo>
                <a:cubicBezTo>
                  <a:pt x="150911" y="100780"/>
                  <a:pt x="149463" y="100060"/>
                  <a:pt x="148377" y="98981"/>
                </a:cubicBezTo>
                <a:cubicBezTo>
                  <a:pt x="147291" y="98262"/>
                  <a:pt x="146929" y="97183"/>
                  <a:pt x="146929" y="95744"/>
                </a:cubicBezTo>
                <a:lnTo>
                  <a:pt x="146567" y="29194"/>
                </a:lnTo>
                <a:close/>
                <a:moveTo>
                  <a:pt x="180863" y="17159"/>
                </a:moveTo>
                <a:lnTo>
                  <a:pt x="190520" y="17159"/>
                </a:lnTo>
                <a:cubicBezTo>
                  <a:pt x="199820" y="17159"/>
                  <a:pt x="206616" y="24742"/>
                  <a:pt x="206616" y="33408"/>
                </a:cubicBezTo>
                <a:lnTo>
                  <a:pt x="206616" y="50017"/>
                </a:lnTo>
                <a:lnTo>
                  <a:pt x="240595" y="50017"/>
                </a:lnTo>
                <a:cubicBezTo>
                  <a:pt x="249179" y="50017"/>
                  <a:pt x="256333" y="57239"/>
                  <a:pt x="256333" y="65905"/>
                </a:cubicBezTo>
                <a:lnTo>
                  <a:pt x="256333" y="85403"/>
                </a:lnTo>
                <a:lnTo>
                  <a:pt x="275289" y="85403"/>
                </a:lnTo>
                <a:cubicBezTo>
                  <a:pt x="284231" y="85403"/>
                  <a:pt x="291743" y="92624"/>
                  <a:pt x="291743" y="101290"/>
                </a:cubicBezTo>
                <a:lnTo>
                  <a:pt x="291743" y="137037"/>
                </a:lnTo>
                <a:cubicBezTo>
                  <a:pt x="291743" y="146425"/>
                  <a:pt x="284231" y="153286"/>
                  <a:pt x="275289" y="153286"/>
                </a:cubicBezTo>
                <a:lnTo>
                  <a:pt x="256333" y="153286"/>
                </a:lnTo>
                <a:lnTo>
                  <a:pt x="256333" y="160507"/>
                </a:lnTo>
                <a:cubicBezTo>
                  <a:pt x="256333" y="169895"/>
                  <a:pt x="249179" y="177117"/>
                  <a:pt x="240595" y="177117"/>
                </a:cubicBezTo>
                <a:lnTo>
                  <a:pt x="209477" y="177117"/>
                </a:lnTo>
                <a:lnTo>
                  <a:pt x="209477" y="184699"/>
                </a:lnTo>
                <a:cubicBezTo>
                  <a:pt x="209477" y="193365"/>
                  <a:pt x="202324" y="200948"/>
                  <a:pt x="193739" y="200948"/>
                </a:cubicBezTo>
                <a:lnTo>
                  <a:pt x="186586" y="200948"/>
                </a:lnTo>
                <a:cubicBezTo>
                  <a:pt x="184082" y="200948"/>
                  <a:pt x="181936" y="198781"/>
                  <a:pt x="181936" y="196254"/>
                </a:cubicBezTo>
                <a:cubicBezTo>
                  <a:pt x="181936" y="193726"/>
                  <a:pt x="184082" y="191921"/>
                  <a:pt x="186586" y="191921"/>
                </a:cubicBezTo>
                <a:lnTo>
                  <a:pt x="193739" y="191921"/>
                </a:lnTo>
                <a:cubicBezTo>
                  <a:pt x="197674" y="191921"/>
                  <a:pt x="200893" y="188671"/>
                  <a:pt x="200893" y="184699"/>
                </a:cubicBezTo>
                <a:lnTo>
                  <a:pt x="200893" y="172784"/>
                </a:lnTo>
                <a:cubicBezTo>
                  <a:pt x="200893" y="171701"/>
                  <a:pt x="201251" y="170256"/>
                  <a:pt x="202324" y="169534"/>
                </a:cubicBezTo>
                <a:cubicBezTo>
                  <a:pt x="203039" y="168812"/>
                  <a:pt x="204112" y="168451"/>
                  <a:pt x="205543" y="168451"/>
                </a:cubicBezTo>
                <a:lnTo>
                  <a:pt x="240595" y="168451"/>
                </a:lnTo>
                <a:cubicBezTo>
                  <a:pt x="244529" y="168451"/>
                  <a:pt x="248106" y="164840"/>
                  <a:pt x="248106" y="160507"/>
                </a:cubicBezTo>
                <a:lnTo>
                  <a:pt x="248106" y="130538"/>
                </a:lnTo>
                <a:cubicBezTo>
                  <a:pt x="248106" y="128010"/>
                  <a:pt x="249894" y="125844"/>
                  <a:pt x="252041" y="125844"/>
                </a:cubicBezTo>
                <a:cubicBezTo>
                  <a:pt x="254544" y="125844"/>
                  <a:pt x="256333" y="128010"/>
                  <a:pt x="256333" y="130538"/>
                </a:cubicBezTo>
                <a:lnTo>
                  <a:pt x="256333" y="144259"/>
                </a:lnTo>
                <a:lnTo>
                  <a:pt x="275289" y="144259"/>
                </a:lnTo>
                <a:cubicBezTo>
                  <a:pt x="279582" y="144259"/>
                  <a:pt x="283158" y="141009"/>
                  <a:pt x="283158" y="137037"/>
                </a:cubicBezTo>
                <a:lnTo>
                  <a:pt x="283158" y="101290"/>
                </a:lnTo>
                <a:cubicBezTo>
                  <a:pt x="283158" y="97318"/>
                  <a:pt x="279582" y="94430"/>
                  <a:pt x="275289" y="94430"/>
                </a:cubicBezTo>
                <a:lnTo>
                  <a:pt x="239164" y="94430"/>
                </a:lnTo>
                <a:lnTo>
                  <a:pt x="239164" y="118622"/>
                </a:lnTo>
                <a:cubicBezTo>
                  <a:pt x="239164" y="121150"/>
                  <a:pt x="237018" y="122955"/>
                  <a:pt x="234514" y="122955"/>
                </a:cubicBezTo>
                <a:cubicBezTo>
                  <a:pt x="232011" y="122955"/>
                  <a:pt x="230222" y="121150"/>
                  <a:pt x="230222" y="118622"/>
                </a:cubicBezTo>
                <a:lnTo>
                  <a:pt x="230222" y="90097"/>
                </a:lnTo>
                <a:cubicBezTo>
                  <a:pt x="230222" y="87569"/>
                  <a:pt x="232011" y="85403"/>
                  <a:pt x="234514" y="85403"/>
                </a:cubicBezTo>
                <a:lnTo>
                  <a:pt x="248106" y="85403"/>
                </a:lnTo>
                <a:lnTo>
                  <a:pt x="248106" y="65905"/>
                </a:lnTo>
                <a:cubicBezTo>
                  <a:pt x="248106" y="61572"/>
                  <a:pt x="244529" y="59044"/>
                  <a:pt x="240595" y="59044"/>
                </a:cubicBezTo>
                <a:lnTo>
                  <a:pt x="202324" y="59044"/>
                </a:lnTo>
                <a:cubicBezTo>
                  <a:pt x="199820" y="59044"/>
                  <a:pt x="197674" y="56878"/>
                  <a:pt x="197674" y="54350"/>
                </a:cubicBezTo>
                <a:lnTo>
                  <a:pt x="197674" y="33408"/>
                </a:lnTo>
                <a:cubicBezTo>
                  <a:pt x="197674" y="29436"/>
                  <a:pt x="194455" y="26186"/>
                  <a:pt x="190520" y="26186"/>
                </a:cubicBezTo>
                <a:lnTo>
                  <a:pt x="180863" y="26186"/>
                </a:lnTo>
                <a:cubicBezTo>
                  <a:pt x="178359" y="26186"/>
                  <a:pt x="176213" y="24020"/>
                  <a:pt x="176213" y="21853"/>
                </a:cubicBezTo>
                <a:cubicBezTo>
                  <a:pt x="176213" y="19326"/>
                  <a:pt x="178359" y="17159"/>
                  <a:pt x="180863" y="17159"/>
                </a:cubicBezTo>
                <a:close/>
                <a:moveTo>
                  <a:pt x="113888" y="17159"/>
                </a:moveTo>
                <a:lnTo>
                  <a:pt x="121817" y="17159"/>
                </a:lnTo>
                <a:cubicBezTo>
                  <a:pt x="123980" y="17159"/>
                  <a:pt x="126142" y="19316"/>
                  <a:pt x="126142" y="22192"/>
                </a:cubicBezTo>
                <a:cubicBezTo>
                  <a:pt x="126142" y="23989"/>
                  <a:pt x="123980" y="26146"/>
                  <a:pt x="121817" y="26146"/>
                </a:cubicBezTo>
                <a:lnTo>
                  <a:pt x="113888" y="26146"/>
                </a:lnTo>
                <a:cubicBezTo>
                  <a:pt x="109924" y="26146"/>
                  <a:pt x="106680" y="29381"/>
                  <a:pt x="106680" y="33335"/>
                </a:cubicBezTo>
                <a:lnTo>
                  <a:pt x="106680" y="66047"/>
                </a:lnTo>
                <a:cubicBezTo>
                  <a:pt x="106680" y="68564"/>
                  <a:pt x="104518" y="70361"/>
                  <a:pt x="101995" y="70361"/>
                </a:cubicBezTo>
                <a:cubicBezTo>
                  <a:pt x="99833" y="70361"/>
                  <a:pt x="97670" y="68564"/>
                  <a:pt x="97670" y="66047"/>
                </a:cubicBezTo>
                <a:lnTo>
                  <a:pt x="97670" y="58858"/>
                </a:lnTo>
                <a:lnTo>
                  <a:pt x="51898" y="58858"/>
                </a:lnTo>
                <a:cubicBezTo>
                  <a:pt x="47934" y="58858"/>
                  <a:pt x="44690" y="61374"/>
                  <a:pt x="44690" y="65688"/>
                </a:cubicBezTo>
                <a:lnTo>
                  <a:pt x="44690" y="85099"/>
                </a:lnTo>
                <a:lnTo>
                  <a:pt x="72081" y="85099"/>
                </a:lnTo>
                <a:cubicBezTo>
                  <a:pt x="74243" y="85099"/>
                  <a:pt x="76406" y="87256"/>
                  <a:pt x="76406" y="89772"/>
                </a:cubicBezTo>
                <a:lnTo>
                  <a:pt x="76406" y="133628"/>
                </a:lnTo>
                <a:cubicBezTo>
                  <a:pt x="76406" y="136144"/>
                  <a:pt x="74243" y="137942"/>
                  <a:pt x="72081" y="137942"/>
                </a:cubicBezTo>
                <a:cubicBezTo>
                  <a:pt x="69558" y="137942"/>
                  <a:pt x="67396" y="136144"/>
                  <a:pt x="67396" y="133628"/>
                </a:cubicBezTo>
                <a:lnTo>
                  <a:pt x="67396" y="94086"/>
                </a:lnTo>
                <a:lnTo>
                  <a:pt x="16578" y="94086"/>
                </a:lnTo>
                <a:cubicBezTo>
                  <a:pt x="12254" y="94086"/>
                  <a:pt x="9010" y="96962"/>
                  <a:pt x="9010" y="101276"/>
                </a:cubicBezTo>
                <a:lnTo>
                  <a:pt x="9010" y="183954"/>
                </a:lnTo>
                <a:cubicBezTo>
                  <a:pt x="9010" y="187908"/>
                  <a:pt x="12254" y="191144"/>
                  <a:pt x="16578" y="191144"/>
                </a:cubicBezTo>
                <a:lnTo>
                  <a:pt x="64873" y="191144"/>
                </a:lnTo>
                <a:lnTo>
                  <a:pt x="64873" y="165981"/>
                </a:lnTo>
                <a:lnTo>
                  <a:pt x="40005" y="165981"/>
                </a:lnTo>
                <a:cubicBezTo>
                  <a:pt x="37842" y="165981"/>
                  <a:pt x="35680" y="164183"/>
                  <a:pt x="35680" y="161667"/>
                </a:cubicBezTo>
                <a:cubicBezTo>
                  <a:pt x="35680" y="159151"/>
                  <a:pt x="37842" y="156994"/>
                  <a:pt x="40005" y="156994"/>
                </a:cubicBezTo>
                <a:lnTo>
                  <a:pt x="69558" y="156994"/>
                </a:lnTo>
                <a:cubicBezTo>
                  <a:pt x="72441" y="156994"/>
                  <a:pt x="73883" y="159151"/>
                  <a:pt x="73883" y="161667"/>
                </a:cubicBezTo>
                <a:lnTo>
                  <a:pt x="73883" y="275260"/>
                </a:lnTo>
                <a:cubicBezTo>
                  <a:pt x="73883" y="279215"/>
                  <a:pt x="77127" y="282450"/>
                  <a:pt x="81451" y="282450"/>
                </a:cubicBezTo>
                <a:lnTo>
                  <a:pt x="92984" y="282450"/>
                </a:lnTo>
                <a:cubicBezTo>
                  <a:pt x="97309" y="282450"/>
                  <a:pt x="100553" y="279215"/>
                  <a:pt x="100553" y="275260"/>
                </a:cubicBezTo>
                <a:lnTo>
                  <a:pt x="100553" y="229248"/>
                </a:lnTo>
                <a:cubicBezTo>
                  <a:pt x="100553" y="226732"/>
                  <a:pt x="102355" y="224934"/>
                  <a:pt x="105239" y="224934"/>
                </a:cubicBezTo>
                <a:cubicBezTo>
                  <a:pt x="107401" y="224934"/>
                  <a:pt x="109563" y="226732"/>
                  <a:pt x="109563" y="229248"/>
                </a:cubicBezTo>
                <a:lnTo>
                  <a:pt x="109563" y="252973"/>
                </a:lnTo>
                <a:lnTo>
                  <a:pt x="116772" y="252973"/>
                </a:lnTo>
                <a:cubicBezTo>
                  <a:pt x="120736" y="252973"/>
                  <a:pt x="123980" y="249738"/>
                  <a:pt x="123980" y="245784"/>
                </a:cubicBezTo>
                <a:lnTo>
                  <a:pt x="123980" y="200131"/>
                </a:lnTo>
                <a:lnTo>
                  <a:pt x="109563" y="200131"/>
                </a:lnTo>
                <a:cubicBezTo>
                  <a:pt x="107041" y="200131"/>
                  <a:pt x="105239" y="197974"/>
                  <a:pt x="105239" y="195457"/>
                </a:cubicBezTo>
                <a:lnTo>
                  <a:pt x="105239" y="158791"/>
                </a:lnTo>
                <a:cubicBezTo>
                  <a:pt x="105239" y="155915"/>
                  <a:pt x="107041" y="154118"/>
                  <a:pt x="109563" y="154118"/>
                </a:cubicBezTo>
                <a:cubicBezTo>
                  <a:pt x="111726" y="154118"/>
                  <a:pt x="113888" y="155915"/>
                  <a:pt x="113888" y="158791"/>
                </a:cubicBezTo>
                <a:lnTo>
                  <a:pt x="113888" y="191144"/>
                </a:lnTo>
                <a:lnTo>
                  <a:pt x="128665" y="191144"/>
                </a:lnTo>
                <a:cubicBezTo>
                  <a:pt x="131188" y="191144"/>
                  <a:pt x="132990" y="192941"/>
                  <a:pt x="132990" y="195457"/>
                </a:cubicBezTo>
                <a:lnTo>
                  <a:pt x="132990" y="245784"/>
                </a:lnTo>
                <a:cubicBezTo>
                  <a:pt x="132990" y="254411"/>
                  <a:pt x="125782" y="261960"/>
                  <a:pt x="116772" y="261960"/>
                </a:cubicBezTo>
                <a:lnTo>
                  <a:pt x="109563" y="261960"/>
                </a:lnTo>
                <a:lnTo>
                  <a:pt x="109563" y="275260"/>
                </a:lnTo>
                <a:cubicBezTo>
                  <a:pt x="109563" y="283888"/>
                  <a:pt x="102355" y="291437"/>
                  <a:pt x="92984" y="291437"/>
                </a:cubicBezTo>
                <a:lnTo>
                  <a:pt x="81451" y="291437"/>
                </a:lnTo>
                <a:cubicBezTo>
                  <a:pt x="72441" y="291437"/>
                  <a:pt x="64873" y="283888"/>
                  <a:pt x="64873" y="275260"/>
                </a:cubicBezTo>
                <a:lnTo>
                  <a:pt x="64873" y="200131"/>
                </a:lnTo>
                <a:lnTo>
                  <a:pt x="16578" y="200131"/>
                </a:lnTo>
                <a:cubicBezTo>
                  <a:pt x="7568" y="200131"/>
                  <a:pt x="0" y="192582"/>
                  <a:pt x="0" y="183954"/>
                </a:cubicBezTo>
                <a:lnTo>
                  <a:pt x="0" y="101276"/>
                </a:lnTo>
                <a:cubicBezTo>
                  <a:pt x="0" y="92289"/>
                  <a:pt x="7568" y="85099"/>
                  <a:pt x="16578" y="85099"/>
                </a:cubicBezTo>
                <a:lnTo>
                  <a:pt x="35680" y="85099"/>
                </a:lnTo>
                <a:lnTo>
                  <a:pt x="35680" y="65688"/>
                </a:lnTo>
                <a:cubicBezTo>
                  <a:pt x="35680" y="57060"/>
                  <a:pt x="42888" y="49871"/>
                  <a:pt x="51898" y="49871"/>
                </a:cubicBezTo>
                <a:lnTo>
                  <a:pt x="97670" y="49871"/>
                </a:lnTo>
                <a:lnTo>
                  <a:pt x="97670" y="33335"/>
                </a:lnTo>
                <a:cubicBezTo>
                  <a:pt x="97670" y="24708"/>
                  <a:pt x="104878" y="17159"/>
                  <a:pt x="113888" y="17159"/>
                </a:cubicBezTo>
                <a:close/>
                <a:moveTo>
                  <a:pt x="151273" y="56"/>
                </a:moveTo>
                <a:cubicBezTo>
                  <a:pt x="153445" y="775"/>
                  <a:pt x="155255" y="2214"/>
                  <a:pt x="155255" y="4373"/>
                </a:cubicBezTo>
                <a:lnTo>
                  <a:pt x="155979" y="90707"/>
                </a:lnTo>
                <a:lnTo>
                  <a:pt x="203397" y="80275"/>
                </a:lnTo>
                <a:cubicBezTo>
                  <a:pt x="205207" y="80275"/>
                  <a:pt x="206293" y="80995"/>
                  <a:pt x="208102" y="82074"/>
                </a:cubicBezTo>
                <a:cubicBezTo>
                  <a:pt x="208826" y="83153"/>
                  <a:pt x="209188" y="84952"/>
                  <a:pt x="208464" y="86391"/>
                </a:cubicBezTo>
                <a:lnTo>
                  <a:pt x="160322" y="215534"/>
                </a:lnTo>
                <a:cubicBezTo>
                  <a:pt x="159960" y="217332"/>
                  <a:pt x="158512" y="218411"/>
                  <a:pt x="156341" y="218411"/>
                </a:cubicBezTo>
                <a:cubicBezTo>
                  <a:pt x="156341" y="218411"/>
                  <a:pt x="155979" y="218411"/>
                  <a:pt x="155979" y="218052"/>
                </a:cubicBezTo>
                <a:cubicBezTo>
                  <a:pt x="153445" y="218052"/>
                  <a:pt x="151635" y="215893"/>
                  <a:pt x="151635" y="214095"/>
                </a:cubicBezTo>
                <a:lnTo>
                  <a:pt x="151635" y="128839"/>
                </a:lnTo>
                <a:lnTo>
                  <a:pt x="104217" y="138551"/>
                </a:lnTo>
                <a:cubicBezTo>
                  <a:pt x="102769" y="138911"/>
                  <a:pt x="100959" y="138192"/>
                  <a:pt x="99873" y="137113"/>
                </a:cubicBezTo>
                <a:cubicBezTo>
                  <a:pt x="98425" y="135674"/>
                  <a:pt x="98425" y="134235"/>
                  <a:pt x="99149" y="132796"/>
                </a:cubicBezTo>
                <a:lnTo>
                  <a:pt x="146567" y="2934"/>
                </a:lnTo>
                <a:cubicBezTo>
                  <a:pt x="147291" y="1135"/>
                  <a:pt x="149463" y="-304"/>
                  <a:pt x="151273" y="56"/>
                </a:cubicBezTo>
                <a:close/>
              </a:path>
            </a:pathLst>
          </a:custGeom>
          <a:solidFill>
            <a:schemeClr val="bg1"/>
          </a:solidFill>
          <a:ln>
            <a:noFill/>
          </a:ln>
          <a:effectLst/>
        </p:spPr>
        <p:txBody>
          <a:bodyPr anchor="ctr"/>
          <a:lstStyle/>
          <a:p>
            <a:endParaRPr lang="en-US" sz="900"/>
          </a:p>
        </p:txBody>
      </p:sp>
      <p:sp>
        <p:nvSpPr>
          <p:cNvPr id="64" name="Freeform 973">
            <a:extLst>
              <a:ext uri="{FF2B5EF4-FFF2-40B4-BE49-F238E27FC236}">
                <a16:creationId xmlns:a16="http://schemas.microsoft.com/office/drawing/2014/main" id="{FF507BCE-A3CC-B348-B48E-C43A9E97D121}"/>
              </a:ext>
            </a:extLst>
          </p:cNvPr>
          <p:cNvSpPr>
            <a:spLocks noChangeAspect="1" noChangeArrowheads="1"/>
          </p:cNvSpPr>
          <p:nvPr/>
        </p:nvSpPr>
        <p:spPr bwMode="auto">
          <a:xfrm>
            <a:off x="6419784" y="5222019"/>
            <a:ext cx="588370" cy="590129"/>
          </a:xfrm>
          <a:custGeom>
            <a:avLst/>
            <a:gdLst>
              <a:gd name="T0" fmla="*/ 2634770 w 291741"/>
              <a:gd name="T1" fmla="*/ 5619988 h 293327"/>
              <a:gd name="T2" fmla="*/ 3372226 w 291741"/>
              <a:gd name="T3" fmla="*/ 5477203 h 293327"/>
              <a:gd name="T4" fmla="*/ 4292438 w 291741"/>
              <a:gd name="T5" fmla="*/ 4257944 h 293327"/>
              <a:gd name="T6" fmla="*/ 4821067 w 291741"/>
              <a:gd name="T7" fmla="*/ 4257944 h 293327"/>
              <a:gd name="T8" fmla="*/ 1001466 w 291741"/>
              <a:gd name="T9" fmla="*/ 4788522 h 293327"/>
              <a:gd name="T10" fmla="*/ 1001466 w 291741"/>
              <a:gd name="T11" fmla="*/ 4257944 h 293327"/>
              <a:gd name="T12" fmla="*/ 4649609 w 291741"/>
              <a:gd name="T13" fmla="*/ 4088166 h 293327"/>
              <a:gd name="T14" fmla="*/ 4999659 w 291741"/>
              <a:gd name="T15" fmla="*/ 4873430 h 293327"/>
              <a:gd name="T16" fmla="*/ 4120976 w 291741"/>
              <a:gd name="T17" fmla="*/ 4873430 h 293327"/>
              <a:gd name="T18" fmla="*/ 3770935 w 291741"/>
              <a:gd name="T19" fmla="*/ 4519696 h 293327"/>
              <a:gd name="T20" fmla="*/ 4120976 w 291741"/>
              <a:gd name="T21" fmla="*/ 4180138 h 293327"/>
              <a:gd name="T22" fmla="*/ 4471022 w 291741"/>
              <a:gd name="T23" fmla="*/ 3826402 h 293327"/>
              <a:gd name="T24" fmla="*/ 1356607 w 291741"/>
              <a:gd name="T25" fmla="*/ 3826402 h 293327"/>
              <a:gd name="T26" fmla="*/ 1704606 w 291741"/>
              <a:gd name="T27" fmla="*/ 4180138 h 293327"/>
              <a:gd name="T28" fmla="*/ 2052657 w 291741"/>
              <a:gd name="T29" fmla="*/ 4519696 h 293327"/>
              <a:gd name="T30" fmla="*/ 1704606 w 291741"/>
              <a:gd name="T31" fmla="*/ 4873430 h 293327"/>
              <a:gd name="T32" fmla="*/ 823905 w 291741"/>
              <a:gd name="T33" fmla="*/ 4873430 h 293327"/>
              <a:gd name="T34" fmla="*/ 1179048 w 291741"/>
              <a:gd name="T35" fmla="*/ 4088166 h 293327"/>
              <a:gd name="T36" fmla="*/ 3025176 w 291741"/>
              <a:gd name="T37" fmla="*/ 2749802 h 293327"/>
              <a:gd name="T38" fmla="*/ 3372226 w 291741"/>
              <a:gd name="T39" fmla="*/ 2749802 h 293327"/>
              <a:gd name="T40" fmla="*/ 2490182 w 291741"/>
              <a:gd name="T41" fmla="*/ 5034527 h 293327"/>
              <a:gd name="T42" fmla="*/ 2490182 w 291741"/>
              <a:gd name="T43" fmla="*/ 2749802 h 293327"/>
              <a:gd name="T44" fmla="*/ 4682601 w 291741"/>
              <a:gd name="T45" fmla="*/ 3187114 h 293327"/>
              <a:gd name="T46" fmla="*/ 4499773 w 291741"/>
              <a:gd name="T47" fmla="*/ 2604109 h 293327"/>
              <a:gd name="T48" fmla="*/ 1387010 w 291741"/>
              <a:gd name="T49" fmla="*/ 2604109 h 293327"/>
              <a:gd name="T50" fmla="*/ 1204179 w 291741"/>
              <a:gd name="T51" fmla="*/ 3187114 h 293327"/>
              <a:gd name="T52" fmla="*/ 2931212 w 291741"/>
              <a:gd name="T53" fmla="*/ 2007265 h 293327"/>
              <a:gd name="T54" fmla="*/ 2931212 w 291741"/>
              <a:gd name="T55" fmla="*/ 2007265 h 293327"/>
              <a:gd name="T56" fmla="*/ 3538494 w 291741"/>
              <a:gd name="T57" fmla="*/ 2614151 h 293327"/>
              <a:gd name="T58" fmla="*/ 3581903 w 291741"/>
              <a:gd name="T59" fmla="*/ 5034527 h 293327"/>
              <a:gd name="T60" fmla="*/ 3552977 w 291741"/>
              <a:gd name="T61" fmla="*/ 5213042 h 293327"/>
              <a:gd name="T62" fmla="*/ 3227626 w 291741"/>
              <a:gd name="T63" fmla="*/ 5798487 h 293327"/>
              <a:gd name="T64" fmla="*/ 2309426 w 291741"/>
              <a:gd name="T65" fmla="*/ 5213042 h 293327"/>
              <a:gd name="T66" fmla="*/ 2280499 w 291741"/>
              <a:gd name="T67" fmla="*/ 5034527 h 293327"/>
              <a:gd name="T68" fmla="*/ 2323873 w 291741"/>
              <a:gd name="T69" fmla="*/ 2621291 h 293327"/>
              <a:gd name="T70" fmla="*/ 2613267 w 291741"/>
              <a:gd name="T71" fmla="*/ 1192513 h 293327"/>
              <a:gd name="T72" fmla="*/ 3203203 w 291741"/>
              <a:gd name="T73" fmla="*/ 1373269 h 293327"/>
              <a:gd name="T74" fmla="*/ 2613267 w 291741"/>
              <a:gd name="T75" fmla="*/ 1192513 h 293327"/>
              <a:gd name="T76" fmla="*/ 1527053 w 291741"/>
              <a:gd name="T77" fmla="*/ 1509221 h 293327"/>
              <a:gd name="T78" fmla="*/ 4206709 w 291741"/>
              <a:gd name="T79" fmla="*/ 815925 h 293327"/>
              <a:gd name="T80" fmla="*/ 4906782 w 291741"/>
              <a:gd name="T81" fmla="*/ 1509221 h 293327"/>
              <a:gd name="T82" fmla="*/ 4649609 w 291741"/>
              <a:gd name="T83" fmla="*/ 1686075 h 293327"/>
              <a:gd name="T84" fmla="*/ 4471022 w 291741"/>
              <a:gd name="T85" fmla="*/ 1940779 h 293327"/>
              <a:gd name="T86" fmla="*/ 4120976 w 291741"/>
              <a:gd name="T87" fmla="*/ 1601192 h 293327"/>
              <a:gd name="T88" fmla="*/ 3770935 w 291741"/>
              <a:gd name="T89" fmla="*/ 1254509 h 293327"/>
              <a:gd name="T90" fmla="*/ 4120976 w 291741"/>
              <a:gd name="T91" fmla="*/ 900803 h 293327"/>
              <a:gd name="T92" fmla="*/ 1619373 w 291741"/>
              <a:gd name="T93" fmla="*/ 815925 h 293327"/>
              <a:gd name="T94" fmla="*/ 1967413 w 291741"/>
              <a:gd name="T95" fmla="*/ 1169654 h 293327"/>
              <a:gd name="T96" fmla="*/ 1704606 w 291741"/>
              <a:gd name="T97" fmla="*/ 1339441 h 293327"/>
              <a:gd name="T98" fmla="*/ 1356607 w 291741"/>
              <a:gd name="T99" fmla="*/ 1686075 h 293327"/>
              <a:gd name="T100" fmla="*/ 1179048 w 291741"/>
              <a:gd name="T101" fmla="*/ 1940779 h 293327"/>
              <a:gd name="T102" fmla="*/ 823905 w 291741"/>
              <a:gd name="T103" fmla="*/ 1601192 h 293327"/>
              <a:gd name="T104" fmla="*/ 4767970 w 291741"/>
              <a:gd name="T105" fmla="*/ 298349 h 293327"/>
              <a:gd name="T106" fmla="*/ 4767970 w 291741"/>
              <a:gd name="T107" fmla="*/ 298349 h 293327"/>
              <a:gd name="T108" fmla="*/ 4746430 w 291741"/>
              <a:gd name="T109" fmla="*/ 28427 h 293327"/>
              <a:gd name="T110" fmla="*/ 5823531 w 291741"/>
              <a:gd name="T111" fmla="*/ 5674800 h 293327"/>
              <a:gd name="T112" fmla="*/ 3769864 w 291741"/>
              <a:gd name="T113" fmla="*/ 5674800 h 293327"/>
              <a:gd name="T114" fmla="*/ 5644009 w 291741"/>
              <a:gd name="T115" fmla="*/ 1221590 h 293327"/>
              <a:gd name="T116" fmla="*/ 4588464 w 291741"/>
              <a:gd name="T117" fmla="*/ 170505 h 293327"/>
              <a:gd name="T118" fmla="*/ 1974662 w 291741"/>
              <a:gd name="T119" fmla="*/ 5589582 h 293327"/>
              <a:gd name="T120" fmla="*/ 86116 w 291741"/>
              <a:gd name="T121" fmla="*/ 5767122 h 293327"/>
              <a:gd name="T122" fmla="*/ 86116 w 291741"/>
              <a:gd name="T123" fmla="*/ 0 h 2933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741" h="293327">
                <a:moveTo>
                  <a:pt x="124750" y="263710"/>
                </a:moveTo>
                <a:lnTo>
                  <a:pt x="124750" y="277074"/>
                </a:lnTo>
                <a:cubicBezTo>
                  <a:pt x="124750" y="281047"/>
                  <a:pt x="128009" y="284297"/>
                  <a:pt x="131994" y="284297"/>
                </a:cubicBezTo>
                <a:lnTo>
                  <a:pt x="161694" y="284297"/>
                </a:lnTo>
                <a:cubicBezTo>
                  <a:pt x="163867" y="284297"/>
                  <a:pt x="165678" y="283936"/>
                  <a:pt x="167127" y="282130"/>
                </a:cubicBezTo>
                <a:cubicBezTo>
                  <a:pt x="168576" y="280686"/>
                  <a:pt x="168938" y="278880"/>
                  <a:pt x="168938" y="277074"/>
                </a:cubicBezTo>
                <a:lnTo>
                  <a:pt x="168938" y="263710"/>
                </a:lnTo>
                <a:lnTo>
                  <a:pt x="124750" y="263710"/>
                </a:lnTo>
                <a:close/>
                <a:moveTo>
                  <a:pt x="215037" y="215396"/>
                </a:moveTo>
                <a:lnTo>
                  <a:pt x="215037" y="242236"/>
                </a:lnTo>
                <a:lnTo>
                  <a:pt x="241520" y="242236"/>
                </a:lnTo>
                <a:lnTo>
                  <a:pt x="241520" y="215396"/>
                </a:lnTo>
                <a:lnTo>
                  <a:pt x="215037" y="215396"/>
                </a:lnTo>
                <a:close/>
                <a:moveTo>
                  <a:pt x="50170" y="215396"/>
                </a:moveTo>
                <a:lnTo>
                  <a:pt x="50170" y="242236"/>
                </a:lnTo>
                <a:lnTo>
                  <a:pt x="76501" y="242236"/>
                </a:lnTo>
                <a:lnTo>
                  <a:pt x="76501" y="215396"/>
                </a:lnTo>
                <a:lnTo>
                  <a:pt x="50170" y="215396"/>
                </a:lnTo>
                <a:close/>
                <a:moveTo>
                  <a:pt x="228279" y="188913"/>
                </a:moveTo>
                <a:cubicBezTo>
                  <a:pt x="230426" y="188913"/>
                  <a:pt x="232931" y="191418"/>
                  <a:pt x="232931" y="193565"/>
                </a:cubicBezTo>
                <a:lnTo>
                  <a:pt x="232931" y="206807"/>
                </a:lnTo>
                <a:lnTo>
                  <a:pt x="245815" y="206807"/>
                </a:lnTo>
                <a:cubicBezTo>
                  <a:pt x="248320" y="206807"/>
                  <a:pt x="250467" y="208954"/>
                  <a:pt x="250467" y="211459"/>
                </a:cubicBezTo>
                <a:lnTo>
                  <a:pt x="250467" y="246531"/>
                </a:lnTo>
                <a:cubicBezTo>
                  <a:pt x="250467" y="249036"/>
                  <a:pt x="248320" y="250467"/>
                  <a:pt x="245815" y="250467"/>
                </a:cubicBezTo>
                <a:lnTo>
                  <a:pt x="210743" y="250467"/>
                </a:lnTo>
                <a:cubicBezTo>
                  <a:pt x="208238" y="250467"/>
                  <a:pt x="206448" y="249036"/>
                  <a:pt x="206448" y="246531"/>
                </a:cubicBezTo>
                <a:lnTo>
                  <a:pt x="206448" y="233289"/>
                </a:lnTo>
                <a:lnTo>
                  <a:pt x="192849" y="233289"/>
                </a:lnTo>
                <a:cubicBezTo>
                  <a:pt x="190344" y="233289"/>
                  <a:pt x="188912" y="231142"/>
                  <a:pt x="188912" y="228637"/>
                </a:cubicBezTo>
                <a:cubicBezTo>
                  <a:pt x="188912" y="226132"/>
                  <a:pt x="190344" y="224342"/>
                  <a:pt x="192849" y="224342"/>
                </a:cubicBezTo>
                <a:lnTo>
                  <a:pt x="206448" y="224342"/>
                </a:lnTo>
                <a:lnTo>
                  <a:pt x="206448" y="211459"/>
                </a:lnTo>
                <a:cubicBezTo>
                  <a:pt x="206448" y="208954"/>
                  <a:pt x="208238" y="206807"/>
                  <a:pt x="210743" y="206807"/>
                </a:cubicBezTo>
                <a:lnTo>
                  <a:pt x="223984" y="206807"/>
                </a:lnTo>
                <a:lnTo>
                  <a:pt x="223984" y="193565"/>
                </a:lnTo>
                <a:cubicBezTo>
                  <a:pt x="223984" y="191418"/>
                  <a:pt x="226132" y="188913"/>
                  <a:pt x="228279" y="188913"/>
                </a:cubicBezTo>
                <a:close/>
                <a:moveTo>
                  <a:pt x="63335" y="188913"/>
                </a:moveTo>
                <a:cubicBezTo>
                  <a:pt x="65826" y="188913"/>
                  <a:pt x="67961" y="191418"/>
                  <a:pt x="67961" y="193565"/>
                </a:cubicBezTo>
                <a:lnTo>
                  <a:pt x="67961" y="206807"/>
                </a:lnTo>
                <a:lnTo>
                  <a:pt x="81126" y="206807"/>
                </a:lnTo>
                <a:cubicBezTo>
                  <a:pt x="83261" y="206807"/>
                  <a:pt x="85396" y="208954"/>
                  <a:pt x="85396" y="211459"/>
                </a:cubicBezTo>
                <a:lnTo>
                  <a:pt x="85396" y="224342"/>
                </a:lnTo>
                <a:lnTo>
                  <a:pt x="98561" y="224342"/>
                </a:lnTo>
                <a:cubicBezTo>
                  <a:pt x="101052" y="224342"/>
                  <a:pt x="102831" y="226132"/>
                  <a:pt x="102831" y="228637"/>
                </a:cubicBezTo>
                <a:cubicBezTo>
                  <a:pt x="102831" y="231142"/>
                  <a:pt x="101052" y="233289"/>
                  <a:pt x="98561" y="233289"/>
                </a:cubicBezTo>
                <a:lnTo>
                  <a:pt x="85396" y="233289"/>
                </a:lnTo>
                <a:lnTo>
                  <a:pt x="85396" y="246531"/>
                </a:lnTo>
                <a:cubicBezTo>
                  <a:pt x="85396" y="249036"/>
                  <a:pt x="83261" y="250467"/>
                  <a:pt x="81126" y="250467"/>
                </a:cubicBezTo>
                <a:lnTo>
                  <a:pt x="46256" y="250467"/>
                </a:lnTo>
                <a:cubicBezTo>
                  <a:pt x="43410" y="250467"/>
                  <a:pt x="41275" y="249036"/>
                  <a:pt x="41275" y="246531"/>
                </a:cubicBezTo>
                <a:lnTo>
                  <a:pt x="41275" y="211459"/>
                </a:lnTo>
                <a:cubicBezTo>
                  <a:pt x="41275" y="208954"/>
                  <a:pt x="43410" y="206807"/>
                  <a:pt x="46256" y="206807"/>
                </a:cubicBezTo>
                <a:lnTo>
                  <a:pt x="59066" y="206807"/>
                </a:lnTo>
                <a:lnTo>
                  <a:pt x="59066" y="193565"/>
                </a:lnTo>
                <a:cubicBezTo>
                  <a:pt x="59066" y="191418"/>
                  <a:pt x="61200" y="188913"/>
                  <a:pt x="63335" y="188913"/>
                </a:cubicBezTo>
                <a:close/>
                <a:moveTo>
                  <a:pt x="151552" y="139104"/>
                </a:moveTo>
                <a:lnTo>
                  <a:pt x="151552" y="254681"/>
                </a:lnTo>
                <a:lnTo>
                  <a:pt x="168938" y="254681"/>
                </a:lnTo>
                <a:lnTo>
                  <a:pt x="168938" y="139104"/>
                </a:lnTo>
                <a:lnTo>
                  <a:pt x="151552" y="139104"/>
                </a:lnTo>
                <a:close/>
                <a:moveTo>
                  <a:pt x="124750" y="139104"/>
                </a:moveTo>
                <a:lnTo>
                  <a:pt x="124750" y="254681"/>
                </a:lnTo>
                <a:lnTo>
                  <a:pt x="142497" y="254681"/>
                </a:lnTo>
                <a:lnTo>
                  <a:pt x="142497" y="139104"/>
                </a:lnTo>
                <a:lnTo>
                  <a:pt x="124750" y="139104"/>
                </a:lnTo>
                <a:close/>
                <a:moveTo>
                  <a:pt x="229821" y="127000"/>
                </a:moveTo>
                <a:cubicBezTo>
                  <a:pt x="232019" y="127000"/>
                  <a:pt x="234584" y="129185"/>
                  <a:pt x="234584" y="131733"/>
                </a:cubicBezTo>
                <a:lnTo>
                  <a:pt x="234584" y="161226"/>
                </a:lnTo>
                <a:cubicBezTo>
                  <a:pt x="234584" y="163775"/>
                  <a:pt x="232019" y="166324"/>
                  <a:pt x="229821" y="166324"/>
                </a:cubicBezTo>
                <a:cubicBezTo>
                  <a:pt x="227623" y="166324"/>
                  <a:pt x="225425" y="163775"/>
                  <a:pt x="225425" y="161226"/>
                </a:cubicBezTo>
                <a:lnTo>
                  <a:pt x="225425" y="131733"/>
                </a:lnTo>
                <a:cubicBezTo>
                  <a:pt x="225425" y="129185"/>
                  <a:pt x="227623" y="127000"/>
                  <a:pt x="229821" y="127000"/>
                </a:cubicBezTo>
                <a:close/>
                <a:moveTo>
                  <a:pt x="64721" y="127000"/>
                </a:moveTo>
                <a:cubicBezTo>
                  <a:pt x="67285" y="127000"/>
                  <a:pt x="69483" y="129185"/>
                  <a:pt x="69483" y="131733"/>
                </a:cubicBezTo>
                <a:lnTo>
                  <a:pt x="69483" y="161226"/>
                </a:lnTo>
                <a:cubicBezTo>
                  <a:pt x="69483" y="163775"/>
                  <a:pt x="67285" y="166324"/>
                  <a:pt x="64721" y="166324"/>
                </a:cubicBezTo>
                <a:cubicBezTo>
                  <a:pt x="62523" y="166324"/>
                  <a:pt x="60325" y="163775"/>
                  <a:pt x="60325" y="161226"/>
                </a:cubicBezTo>
                <a:lnTo>
                  <a:pt x="60325" y="131733"/>
                </a:lnTo>
                <a:cubicBezTo>
                  <a:pt x="60325" y="129185"/>
                  <a:pt x="62523" y="127000"/>
                  <a:pt x="64721" y="127000"/>
                </a:cubicBezTo>
                <a:close/>
                <a:moveTo>
                  <a:pt x="146844" y="101541"/>
                </a:moveTo>
                <a:lnTo>
                  <a:pt x="128009" y="130436"/>
                </a:lnTo>
                <a:lnTo>
                  <a:pt x="165316" y="130436"/>
                </a:lnTo>
                <a:lnTo>
                  <a:pt x="146844" y="101541"/>
                </a:lnTo>
                <a:close/>
                <a:moveTo>
                  <a:pt x="146844" y="88900"/>
                </a:moveTo>
                <a:cubicBezTo>
                  <a:pt x="148293" y="88900"/>
                  <a:pt x="149741" y="89622"/>
                  <a:pt x="150104" y="91067"/>
                </a:cubicBezTo>
                <a:lnTo>
                  <a:pt x="177268" y="132241"/>
                </a:lnTo>
                <a:cubicBezTo>
                  <a:pt x="177631" y="132964"/>
                  <a:pt x="177631" y="134408"/>
                  <a:pt x="177631" y="134770"/>
                </a:cubicBezTo>
                <a:lnTo>
                  <a:pt x="177993" y="254681"/>
                </a:lnTo>
                <a:lnTo>
                  <a:pt x="179442" y="254681"/>
                </a:lnTo>
                <a:cubicBezTo>
                  <a:pt x="181615" y="254681"/>
                  <a:pt x="183788" y="256848"/>
                  <a:pt x="183788" y="259376"/>
                </a:cubicBezTo>
                <a:cubicBezTo>
                  <a:pt x="183788" y="261543"/>
                  <a:pt x="181615" y="263710"/>
                  <a:pt x="179442" y="263710"/>
                </a:cubicBezTo>
                <a:lnTo>
                  <a:pt x="177993" y="263710"/>
                </a:lnTo>
                <a:lnTo>
                  <a:pt x="177993" y="277074"/>
                </a:lnTo>
                <a:cubicBezTo>
                  <a:pt x="177993" y="281047"/>
                  <a:pt x="176544" y="285020"/>
                  <a:pt x="173284" y="288270"/>
                </a:cubicBezTo>
                <a:cubicBezTo>
                  <a:pt x="170387" y="291521"/>
                  <a:pt x="166040" y="293327"/>
                  <a:pt x="161694" y="293327"/>
                </a:cubicBezTo>
                <a:lnTo>
                  <a:pt x="131994" y="293327"/>
                </a:lnTo>
                <a:cubicBezTo>
                  <a:pt x="123301" y="293327"/>
                  <a:pt x="116057" y="285742"/>
                  <a:pt x="115695" y="277074"/>
                </a:cubicBezTo>
                <a:lnTo>
                  <a:pt x="115695" y="263710"/>
                </a:lnTo>
                <a:lnTo>
                  <a:pt x="114246" y="263710"/>
                </a:lnTo>
                <a:cubicBezTo>
                  <a:pt x="111710" y="263710"/>
                  <a:pt x="109537" y="261543"/>
                  <a:pt x="109537" y="259376"/>
                </a:cubicBezTo>
                <a:cubicBezTo>
                  <a:pt x="109537" y="256848"/>
                  <a:pt x="111710" y="254681"/>
                  <a:pt x="114246" y="254681"/>
                </a:cubicBezTo>
                <a:lnTo>
                  <a:pt x="115695" y="254681"/>
                </a:lnTo>
                <a:lnTo>
                  <a:pt x="115695" y="135131"/>
                </a:lnTo>
                <a:cubicBezTo>
                  <a:pt x="115695" y="134408"/>
                  <a:pt x="116057" y="133325"/>
                  <a:pt x="116419" y="132603"/>
                </a:cubicBezTo>
                <a:lnTo>
                  <a:pt x="142860" y="91067"/>
                </a:lnTo>
                <a:cubicBezTo>
                  <a:pt x="143946" y="89622"/>
                  <a:pt x="145395" y="88900"/>
                  <a:pt x="146844" y="88900"/>
                </a:cubicBezTo>
                <a:close/>
                <a:moveTo>
                  <a:pt x="130917" y="60325"/>
                </a:moveTo>
                <a:lnTo>
                  <a:pt x="160471" y="60325"/>
                </a:lnTo>
                <a:cubicBezTo>
                  <a:pt x="162964" y="60325"/>
                  <a:pt x="164744" y="62230"/>
                  <a:pt x="164744" y="64897"/>
                </a:cubicBezTo>
                <a:cubicBezTo>
                  <a:pt x="164744" y="67183"/>
                  <a:pt x="162964" y="69469"/>
                  <a:pt x="160471" y="69469"/>
                </a:cubicBezTo>
                <a:lnTo>
                  <a:pt x="130917" y="69469"/>
                </a:lnTo>
                <a:cubicBezTo>
                  <a:pt x="128425" y="69469"/>
                  <a:pt x="127000" y="67183"/>
                  <a:pt x="127000" y="64897"/>
                </a:cubicBezTo>
                <a:cubicBezTo>
                  <a:pt x="127000" y="62230"/>
                  <a:pt x="128425" y="60325"/>
                  <a:pt x="130917" y="60325"/>
                </a:cubicBezTo>
                <a:close/>
                <a:moveTo>
                  <a:pt x="50170" y="50222"/>
                </a:moveTo>
                <a:lnTo>
                  <a:pt x="50170" y="76347"/>
                </a:lnTo>
                <a:lnTo>
                  <a:pt x="76501" y="76347"/>
                </a:lnTo>
                <a:lnTo>
                  <a:pt x="76501" y="50222"/>
                </a:lnTo>
                <a:lnTo>
                  <a:pt x="50170" y="50222"/>
                </a:lnTo>
                <a:close/>
                <a:moveTo>
                  <a:pt x="210743" y="41275"/>
                </a:moveTo>
                <a:cubicBezTo>
                  <a:pt x="213248" y="41275"/>
                  <a:pt x="215037" y="43064"/>
                  <a:pt x="215037" y="45570"/>
                </a:cubicBezTo>
                <a:lnTo>
                  <a:pt x="215037" y="76347"/>
                </a:lnTo>
                <a:lnTo>
                  <a:pt x="245815" y="76347"/>
                </a:lnTo>
                <a:cubicBezTo>
                  <a:pt x="248320" y="76347"/>
                  <a:pt x="250467" y="78494"/>
                  <a:pt x="250467" y="80999"/>
                </a:cubicBezTo>
                <a:cubicBezTo>
                  <a:pt x="250467" y="83147"/>
                  <a:pt x="248320" y="85294"/>
                  <a:pt x="245815" y="85294"/>
                </a:cubicBezTo>
                <a:lnTo>
                  <a:pt x="232931" y="85294"/>
                </a:lnTo>
                <a:lnTo>
                  <a:pt x="232931" y="98178"/>
                </a:lnTo>
                <a:cubicBezTo>
                  <a:pt x="232931" y="100683"/>
                  <a:pt x="231142" y="102830"/>
                  <a:pt x="228279" y="102830"/>
                </a:cubicBezTo>
                <a:cubicBezTo>
                  <a:pt x="226132" y="102830"/>
                  <a:pt x="223984" y="100683"/>
                  <a:pt x="223984" y="98178"/>
                </a:cubicBezTo>
                <a:lnTo>
                  <a:pt x="223984" y="85294"/>
                </a:lnTo>
                <a:lnTo>
                  <a:pt x="210743" y="85294"/>
                </a:lnTo>
                <a:cubicBezTo>
                  <a:pt x="208238" y="85294"/>
                  <a:pt x="206448" y="83147"/>
                  <a:pt x="206448" y="80999"/>
                </a:cubicBezTo>
                <a:lnTo>
                  <a:pt x="206448" y="67758"/>
                </a:lnTo>
                <a:lnTo>
                  <a:pt x="192849" y="67758"/>
                </a:lnTo>
                <a:cubicBezTo>
                  <a:pt x="190344" y="67758"/>
                  <a:pt x="188912" y="65611"/>
                  <a:pt x="188912" y="63463"/>
                </a:cubicBezTo>
                <a:cubicBezTo>
                  <a:pt x="188912" y="60958"/>
                  <a:pt x="190344" y="59169"/>
                  <a:pt x="192849" y="59169"/>
                </a:cubicBezTo>
                <a:lnTo>
                  <a:pt x="206448" y="59169"/>
                </a:lnTo>
                <a:lnTo>
                  <a:pt x="206448" y="45570"/>
                </a:lnTo>
                <a:cubicBezTo>
                  <a:pt x="206448" y="43064"/>
                  <a:pt x="208238" y="41275"/>
                  <a:pt x="210743" y="41275"/>
                </a:cubicBezTo>
                <a:close/>
                <a:moveTo>
                  <a:pt x="46256" y="41275"/>
                </a:moveTo>
                <a:lnTo>
                  <a:pt x="81126" y="41275"/>
                </a:lnTo>
                <a:cubicBezTo>
                  <a:pt x="83261" y="41275"/>
                  <a:pt x="85396" y="43064"/>
                  <a:pt x="85396" y="45570"/>
                </a:cubicBezTo>
                <a:lnTo>
                  <a:pt x="85396" y="59169"/>
                </a:lnTo>
                <a:lnTo>
                  <a:pt x="98561" y="59169"/>
                </a:lnTo>
                <a:cubicBezTo>
                  <a:pt x="101052" y="59169"/>
                  <a:pt x="102831" y="60958"/>
                  <a:pt x="102831" y="63463"/>
                </a:cubicBezTo>
                <a:cubicBezTo>
                  <a:pt x="102831" y="65611"/>
                  <a:pt x="101052" y="67758"/>
                  <a:pt x="98561" y="67758"/>
                </a:cubicBezTo>
                <a:lnTo>
                  <a:pt x="85396" y="67758"/>
                </a:lnTo>
                <a:lnTo>
                  <a:pt x="85396" y="80999"/>
                </a:lnTo>
                <a:cubicBezTo>
                  <a:pt x="85396" y="83147"/>
                  <a:pt x="83261" y="85294"/>
                  <a:pt x="81126" y="85294"/>
                </a:cubicBezTo>
                <a:lnTo>
                  <a:pt x="67961" y="85294"/>
                </a:lnTo>
                <a:lnTo>
                  <a:pt x="67961" y="98178"/>
                </a:lnTo>
                <a:cubicBezTo>
                  <a:pt x="67961" y="100683"/>
                  <a:pt x="65826" y="102830"/>
                  <a:pt x="63335" y="102830"/>
                </a:cubicBezTo>
                <a:cubicBezTo>
                  <a:pt x="61200" y="102830"/>
                  <a:pt x="59066" y="100683"/>
                  <a:pt x="59066" y="98178"/>
                </a:cubicBezTo>
                <a:lnTo>
                  <a:pt x="59066" y="85294"/>
                </a:lnTo>
                <a:lnTo>
                  <a:pt x="46256" y="85294"/>
                </a:lnTo>
                <a:cubicBezTo>
                  <a:pt x="43410" y="85294"/>
                  <a:pt x="41275" y="83147"/>
                  <a:pt x="41275" y="80999"/>
                </a:cubicBezTo>
                <a:lnTo>
                  <a:pt x="41275" y="45570"/>
                </a:lnTo>
                <a:cubicBezTo>
                  <a:pt x="41275" y="43064"/>
                  <a:pt x="43410" y="41275"/>
                  <a:pt x="46256" y="41275"/>
                </a:cubicBezTo>
                <a:close/>
                <a:moveTo>
                  <a:pt x="238860" y="15090"/>
                </a:moveTo>
                <a:lnTo>
                  <a:pt x="238860" y="53174"/>
                </a:lnTo>
                <a:lnTo>
                  <a:pt x="276632" y="53174"/>
                </a:lnTo>
                <a:lnTo>
                  <a:pt x="238860" y="15090"/>
                </a:lnTo>
                <a:close/>
                <a:moveTo>
                  <a:pt x="4316" y="0"/>
                </a:moveTo>
                <a:lnTo>
                  <a:pt x="234544" y="0"/>
                </a:lnTo>
                <a:cubicBezTo>
                  <a:pt x="235623" y="0"/>
                  <a:pt x="236702" y="719"/>
                  <a:pt x="237781" y="1437"/>
                </a:cubicBezTo>
                <a:lnTo>
                  <a:pt x="290661" y="54252"/>
                </a:lnTo>
                <a:cubicBezTo>
                  <a:pt x="291381" y="55330"/>
                  <a:pt x="291741" y="56408"/>
                  <a:pt x="291741" y="57486"/>
                </a:cubicBezTo>
                <a:lnTo>
                  <a:pt x="291741" y="287070"/>
                </a:lnTo>
                <a:cubicBezTo>
                  <a:pt x="291741" y="289585"/>
                  <a:pt x="289942" y="291741"/>
                  <a:pt x="287424" y="291741"/>
                </a:cubicBezTo>
                <a:lnTo>
                  <a:pt x="192815" y="291741"/>
                </a:lnTo>
                <a:cubicBezTo>
                  <a:pt x="190297" y="291741"/>
                  <a:pt x="188858" y="289585"/>
                  <a:pt x="188858" y="287070"/>
                </a:cubicBezTo>
                <a:cubicBezTo>
                  <a:pt x="188858" y="284914"/>
                  <a:pt x="190297" y="282759"/>
                  <a:pt x="192815" y="282759"/>
                </a:cubicBezTo>
                <a:lnTo>
                  <a:pt x="282747" y="282759"/>
                </a:lnTo>
                <a:lnTo>
                  <a:pt x="282747" y="61797"/>
                </a:lnTo>
                <a:lnTo>
                  <a:pt x="234544" y="61797"/>
                </a:lnTo>
                <a:cubicBezTo>
                  <a:pt x="232025" y="61797"/>
                  <a:pt x="229867" y="60001"/>
                  <a:pt x="229867" y="57486"/>
                </a:cubicBezTo>
                <a:lnTo>
                  <a:pt x="229867" y="8623"/>
                </a:lnTo>
                <a:lnTo>
                  <a:pt x="8993" y="8623"/>
                </a:lnTo>
                <a:lnTo>
                  <a:pt x="8993" y="282759"/>
                </a:lnTo>
                <a:lnTo>
                  <a:pt x="98925" y="282759"/>
                </a:lnTo>
                <a:cubicBezTo>
                  <a:pt x="101443" y="282759"/>
                  <a:pt x="103242" y="284914"/>
                  <a:pt x="103242" y="287070"/>
                </a:cubicBezTo>
                <a:cubicBezTo>
                  <a:pt x="103242" y="289585"/>
                  <a:pt x="101443" y="291741"/>
                  <a:pt x="98925" y="291741"/>
                </a:cubicBezTo>
                <a:lnTo>
                  <a:pt x="4316" y="291741"/>
                </a:lnTo>
                <a:cubicBezTo>
                  <a:pt x="2158" y="291741"/>
                  <a:pt x="0" y="289585"/>
                  <a:pt x="0" y="287070"/>
                </a:cubicBezTo>
                <a:lnTo>
                  <a:pt x="0" y="4671"/>
                </a:lnTo>
                <a:cubicBezTo>
                  <a:pt x="0" y="2156"/>
                  <a:pt x="2158" y="0"/>
                  <a:pt x="4316" y="0"/>
                </a:cubicBezTo>
                <a:close/>
              </a:path>
            </a:pathLst>
          </a:custGeom>
          <a:solidFill>
            <a:schemeClr val="bg1"/>
          </a:solidFill>
          <a:ln>
            <a:noFill/>
          </a:ln>
          <a:effectLst/>
        </p:spPr>
        <p:txBody>
          <a:bodyPr anchor="ctr"/>
          <a:lstStyle/>
          <a:p>
            <a:endParaRPr lang="en-US" sz="900"/>
          </a:p>
        </p:txBody>
      </p:sp>
      <p:sp>
        <p:nvSpPr>
          <p:cNvPr id="65" name="Freeform 980">
            <a:extLst>
              <a:ext uri="{FF2B5EF4-FFF2-40B4-BE49-F238E27FC236}">
                <a16:creationId xmlns:a16="http://schemas.microsoft.com/office/drawing/2014/main" id="{7C5AAC15-E9BC-9B48-B06D-4A2C332D470A}"/>
              </a:ext>
            </a:extLst>
          </p:cNvPr>
          <p:cNvSpPr>
            <a:spLocks noChangeAspect="1" noChangeArrowheads="1"/>
          </p:cNvSpPr>
          <p:nvPr/>
        </p:nvSpPr>
        <p:spPr bwMode="auto">
          <a:xfrm>
            <a:off x="4689878" y="4988088"/>
            <a:ext cx="530236" cy="588369"/>
          </a:xfrm>
          <a:custGeom>
            <a:avLst/>
            <a:gdLst>
              <a:gd name="T0" fmla="*/ 1962822 w 262678"/>
              <a:gd name="T1" fmla="*/ 5728482 h 291382"/>
              <a:gd name="T2" fmla="*/ 2145623 w 262678"/>
              <a:gd name="T3" fmla="*/ 5568567 h 291382"/>
              <a:gd name="T4" fmla="*/ 4017868 w 262678"/>
              <a:gd name="T5" fmla="*/ 5306841 h 291382"/>
              <a:gd name="T6" fmla="*/ 2084223 w 262678"/>
              <a:gd name="T7" fmla="*/ 3139452 h 291382"/>
              <a:gd name="T8" fmla="*/ 1987487 w 262678"/>
              <a:gd name="T9" fmla="*/ 4876200 h 291382"/>
              <a:gd name="T10" fmla="*/ 192899 w 262678"/>
              <a:gd name="T11" fmla="*/ 2806083 h 291382"/>
              <a:gd name="T12" fmla="*/ 5136830 w 262678"/>
              <a:gd name="T13" fmla="*/ 2806083 h 291382"/>
              <a:gd name="T14" fmla="*/ 2277232 w 262678"/>
              <a:gd name="T15" fmla="*/ 2624359 h 291382"/>
              <a:gd name="T16" fmla="*/ 2716046 w 262678"/>
              <a:gd name="T17" fmla="*/ 2209957 h 291382"/>
              <a:gd name="T18" fmla="*/ 2277232 w 262678"/>
              <a:gd name="T19" fmla="*/ 2166350 h 291382"/>
              <a:gd name="T20" fmla="*/ 968139 w 262678"/>
              <a:gd name="T21" fmla="*/ 2624359 h 291382"/>
              <a:gd name="T22" fmla="*/ 1326494 w 262678"/>
              <a:gd name="T23" fmla="*/ 1948253 h 291382"/>
              <a:gd name="T24" fmla="*/ 2277232 w 262678"/>
              <a:gd name="T25" fmla="*/ 1962816 h 291382"/>
              <a:gd name="T26" fmla="*/ 2818447 w 262678"/>
              <a:gd name="T27" fmla="*/ 1962816 h 291382"/>
              <a:gd name="T28" fmla="*/ 2555188 w 262678"/>
              <a:gd name="T29" fmla="*/ 1301271 h 291382"/>
              <a:gd name="T30" fmla="*/ 4142191 w 262678"/>
              <a:gd name="T31" fmla="*/ 1134051 h 291382"/>
              <a:gd name="T32" fmla="*/ 4500550 w 262678"/>
              <a:gd name="T33" fmla="*/ 1134051 h 291382"/>
              <a:gd name="T34" fmla="*/ 3608303 w 262678"/>
              <a:gd name="T35" fmla="*/ 2624359 h 291382"/>
              <a:gd name="T36" fmla="*/ 3608303 w 262678"/>
              <a:gd name="T37" fmla="*/ 1134051 h 291382"/>
              <a:gd name="T38" fmla="*/ 968139 w 262678"/>
              <a:gd name="T39" fmla="*/ 1831942 h 291382"/>
              <a:gd name="T40" fmla="*/ 1501981 w 262678"/>
              <a:gd name="T41" fmla="*/ 1831942 h 291382"/>
              <a:gd name="T42" fmla="*/ 1136338 w 262678"/>
              <a:gd name="T43" fmla="*/ 639714 h 291382"/>
              <a:gd name="T44" fmla="*/ 2460097 w 262678"/>
              <a:gd name="T45" fmla="*/ 1090431 h 291382"/>
              <a:gd name="T46" fmla="*/ 2555188 w 262678"/>
              <a:gd name="T47" fmla="*/ 348955 h 291382"/>
              <a:gd name="T48" fmla="*/ 4434703 w 262678"/>
              <a:gd name="T49" fmla="*/ 959585 h 291382"/>
              <a:gd name="T50" fmla="*/ 1129025 w 262678"/>
              <a:gd name="T51" fmla="*/ 203560 h 291382"/>
              <a:gd name="T52" fmla="*/ 1333785 w 262678"/>
              <a:gd name="T53" fmla="*/ 203560 h 291382"/>
              <a:gd name="T54" fmla="*/ 2555188 w 262678"/>
              <a:gd name="T55" fmla="*/ 0 h 291382"/>
              <a:gd name="T56" fmla="*/ 3001269 w 262678"/>
              <a:gd name="T57" fmla="*/ 1068628 h 291382"/>
              <a:gd name="T58" fmla="*/ 3425467 w 262678"/>
              <a:gd name="T59" fmla="*/ 1046802 h 291382"/>
              <a:gd name="T60" fmla="*/ 4054454 w 262678"/>
              <a:gd name="T61" fmla="*/ 0 h 291382"/>
              <a:gd name="T62" fmla="*/ 4683387 w 262678"/>
              <a:gd name="T63" fmla="*/ 1046802 h 291382"/>
              <a:gd name="T64" fmla="*/ 5319657 w 262678"/>
              <a:gd name="T65" fmla="*/ 2653429 h 291382"/>
              <a:gd name="T66" fmla="*/ 4763829 w 262678"/>
              <a:gd name="T67" fmla="*/ 5306841 h 291382"/>
              <a:gd name="T68" fmla="*/ 4112916 w 262678"/>
              <a:gd name="T69" fmla="*/ 5895691 h 291382"/>
              <a:gd name="T70" fmla="*/ 1136338 w 262678"/>
              <a:gd name="T71" fmla="*/ 5306841 h 291382"/>
              <a:gd name="T72" fmla="*/ 2690 w 262678"/>
              <a:gd name="T73" fmla="*/ 2733402 h 291382"/>
              <a:gd name="T74" fmla="*/ 785270 w 262678"/>
              <a:gd name="T75" fmla="*/ 2624359 h 291382"/>
              <a:gd name="T76" fmla="*/ 485429 w 262678"/>
              <a:gd name="T77" fmla="*/ 1831942 h 291382"/>
              <a:gd name="T78" fmla="*/ 302577 w 262678"/>
              <a:gd name="T79" fmla="*/ 1090431 h 291382"/>
              <a:gd name="T80" fmla="*/ 946200 w 262678"/>
              <a:gd name="T81" fmla="*/ 145424 h 291382"/>
              <a:gd name="T82" fmla="*/ 1392300 w 262678"/>
              <a:gd name="T83" fmla="*/ 43583 h 291382"/>
              <a:gd name="T84" fmla="*/ 1509318 w 262678"/>
              <a:gd name="T85" fmla="*/ 537962 h 291382"/>
              <a:gd name="T86" fmla="*/ 1684821 w 262678"/>
              <a:gd name="T87" fmla="*/ 2624359 h 291382"/>
              <a:gd name="T88" fmla="*/ 2109037 w 262678"/>
              <a:gd name="T89" fmla="*/ 1025021 h 291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2678" h="291382">
                <a:moveTo>
                  <a:pt x="64936" y="262280"/>
                </a:moveTo>
                <a:lnTo>
                  <a:pt x="64936" y="283118"/>
                </a:lnTo>
                <a:lnTo>
                  <a:pt x="96617" y="283118"/>
                </a:lnTo>
                <a:lnTo>
                  <a:pt x="96617" y="275214"/>
                </a:lnTo>
                <a:cubicBezTo>
                  <a:pt x="96617" y="272699"/>
                  <a:pt x="98777" y="271262"/>
                  <a:pt x="101657" y="271262"/>
                </a:cubicBezTo>
                <a:cubicBezTo>
                  <a:pt x="104177" y="271262"/>
                  <a:pt x="105617" y="272699"/>
                  <a:pt x="105617" y="275214"/>
                </a:cubicBezTo>
                <a:lnTo>
                  <a:pt x="105617" y="283118"/>
                </a:lnTo>
                <a:lnTo>
                  <a:pt x="197779" y="283118"/>
                </a:lnTo>
                <a:lnTo>
                  <a:pt x="197779" y="262280"/>
                </a:lnTo>
                <a:lnTo>
                  <a:pt x="64936" y="262280"/>
                </a:lnTo>
                <a:close/>
                <a:moveTo>
                  <a:pt x="97834" y="151178"/>
                </a:moveTo>
                <a:cubicBezTo>
                  <a:pt x="100398" y="150454"/>
                  <a:pt x="102596" y="152627"/>
                  <a:pt x="102596" y="155162"/>
                </a:cubicBezTo>
                <a:lnTo>
                  <a:pt x="106993" y="240634"/>
                </a:lnTo>
                <a:cubicBezTo>
                  <a:pt x="107359" y="242807"/>
                  <a:pt x="105527" y="245342"/>
                  <a:pt x="102963" y="245342"/>
                </a:cubicBezTo>
                <a:cubicBezTo>
                  <a:pt x="100398" y="245342"/>
                  <a:pt x="98566" y="243531"/>
                  <a:pt x="97834" y="240996"/>
                </a:cubicBezTo>
                <a:lnTo>
                  <a:pt x="93437" y="155524"/>
                </a:lnTo>
                <a:cubicBezTo>
                  <a:pt x="93437" y="152989"/>
                  <a:pt x="95635" y="151178"/>
                  <a:pt x="97834" y="151178"/>
                </a:cubicBezTo>
                <a:close/>
                <a:moveTo>
                  <a:pt x="9495" y="138685"/>
                </a:moveTo>
                <a:lnTo>
                  <a:pt x="31455" y="253297"/>
                </a:lnTo>
                <a:lnTo>
                  <a:pt x="231260" y="253297"/>
                </a:lnTo>
                <a:lnTo>
                  <a:pt x="252860" y="138685"/>
                </a:lnTo>
                <a:lnTo>
                  <a:pt x="9495" y="138685"/>
                </a:lnTo>
                <a:close/>
                <a:moveTo>
                  <a:pt x="112097" y="107068"/>
                </a:moveTo>
                <a:lnTo>
                  <a:pt x="112097" y="129703"/>
                </a:lnTo>
                <a:lnTo>
                  <a:pt x="138738" y="129703"/>
                </a:lnTo>
                <a:lnTo>
                  <a:pt x="138738" y="107068"/>
                </a:lnTo>
                <a:lnTo>
                  <a:pt x="133698" y="109223"/>
                </a:lnTo>
                <a:cubicBezTo>
                  <a:pt x="131538" y="110660"/>
                  <a:pt x="128658" y="111379"/>
                  <a:pt x="125778" y="111379"/>
                </a:cubicBezTo>
                <a:cubicBezTo>
                  <a:pt x="122538" y="111379"/>
                  <a:pt x="119658" y="110660"/>
                  <a:pt x="117137" y="109223"/>
                </a:cubicBezTo>
                <a:lnTo>
                  <a:pt x="112097" y="107068"/>
                </a:lnTo>
                <a:close/>
                <a:moveTo>
                  <a:pt x="55936" y="96289"/>
                </a:moveTo>
                <a:lnTo>
                  <a:pt x="47656" y="100960"/>
                </a:lnTo>
                <a:lnTo>
                  <a:pt x="47656" y="129703"/>
                </a:lnTo>
                <a:lnTo>
                  <a:pt x="73936" y="129703"/>
                </a:lnTo>
                <a:lnTo>
                  <a:pt x="73936" y="100960"/>
                </a:lnTo>
                <a:lnTo>
                  <a:pt x="65296" y="96289"/>
                </a:lnTo>
                <a:cubicBezTo>
                  <a:pt x="62056" y="94852"/>
                  <a:pt x="58816" y="94852"/>
                  <a:pt x="55936" y="96289"/>
                </a:cubicBezTo>
                <a:close/>
                <a:moveTo>
                  <a:pt x="112097" y="59642"/>
                </a:moveTo>
                <a:lnTo>
                  <a:pt x="112097" y="97008"/>
                </a:lnTo>
                <a:lnTo>
                  <a:pt x="121098" y="101678"/>
                </a:lnTo>
                <a:cubicBezTo>
                  <a:pt x="123978" y="102756"/>
                  <a:pt x="127218" y="102756"/>
                  <a:pt x="130098" y="101678"/>
                </a:cubicBezTo>
                <a:lnTo>
                  <a:pt x="138738" y="97008"/>
                </a:lnTo>
                <a:lnTo>
                  <a:pt x="138738" y="59642"/>
                </a:lnTo>
                <a:lnTo>
                  <a:pt x="133698" y="62157"/>
                </a:lnTo>
                <a:cubicBezTo>
                  <a:pt x="131538" y="63594"/>
                  <a:pt x="128658" y="64313"/>
                  <a:pt x="125778" y="64313"/>
                </a:cubicBezTo>
                <a:cubicBezTo>
                  <a:pt x="122538" y="64313"/>
                  <a:pt x="119658" y="63594"/>
                  <a:pt x="117137" y="62157"/>
                </a:cubicBezTo>
                <a:lnTo>
                  <a:pt x="112097" y="59642"/>
                </a:lnTo>
                <a:close/>
                <a:moveTo>
                  <a:pt x="203899" y="56049"/>
                </a:moveTo>
                <a:lnTo>
                  <a:pt x="203899" y="129703"/>
                </a:lnTo>
                <a:lnTo>
                  <a:pt x="221899" y="129703"/>
                </a:lnTo>
                <a:lnTo>
                  <a:pt x="221539" y="56049"/>
                </a:lnTo>
                <a:lnTo>
                  <a:pt x="203899" y="56049"/>
                </a:lnTo>
                <a:close/>
                <a:moveTo>
                  <a:pt x="177619" y="56049"/>
                </a:moveTo>
                <a:lnTo>
                  <a:pt x="177619" y="129703"/>
                </a:lnTo>
                <a:lnTo>
                  <a:pt x="194899" y="129703"/>
                </a:lnTo>
                <a:lnTo>
                  <a:pt x="194899" y="56049"/>
                </a:lnTo>
                <a:lnTo>
                  <a:pt x="177619" y="56049"/>
                </a:lnTo>
                <a:close/>
                <a:moveTo>
                  <a:pt x="55936" y="31617"/>
                </a:moveTo>
                <a:lnTo>
                  <a:pt x="47656" y="36288"/>
                </a:lnTo>
                <a:lnTo>
                  <a:pt x="47656" y="90540"/>
                </a:lnTo>
                <a:lnTo>
                  <a:pt x="51976" y="88744"/>
                </a:lnTo>
                <a:cubicBezTo>
                  <a:pt x="57736" y="85870"/>
                  <a:pt x="63856" y="85870"/>
                  <a:pt x="69256" y="88744"/>
                </a:cubicBezTo>
                <a:lnTo>
                  <a:pt x="73936" y="90540"/>
                </a:lnTo>
                <a:lnTo>
                  <a:pt x="73936" y="36288"/>
                </a:lnTo>
                <a:lnTo>
                  <a:pt x="65296" y="31617"/>
                </a:lnTo>
                <a:cubicBezTo>
                  <a:pt x="62056" y="30180"/>
                  <a:pt x="58816" y="30180"/>
                  <a:pt x="55936" y="31617"/>
                </a:cubicBezTo>
                <a:close/>
                <a:moveTo>
                  <a:pt x="125778" y="17246"/>
                </a:moveTo>
                <a:lnTo>
                  <a:pt x="113537" y="50300"/>
                </a:lnTo>
                <a:lnTo>
                  <a:pt x="121098" y="53893"/>
                </a:lnTo>
                <a:cubicBezTo>
                  <a:pt x="123978" y="56049"/>
                  <a:pt x="127218" y="56049"/>
                  <a:pt x="130098" y="53893"/>
                </a:cubicBezTo>
                <a:lnTo>
                  <a:pt x="138018" y="50300"/>
                </a:lnTo>
                <a:lnTo>
                  <a:pt x="125778" y="17246"/>
                </a:lnTo>
                <a:close/>
                <a:moveTo>
                  <a:pt x="199579" y="13653"/>
                </a:moveTo>
                <a:lnTo>
                  <a:pt x="180859" y="47426"/>
                </a:lnTo>
                <a:lnTo>
                  <a:pt x="218299" y="47426"/>
                </a:lnTo>
                <a:lnTo>
                  <a:pt x="199579" y="13653"/>
                </a:lnTo>
                <a:close/>
                <a:moveTo>
                  <a:pt x="56296" y="9701"/>
                </a:moveTo>
                <a:lnTo>
                  <a:pt x="55576" y="10060"/>
                </a:lnTo>
                <a:lnTo>
                  <a:pt x="55576" y="22276"/>
                </a:lnTo>
                <a:cubicBezTo>
                  <a:pt x="58816" y="21557"/>
                  <a:pt x="62056" y="21557"/>
                  <a:pt x="65656" y="22276"/>
                </a:cubicBezTo>
                <a:lnTo>
                  <a:pt x="65656" y="10060"/>
                </a:lnTo>
                <a:lnTo>
                  <a:pt x="64936" y="9701"/>
                </a:lnTo>
                <a:cubicBezTo>
                  <a:pt x="62056" y="8623"/>
                  <a:pt x="58816" y="8623"/>
                  <a:pt x="56296" y="9701"/>
                </a:cubicBezTo>
                <a:close/>
                <a:moveTo>
                  <a:pt x="125778" y="0"/>
                </a:moveTo>
                <a:cubicBezTo>
                  <a:pt x="127218" y="0"/>
                  <a:pt x="129018" y="1078"/>
                  <a:pt x="129738" y="2875"/>
                </a:cubicBezTo>
                <a:lnTo>
                  <a:pt x="147738" y="50660"/>
                </a:lnTo>
                <a:cubicBezTo>
                  <a:pt x="147738" y="51378"/>
                  <a:pt x="147738" y="52097"/>
                  <a:pt x="147738" y="52815"/>
                </a:cubicBezTo>
                <a:lnTo>
                  <a:pt x="147738" y="129703"/>
                </a:lnTo>
                <a:lnTo>
                  <a:pt x="168618" y="129703"/>
                </a:lnTo>
                <a:lnTo>
                  <a:pt x="168618" y="51737"/>
                </a:lnTo>
                <a:cubicBezTo>
                  <a:pt x="168618" y="50660"/>
                  <a:pt x="168978" y="49941"/>
                  <a:pt x="168978" y="49582"/>
                </a:cubicBezTo>
                <a:lnTo>
                  <a:pt x="195259" y="2515"/>
                </a:lnTo>
                <a:cubicBezTo>
                  <a:pt x="196339" y="719"/>
                  <a:pt x="197779" y="0"/>
                  <a:pt x="199579" y="0"/>
                </a:cubicBezTo>
                <a:cubicBezTo>
                  <a:pt x="200659" y="0"/>
                  <a:pt x="202819" y="719"/>
                  <a:pt x="203179" y="2515"/>
                </a:cubicBezTo>
                <a:lnTo>
                  <a:pt x="229820" y="49582"/>
                </a:lnTo>
                <a:cubicBezTo>
                  <a:pt x="229820" y="49941"/>
                  <a:pt x="230540" y="50660"/>
                  <a:pt x="230540" y="51737"/>
                </a:cubicBezTo>
                <a:lnTo>
                  <a:pt x="230540" y="129703"/>
                </a:lnTo>
                <a:lnTo>
                  <a:pt x="258260" y="129703"/>
                </a:lnTo>
                <a:cubicBezTo>
                  <a:pt x="259340" y="129703"/>
                  <a:pt x="260420" y="130062"/>
                  <a:pt x="261860" y="131140"/>
                </a:cubicBezTo>
                <a:cubicBezTo>
                  <a:pt x="262220" y="132577"/>
                  <a:pt x="262940" y="133655"/>
                  <a:pt x="262580" y="135092"/>
                </a:cubicBezTo>
                <a:lnTo>
                  <a:pt x="238820" y="258687"/>
                </a:lnTo>
                <a:cubicBezTo>
                  <a:pt x="238460" y="260483"/>
                  <a:pt x="236660" y="262280"/>
                  <a:pt x="234500" y="262280"/>
                </a:cubicBezTo>
                <a:lnTo>
                  <a:pt x="206779" y="262280"/>
                </a:lnTo>
                <a:lnTo>
                  <a:pt x="206779" y="287430"/>
                </a:lnTo>
                <a:cubicBezTo>
                  <a:pt x="206779" y="289945"/>
                  <a:pt x="204259" y="291382"/>
                  <a:pt x="202459" y="291382"/>
                </a:cubicBezTo>
                <a:lnTo>
                  <a:pt x="60616" y="291382"/>
                </a:lnTo>
                <a:cubicBezTo>
                  <a:pt x="58096" y="291382"/>
                  <a:pt x="55936" y="289945"/>
                  <a:pt x="55936" y="287430"/>
                </a:cubicBezTo>
                <a:lnTo>
                  <a:pt x="55936" y="262280"/>
                </a:lnTo>
                <a:lnTo>
                  <a:pt x="27855" y="262280"/>
                </a:lnTo>
                <a:cubicBezTo>
                  <a:pt x="26055" y="262280"/>
                  <a:pt x="24255" y="260483"/>
                  <a:pt x="23535" y="258687"/>
                </a:cubicBezTo>
                <a:lnTo>
                  <a:pt x="135" y="135092"/>
                </a:lnTo>
                <a:cubicBezTo>
                  <a:pt x="-225" y="133655"/>
                  <a:pt x="135" y="132577"/>
                  <a:pt x="1215" y="131140"/>
                </a:cubicBezTo>
                <a:cubicBezTo>
                  <a:pt x="1935" y="130062"/>
                  <a:pt x="3015" y="129703"/>
                  <a:pt x="4455" y="129703"/>
                </a:cubicBezTo>
                <a:lnTo>
                  <a:pt x="38655" y="129703"/>
                </a:lnTo>
                <a:lnTo>
                  <a:pt x="38655" y="38444"/>
                </a:lnTo>
                <a:cubicBezTo>
                  <a:pt x="30015" y="40240"/>
                  <a:pt x="23895" y="46348"/>
                  <a:pt x="23895" y="53893"/>
                </a:cubicBezTo>
                <a:lnTo>
                  <a:pt x="23895" y="90540"/>
                </a:lnTo>
                <a:cubicBezTo>
                  <a:pt x="23895" y="93055"/>
                  <a:pt x="21735" y="95211"/>
                  <a:pt x="19215" y="95211"/>
                </a:cubicBezTo>
                <a:cubicBezTo>
                  <a:pt x="17055" y="95211"/>
                  <a:pt x="14895" y="93055"/>
                  <a:pt x="14895" y="90540"/>
                </a:cubicBezTo>
                <a:lnTo>
                  <a:pt x="14895" y="53893"/>
                </a:lnTo>
                <a:cubicBezTo>
                  <a:pt x="14895" y="40600"/>
                  <a:pt x="26775" y="29821"/>
                  <a:pt x="41896" y="29102"/>
                </a:cubicBezTo>
                <a:lnTo>
                  <a:pt x="46576" y="26587"/>
                </a:lnTo>
                <a:lnTo>
                  <a:pt x="46576" y="7186"/>
                </a:lnTo>
                <a:cubicBezTo>
                  <a:pt x="46576" y="5749"/>
                  <a:pt x="48016" y="4312"/>
                  <a:pt x="49456" y="3593"/>
                </a:cubicBezTo>
                <a:lnTo>
                  <a:pt x="52336" y="2156"/>
                </a:lnTo>
                <a:cubicBezTo>
                  <a:pt x="57736" y="-359"/>
                  <a:pt x="63856" y="-359"/>
                  <a:pt x="68536" y="2156"/>
                </a:cubicBezTo>
                <a:lnTo>
                  <a:pt x="71776" y="3593"/>
                </a:lnTo>
                <a:cubicBezTo>
                  <a:pt x="73576" y="4312"/>
                  <a:pt x="74296" y="5749"/>
                  <a:pt x="74296" y="7186"/>
                </a:cubicBezTo>
                <a:lnTo>
                  <a:pt x="74296" y="26587"/>
                </a:lnTo>
                <a:lnTo>
                  <a:pt x="80416" y="29821"/>
                </a:lnTo>
                <a:cubicBezTo>
                  <a:pt x="82216" y="30540"/>
                  <a:pt x="82936" y="31617"/>
                  <a:pt x="82936" y="33414"/>
                </a:cubicBezTo>
                <a:lnTo>
                  <a:pt x="82936" y="129703"/>
                </a:lnTo>
                <a:lnTo>
                  <a:pt x="103457" y="129703"/>
                </a:lnTo>
                <a:lnTo>
                  <a:pt x="103457" y="52815"/>
                </a:lnTo>
                <a:cubicBezTo>
                  <a:pt x="103457" y="52097"/>
                  <a:pt x="103457" y="51378"/>
                  <a:pt x="103817" y="50660"/>
                </a:cubicBezTo>
                <a:lnTo>
                  <a:pt x="121098" y="2875"/>
                </a:lnTo>
                <a:cubicBezTo>
                  <a:pt x="122178" y="1078"/>
                  <a:pt x="123618" y="0"/>
                  <a:pt x="125778" y="0"/>
                </a:cubicBezTo>
                <a:close/>
              </a:path>
            </a:pathLst>
          </a:custGeom>
          <a:solidFill>
            <a:schemeClr val="bg1"/>
          </a:solidFill>
          <a:ln>
            <a:noFill/>
          </a:ln>
          <a:effectLst/>
        </p:spPr>
        <p:txBody>
          <a:bodyPr anchor="ctr"/>
          <a:lstStyle/>
          <a:p>
            <a:endParaRPr lang="en-US" sz="900"/>
          </a:p>
        </p:txBody>
      </p:sp>
      <p:sp>
        <p:nvSpPr>
          <p:cNvPr id="66" name="Freeform 981">
            <a:extLst>
              <a:ext uri="{FF2B5EF4-FFF2-40B4-BE49-F238E27FC236}">
                <a16:creationId xmlns:a16="http://schemas.microsoft.com/office/drawing/2014/main" id="{246A71EC-7FC8-864B-ADAE-0A7317E58A72}"/>
              </a:ext>
            </a:extLst>
          </p:cNvPr>
          <p:cNvSpPr>
            <a:spLocks noChangeAspect="1" noChangeArrowheads="1"/>
          </p:cNvSpPr>
          <p:nvPr/>
        </p:nvSpPr>
        <p:spPr bwMode="auto">
          <a:xfrm>
            <a:off x="6750597" y="2080168"/>
            <a:ext cx="586608" cy="586608"/>
          </a:xfrm>
          <a:custGeom>
            <a:avLst/>
            <a:gdLst>
              <a:gd name="T0" fmla="*/ 3414209 w 291855"/>
              <a:gd name="T1" fmla="*/ 5320998 h 291740"/>
              <a:gd name="T2" fmla="*/ 5293640 w 291855"/>
              <a:gd name="T3" fmla="*/ 5590926 h 291740"/>
              <a:gd name="T4" fmla="*/ 5555045 w 291855"/>
              <a:gd name="T5" fmla="*/ 5178928 h 291740"/>
              <a:gd name="T6" fmla="*/ 5420811 w 291855"/>
              <a:gd name="T7" fmla="*/ 3836411 h 291740"/>
              <a:gd name="T8" fmla="*/ 3421283 w 291855"/>
              <a:gd name="T9" fmla="*/ 5001344 h 291740"/>
              <a:gd name="T10" fmla="*/ 5420811 w 291855"/>
              <a:gd name="T11" fmla="*/ 3836411 h 291740"/>
              <a:gd name="T12" fmla="*/ 3583769 w 291855"/>
              <a:gd name="T13" fmla="*/ 3530987 h 291740"/>
              <a:gd name="T14" fmla="*/ 5406681 w 291855"/>
              <a:gd name="T15" fmla="*/ 3651743 h 291740"/>
              <a:gd name="T16" fmla="*/ 4064232 w 291855"/>
              <a:gd name="T17" fmla="*/ 2152977 h 291740"/>
              <a:gd name="T18" fmla="*/ 3604972 w 291855"/>
              <a:gd name="T19" fmla="*/ 3339190 h 291740"/>
              <a:gd name="T20" fmla="*/ 5279517 w 291855"/>
              <a:gd name="T21" fmla="*/ 2486834 h 291740"/>
              <a:gd name="T22" fmla="*/ 4784933 w 291855"/>
              <a:gd name="T23" fmla="*/ 2152977 h 291740"/>
              <a:gd name="T24" fmla="*/ 4283275 w 291855"/>
              <a:gd name="T25" fmla="*/ 1336128 h 291740"/>
              <a:gd name="T26" fmla="*/ 4693073 w 291855"/>
              <a:gd name="T27" fmla="*/ 1975396 h 291740"/>
              <a:gd name="T28" fmla="*/ 4283275 w 291855"/>
              <a:gd name="T29" fmla="*/ 1336128 h 291740"/>
              <a:gd name="T30" fmla="*/ 4770789 w 291855"/>
              <a:gd name="T31" fmla="*/ 1158546 h 291740"/>
              <a:gd name="T32" fmla="*/ 4862645 w 291855"/>
              <a:gd name="T33" fmla="*/ 1975396 h 291740"/>
              <a:gd name="T34" fmla="*/ 5456139 w 291855"/>
              <a:gd name="T35" fmla="*/ 2472624 h 291740"/>
              <a:gd name="T36" fmla="*/ 5731694 w 291855"/>
              <a:gd name="T37" fmla="*/ 5086586 h 291740"/>
              <a:gd name="T38" fmla="*/ 5293640 w 291855"/>
              <a:gd name="T39" fmla="*/ 5754276 h 291740"/>
              <a:gd name="T40" fmla="*/ 3244633 w 291855"/>
              <a:gd name="T41" fmla="*/ 5320998 h 291740"/>
              <a:gd name="T42" fmla="*/ 3244633 w 291855"/>
              <a:gd name="T43" fmla="*/ 5079489 h 291740"/>
              <a:gd name="T44" fmla="*/ 4064232 w 291855"/>
              <a:gd name="T45" fmla="*/ 1975396 h 291740"/>
              <a:gd name="T46" fmla="*/ 4113680 w 291855"/>
              <a:gd name="T47" fmla="*/ 1250882 h 291740"/>
              <a:gd name="T48" fmla="*/ 843138 w 291855"/>
              <a:gd name="T49" fmla="*/ 986247 h 291740"/>
              <a:gd name="T50" fmla="*/ 1253507 w 291855"/>
              <a:gd name="T51" fmla="*/ 5591124 h 291740"/>
              <a:gd name="T52" fmla="*/ 1331295 w 291855"/>
              <a:gd name="T53" fmla="*/ 2305964 h 291740"/>
              <a:gd name="T54" fmla="*/ 928061 w 291855"/>
              <a:gd name="T55" fmla="*/ 177362 h 291740"/>
              <a:gd name="T56" fmla="*/ 3340457 w 291855"/>
              <a:gd name="T57" fmla="*/ 695377 h 291740"/>
              <a:gd name="T58" fmla="*/ 928061 w 291855"/>
              <a:gd name="T59" fmla="*/ 177362 h 291740"/>
              <a:gd name="T60" fmla="*/ 3418263 w 291855"/>
              <a:gd name="T61" fmla="*/ 0 h 291740"/>
              <a:gd name="T62" fmla="*/ 3517338 w 291855"/>
              <a:gd name="T63" fmla="*/ 773393 h 291740"/>
              <a:gd name="T64" fmla="*/ 3828616 w 291855"/>
              <a:gd name="T65" fmla="*/ 1717061 h 291740"/>
              <a:gd name="T66" fmla="*/ 3368749 w 291855"/>
              <a:gd name="T67" fmla="*/ 872758 h 291740"/>
              <a:gd name="T68" fmla="*/ 1479833 w 291855"/>
              <a:gd name="T69" fmla="*/ 2192461 h 291740"/>
              <a:gd name="T70" fmla="*/ 3283872 w 291855"/>
              <a:gd name="T71" fmla="*/ 2277580 h 291740"/>
              <a:gd name="T72" fmla="*/ 1522277 w 291855"/>
              <a:gd name="T73" fmla="*/ 2369834 h 291740"/>
              <a:gd name="T74" fmla="*/ 3022115 w 291855"/>
              <a:gd name="T75" fmla="*/ 4193332 h 291740"/>
              <a:gd name="T76" fmla="*/ 3022115 w 291855"/>
              <a:gd name="T77" fmla="*/ 4370694 h 291740"/>
              <a:gd name="T78" fmla="*/ 1437416 w 291855"/>
              <a:gd name="T79" fmla="*/ 5591124 h 291740"/>
              <a:gd name="T80" fmla="*/ 3050398 w 291855"/>
              <a:gd name="T81" fmla="*/ 5676236 h 291740"/>
              <a:gd name="T82" fmla="*/ 383265 w 291855"/>
              <a:gd name="T83" fmla="*/ 5754276 h 291740"/>
              <a:gd name="T84" fmla="*/ 765350 w 291855"/>
              <a:gd name="T85" fmla="*/ 759216 h 291740"/>
              <a:gd name="T86" fmla="*/ 850179 w 291855"/>
              <a:gd name="T87" fmla="*/ 0 h 2917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1855" h="291740">
                <a:moveTo>
                  <a:pt x="173850" y="262570"/>
                </a:moveTo>
                <a:lnTo>
                  <a:pt x="173850" y="269772"/>
                </a:lnTo>
                <a:cubicBezTo>
                  <a:pt x="173850" y="277335"/>
                  <a:pt x="179966" y="283457"/>
                  <a:pt x="187161" y="283457"/>
                </a:cubicBezTo>
                <a:lnTo>
                  <a:pt x="269550" y="283457"/>
                </a:lnTo>
                <a:cubicBezTo>
                  <a:pt x="276745" y="283457"/>
                  <a:pt x="282861" y="277335"/>
                  <a:pt x="282861" y="269772"/>
                </a:cubicBezTo>
                <a:lnTo>
                  <a:pt x="282861" y="262570"/>
                </a:lnTo>
                <a:lnTo>
                  <a:pt x="173850" y="262570"/>
                </a:lnTo>
                <a:close/>
                <a:moveTo>
                  <a:pt x="276025" y="194505"/>
                </a:moveTo>
                <a:lnTo>
                  <a:pt x="176368" y="234480"/>
                </a:lnTo>
                <a:lnTo>
                  <a:pt x="174210" y="253566"/>
                </a:lnTo>
                <a:lnTo>
                  <a:pt x="282501" y="253566"/>
                </a:lnTo>
                <a:lnTo>
                  <a:pt x="276025" y="194505"/>
                </a:lnTo>
                <a:close/>
                <a:moveTo>
                  <a:pt x="270629" y="143367"/>
                </a:moveTo>
                <a:lnTo>
                  <a:pt x="182484" y="179020"/>
                </a:lnTo>
                <a:lnTo>
                  <a:pt x="177448" y="224756"/>
                </a:lnTo>
                <a:lnTo>
                  <a:pt x="275306" y="185142"/>
                </a:lnTo>
                <a:lnTo>
                  <a:pt x="270629" y="143367"/>
                </a:lnTo>
                <a:close/>
                <a:moveTo>
                  <a:pt x="206949" y="109155"/>
                </a:moveTo>
                <a:cubicBezTo>
                  <a:pt x="197235" y="109155"/>
                  <a:pt x="188960" y="116358"/>
                  <a:pt x="188241" y="126081"/>
                </a:cubicBezTo>
                <a:lnTo>
                  <a:pt x="183564" y="169296"/>
                </a:lnTo>
                <a:lnTo>
                  <a:pt x="269550" y="134004"/>
                </a:lnTo>
                <a:lnTo>
                  <a:pt x="268830" y="126081"/>
                </a:lnTo>
                <a:cubicBezTo>
                  <a:pt x="267751" y="116358"/>
                  <a:pt x="259836" y="109155"/>
                  <a:pt x="250122" y="109155"/>
                </a:cubicBezTo>
                <a:lnTo>
                  <a:pt x="243646" y="109155"/>
                </a:lnTo>
                <a:lnTo>
                  <a:pt x="206949" y="109155"/>
                </a:lnTo>
                <a:close/>
                <a:moveTo>
                  <a:pt x="218102" y="67740"/>
                </a:moveTo>
                <a:lnTo>
                  <a:pt x="218102" y="100152"/>
                </a:lnTo>
                <a:lnTo>
                  <a:pt x="238969" y="100152"/>
                </a:lnTo>
                <a:lnTo>
                  <a:pt x="238969" y="67740"/>
                </a:lnTo>
                <a:lnTo>
                  <a:pt x="218102" y="67740"/>
                </a:lnTo>
                <a:close/>
                <a:moveTo>
                  <a:pt x="213785" y="58737"/>
                </a:moveTo>
                <a:lnTo>
                  <a:pt x="242926" y="58737"/>
                </a:lnTo>
                <a:cubicBezTo>
                  <a:pt x="245804" y="58737"/>
                  <a:pt x="247603" y="60898"/>
                  <a:pt x="247603" y="63419"/>
                </a:cubicBezTo>
                <a:lnTo>
                  <a:pt x="247603" y="100152"/>
                </a:lnTo>
                <a:lnTo>
                  <a:pt x="250122" y="100152"/>
                </a:lnTo>
                <a:cubicBezTo>
                  <a:pt x="264153" y="100152"/>
                  <a:pt x="276025" y="110956"/>
                  <a:pt x="277824" y="125361"/>
                </a:cubicBezTo>
                <a:lnTo>
                  <a:pt x="291855" y="257528"/>
                </a:lnTo>
                <a:lnTo>
                  <a:pt x="291855" y="257888"/>
                </a:lnTo>
                <a:lnTo>
                  <a:pt x="291855" y="269772"/>
                </a:lnTo>
                <a:cubicBezTo>
                  <a:pt x="291855" y="282016"/>
                  <a:pt x="281782" y="291740"/>
                  <a:pt x="269550" y="291740"/>
                </a:cubicBezTo>
                <a:lnTo>
                  <a:pt x="187161" y="291740"/>
                </a:lnTo>
                <a:cubicBezTo>
                  <a:pt x="174929" y="291740"/>
                  <a:pt x="165215" y="282016"/>
                  <a:pt x="165215" y="269772"/>
                </a:cubicBezTo>
                <a:lnTo>
                  <a:pt x="165215" y="257888"/>
                </a:lnTo>
                <a:lnTo>
                  <a:pt x="165215" y="257528"/>
                </a:lnTo>
                <a:lnTo>
                  <a:pt x="179246" y="125361"/>
                </a:lnTo>
                <a:cubicBezTo>
                  <a:pt x="180686" y="110956"/>
                  <a:pt x="192558" y="100152"/>
                  <a:pt x="206949" y="100152"/>
                </a:cubicBezTo>
                <a:lnTo>
                  <a:pt x="209467" y="100152"/>
                </a:lnTo>
                <a:lnTo>
                  <a:pt x="209467" y="63419"/>
                </a:lnTo>
                <a:cubicBezTo>
                  <a:pt x="209467" y="60898"/>
                  <a:pt x="211266" y="58737"/>
                  <a:pt x="213785" y="58737"/>
                </a:cubicBezTo>
                <a:close/>
                <a:moveTo>
                  <a:pt x="42933" y="50002"/>
                </a:moveTo>
                <a:cubicBezTo>
                  <a:pt x="-14704" y="168353"/>
                  <a:pt x="15915" y="265840"/>
                  <a:pt x="22399" y="283467"/>
                </a:cubicBezTo>
                <a:lnTo>
                  <a:pt x="63826" y="283467"/>
                </a:lnTo>
                <a:cubicBezTo>
                  <a:pt x="66348" y="275553"/>
                  <a:pt x="74633" y="251451"/>
                  <a:pt x="77155" y="216557"/>
                </a:cubicBezTo>
                <a:cubicBezTo>
                  <a:pt x="79316" y="183462"/>
                  <a:pt x="76434" y="149647"/>
                  <a:pt x="67789" y="116912"/>
                </a:cubicBezTo>
                <a:cubicBezTo>
                  <a:pt x="62025" y="94609"/>
                  <a:pt x="53740" y="71586"/>
                  <a:pt x="42933" y="50002"/>
                </a:cubicBezTo>
                <a:close/>
                <a:moveTo>
                  <a:pt x="47255" y="8993"/>
                </a:moveTo>
                <a:lnTo>
                  <a:pt x="47255" y="35253"/>
                </a:lnTo>
                <a:lnTo>
                  <a:pt x="170095" y="35253"/>
                </a:lnTo>
                <a:lnTo>
                  <a:pt x="170095" y="8993"/>
                </a:lnTo>
                <a:lnTo>
                  <a:pt x="47255" y="8993"/>
                </a:lnTo>
                <a:close/>
                <a:moveTo>
                  <a:pt x="43293" y="0"/>
                </a:moveTo>
                <a:lnTo>
                  <a:pt x="174057" y="0"/>
                </a:lnTo>
                <a:cubicBezTo>
                  <a:pt x="176939" y="0"/>
                  <a:pt x="179101" y="2518"/>
                  <a:pt x="179101" y="4317"/>
                </a:cubicBezTo>
                <a:lnTo>
                  <a:pt x="179101" y="39210"/>
                </a:lnTo>
                <a:cubicBezTo>
                  <a:pt x="185945" y="52880"/>
                  <a:pt x="192429" y="67269"/>
                  <a:pt x="197833" y="81659"/>
                </a:cubicBezTo>
                <a:cubicBezTo>
                  <a:pt x="198193" y="83817"/>
                  <a:pt x="197112" y="86335"/>
                  <a:pt x="194951" y="87054"/>
                </a:cubicBezTo>
                <a:cubicBezTo>
                  <a:pt x="192429" y="87774"/>
                  <a:pt x="189908" y="86695"/>
                  <a:pt x="189187" y="84536"/>
                </a:cubicBezTo>
                <a:cubicBezTo>
                  <a:pt x="184504" y="71226"/>
                  <a:pt x="178380" y="57557"/>
                  <a:pt x="171536" y="44247"/>
                </a:cubicBezTo>
                <a:lnTo>
                  <a:pt x="50137" y="44247"/>
                </a:lnTo>
                <a:cubicBezTo>
                  <a:pt x="61305" y="65830"/>
                  <a:pt x="69230" y="88853"/>
                  <a:pt x="75354" y="111156"/>
                </a:cubicBezTo>
                <a:lnTo>
                  <a:pt x="162890" y="111156"/>
                </a:lnTo>
                <a:cubicBezTo>
                  <a:pt x="165051" y="111156"/>
                  <a:pt x="167213" y="113674"/>
                  <a:pt x="167213" y="115473"/>
                </a:cubicBezTo>
                <a:cubicBezTo>
                  <a:pt x="167213" y="117991"/>
                  <a:pt x="165051" y="120150"/>
                  <a:pt x="162890" y="120150"/>
                </a:cubicBezTo>
                <a:lnTo>
                  <a:pt x="77515" y="120150"/>
                </a:lnTo>
                <a:cubicBezTo>
                  <a:pt x="84720" y="151086"/>
                  <a:pt x="87601" y="182023"/>
                  <a:pt x="86160" y="212600"/>
                </a:cubicBezTo>
                <a:lnTo>
                  <a:pt x="153884" y="212600"/>
                </a:lnTo>
                <a:cubicBezTo>
                  <a:pt x="156045" y="212600"/>
                  <a:pt x="158207" y="214039"/>
                  <a:pt x="158207" y="216917"/>
                </a:cubicBezTo>
                <a:cubicBezTo>
                  <a:pt x="158207" y="219435"/>
                  <a:pt x="156045" y="221593"/>
                  <a:pt x="153884" y="221593"/>
                </a:cubicBezTo>
                <a:lnTo>
                  <a:pt x="85800" y="221593"/>
                </a:lnTo>
                <a:cubicBezTo>
                  <a:pt x="82918" y="251451"/>
                  <a:pt x="76434" y="273034"/>
                  <a:pt x="73192" y="283467"/>
                </a:cubicBezTo>
                <a:lnTo>
                  <a:pt x="151002" y="283467"/>
                </a:lnTo>
                <a:cubicBezTo>
                  <a:pt x="153524" y="283467"/>
                  <a:pt x="155325" y="285265"/>
                  <a:pt x="155325" y="287783"/>
                </a:cubicBezTo>
                <a:cubicBezTo>
                  <a:pt x="155325" y="290301"/>
                  <a:pt x="153524" y="291740"/>
                  <a:pt x="151002" y="291740"/>
                </a:cubicBezTo>
                <a:lnTo>
                  <a:pt x="19518" y="291740"/>
                </a:lnTo>
                <a:cubicBezTo>
                  <a:pt x="17716" y="291740"/>
                  <a:pt x="15915" y="291021"/>
                  <a:pt x="15555" y="289582"/>
                </a:cubicBezTo>
                <a:cubicBezTo>
                  <a:pt x="15195" y="288143"/>
                  <a:pt x="-31635" y="175908"/>
                  <a:pt x="38970" y="38491"/>
                </a:cubicBezTo>
                <a:lnTo>
                  <a:pt x="38970" y="4317"/>
                </a:lnTo>
                <a:cubicBezTo>
                  <a:pt x="38970" y="2518"/>
                  <a:pt x="40411" y="0"/>
                  <a:pt x="43293" y="0"/>
                </a:cubicBezTo>
                <a:close/>
              </a:path>
            </a:pathLst>
          </a:custGeom>
          <a:solidFill>
            <a:schemeClr val="bg1"/>
          </a:solidFill>
          <a:ln>
            <a:noFill/>
          </a:ln>
          <a:effectLst/>
        </p:spPr>
        <p:txBody>
          <a:bodyPr anchor="ctr"/>
          <a:lstStyle/>
          <a:p>
            <a:endParaRPr lang="en-US" sz="900"/>
          </a:p>
        </p:txBody>
      </p:sp>
      <p:sp>
        <p:nvSpPr>
          <p:cNvPr id="67" name="Freeform 294">
            <a:extLst>
              <a:ext uri="{FF2B5EF4-FFF2-40B4-BE49-F238E27FC236}">
                <a16:creationId xmlns:a16="http://schemas.microsoft.com/office/drawing/2014/main" id="{D6ABE4F4-FB91-7D46-939B-E888401F3128}"/>
              </a:ext>
            </a:extLst>
          </p:cNvPr>
          <p:cNvSpPr>
            <a:spLocks noChangeAspect="1" noChangeArrowheads="1"/>
          </p:cNvSpPr>
          <p:nvPr/>
        </p:nvSpPr>
        <p:spPr bwMode="auto">
          <a:xfrm>
            <a:off x="4991741" y="2003677"/>
            <a:ext cx="588369" cy="588369"/>
          </a:xfrm>
          <a:custGeom>
            <a:avLst/>
            <a:gdLst>
              <a:gd name="T0" fmla="*/ 2147483646 w 813"/>
              <a:gd name="T1" fmla="*/ 2147483646 h 812"/>
              <a:gd name="T2" fmla="*/ 2147483646 w 813"/>
              <a:gd name="T3" fmla="*/ 2147483646 h 812"/>
              <a:gd name="T4" fmla="*/ 2147483646 w 813"/>
              <a:gd name="T5" fmla="*/ 2147483646 h 812"/>
              <a:gd name="T6" fmla="*/ 2147483646 w 813"/>
              <a:gd name="T7" fmla="*/ 2147483646 h 812"/>
              <a:gd name="T8" fmla="*/ 2147483646 w 813"/>
              <a:gd name="T9" fmla="*/ 2147483646 h 812"/>
              <a:gd name="T10" fmla="*/ 2147483646 w 813"/>
              <a:gd name="T11" fmla="*/ 2147483646 h 812"/>
              <a:gd name="T12" fmla="*/ 2147483646 w 813"/>
              <a:gd name="T13" fmla="*/ 2147483646 h 812"/>
              <a:gd name="T14" fmla="*/ 2147483646 w 813"/>
              <a:gd name="T15" fmla="*/ 2147483646 h 812"/>
              <a:gd name="T16" fmla="*/ 2147483646 w 813"/>
              <a:gd name="T17" fmla="*/ 2147483646 h 812"/>
              <a:gd name="T18" fmla="*/ 2147483646 w 813"/>
              <a:gd name="T19" fmla="*/ 2147483646 h 812"/>
              <a:gd name="T20" fmla="*/ 2147483646 w 813"/>
              <a:gd name="T21" fmla="*/ 2147483646 h 812"/>
              <a:gd name="T22" fmla="*/ 2147483646 w 813"/>
              <a:gd name="T23" fmla="*/ 2147483646 h 812"/>
              <a:gd name="T24" fmla="*/ 2147483646 w 813"/>
              <a:gd name="T25" fmla="*/ 2147483646 h 812"/>
              <a:gd name="T26" fmla="*/ 2147483646 w 813"/>
              <a:gd name="T27" fmla="*/ 2147483646 h 812"/>
              <a:gd name="T28" fmla="*/ 2147483646 w 813"/>
              <a:gd name="T29" fmla="*/ 2147483646 h 812"/>
              <a:gd name="T30" fmla="*/ 2147483646 w 813"/>
              <a:gd name="T31" fmla="*/ 2147483646 h 812"/>
              <a:gd name="T32" fmla="*/ 2147483646 w 813"/>
              <a:gd name="T33" fmla="*/ 2147483646 h 812"/>
              <a:gd name="T34" fmla="*/ 2147483646 w 813"/>
              <a:gd name="T35" fmla="*/ 2147483646 h 812"/>
              <a:gd name="T36" fmla="*/ 2147483646 w 813"/>
              <a:gd name="T37" fmla="*/ 2147483646 h 812"/>
              <a:gd name="T38" fmla="*/ 2147483646 w 813"/>
              <a:gd name="T39" fmla="*/ 2147483646 h 812"/>
              <a:gd name="T40" fmla="*/ 2147483646 w 813"/>
              <a:gd name="T41" fmla="*/ 2147483646 h 812"/>
              <a:gd name="T42" fmla="*/ 2147483646 w 813"/>
              <a:gd name="T43" fmla="*/ 2147483646 h 812"/>
              <a:gd name="T44" fmla="*/ 2147483646 w 813"/>
              <a:gd name="T45" fmla="*/ 2147483646 h 812"/>
              <a:gd name="T46" fmla="*/ 2147483646 w 813"/>
              <a:gd name="T47" fmla="*/ 2147483646 h 812"/>
              <a:gd name="T48" fmla="*/ 2147483646 w 813"/>
              <a:gd name="T49" fmla="*/ 2147483646 h 812"/>
              <a:gd name="T50" fmla="*/ 2147483646 w 813"/>
              <a:gd name="T51" fmla="*/ 2147483646 h 812"/>
              <a:gd name="T52" fmla="*/ 2147483646 w 813"/>
              <a:gd name="T53" fmla="*/ 2147483646 h 812"/>
              <a:gd name="T54" fmla="*/ 2147483646 w 813"/>
              <a:gd name="T55" fmla="*/ 2147483646 h 812"/>
              <a:gd name="T56" fmla="*/ 2147483646 w 813"/>
              <a:gd name="T57" fmla="*/ 2147483646 h 812"/>
              <a:gd name="T58" fmla="*/ 2147483646 w 813"/>
              <a:gd name="T59" fmla="*/ 2147483646 h 812"/>
              <a:gd name="T60" fmla="*/ 2147483646 w 813"/>
              <a:gd name="T61" fmla="*/ 0 h 812"/>
              <a:gd name="T62" fmla="*/ 2147483646 w 813"/>
              <a:gd name="T63" fmla="*/ 0 h 812"/>
              <a:gd name="T64" fmla="*/ 2147483646 w 813"/>
              <a:gd name="T65" fmla="*/ 2147483646 h 812"/>
              <a:gd name="T66" fmla="*/ 2147483646 w 813"/>
              <a:gd name="T67" fmla="*/ 2147483646 h 812"/>
              <a:gd name="T68" fmla="*/ 2147483646 w 813"/>
              <a:gd name="T69" fmla="*/ 2147483646 h 812"/>
              <a:gd name="T70" fmla="*/ 2147483646 w 813"/>
              <a:gd name="T71" fmla="*/ 2147483646 h 812"/>
              <a:gd name="T72" fmla="*/ 2147483646 w 813"/>
              <a:gd name="T73" fmla="*/ 2147483646 h 812"/>
              <a:gd name="T74" fmla="*/ 2147483646 w 813"/>
              <a:gd name="T75" fmla="*/ 2147483646 h 812"/>
              <a:gd name="T76" fmla="*/ 2147483646 w 813"/>
              <a:gd name="T77" fmla="*/ 2147483646 h 812"/>
              <a:gd name="T78" fmla="*/ 2147483646 w 813"/>
              <a:gd name="T79" fmla="*/ 2147483646 h 812"/>
              <a:gd name="T80" fmla="*/ 0 w 813"/>
              <a:gd name="T81" fmla="*/ 2147483646 h 812"/>
              <a:gd name="T82" fmla="*/ 2147483646 w 813"/>
              <a:gd name="T83" fmla="*/ 2147483646 h 812"/>
              <a:gd name="T84" fmla="*/ 2147483646 w 813"/>
              <a:gd name="T85" fmla="*/ 2147483646 h 812"/>
              <a:gd name="T86" fmla="*/ 2147483646 w 813"/>
              <a:gd name="T87" fmla="*/ 2147483646 h 812"/>
              <a:gd name="T88" fmla="*/ 2147483646 w 813"/>
              <a:gd name="T89" fmla="*/ 2147483646 h 812"/>
              <a:gd name="T90" fmla="*/ 2147483646 w 813"/>
              <a:gd name="T91" fmla="*/ 2147483646 h 812"/>
              <a:gd name="T92" fmla="*/ 2147483646 w 813"/>
              <a:gd name="T93" fmla="*/ 2147483646 h 812"/>
              <a:gd name="T94" fmla="*/ 2147483646 w 813"/>
              <a:gd name="T95" fmla="*/ 2147483646 h 812"/>
              <a:gd name="T96" fmla="*/ 2147483646 w 813"/>
              <a:gd name="T97" fmla="*/ 2147483646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3" h="812">
                <a:moveTo>
                  <a:pt x="788" y="589"/>
                </a:moveTo>
                <a:lnTo>
                  <a:pt x="25" y="589"/>
                </a:lnTo>
                <a:lnTo>
                  <a:pt x="25" y="499"/>
                </a:lnTo>
                <a:lnTo>
                  <a:pt x="788" y="499"/>
                </a:lnTo>
                <a:lnTo>
                  <a:pt x="788" y="589"/>
                </a:lnTo>
                <a:close/>
                <a:moveTo>
                  <a:pt x="754" y="786"/>
                </a:moveTo>
                <a:lnTo>
                  <a:pt x="453" y="786"/>
                </a:lnTo>
                <a:lnTo>
                  <a:pt x="625" y="614"/>
                </a:lnTo>
                <a:lnTo>
                  <a:pt x="754" y="614"/>
                </a:lnTo>
                <a:lnTo>
                  <a:pt x="754" y="786"/>
                </a:lnTo>
                <a:close/>
                <a:moveTo>
                  <a:pt x="321" y="786"/>
                </a:moveTo>
                <a:lnTo>
                  <a:pt x="493" y="614"/>
                </a:lnTo>
                <a:lnTo>
                  <a:pt x="590" y="614"/>
                </a:lnTo>
                <a:lnTo>
                  <a:pt x="418" y="786"/>
                </a:lnTo>
                <a:lnTo>
                  <a:pt x="321" y="786"/>
                </a:lnTo>
                <a:close/>
                <a:moveTo>
                  <a:pt x="58" y="786"/>
                </a:moveTo>
                <a:lnTo>
                  <a:pt x="58" y="614"/>
                </a:lnTo>
                <a:lnTo>
                  <a:pt x="459" y="614"/>
                </a:lnTo>
                <a:lnTo>
                  <a:pt x="287" y="786"/>
                </a:lnTo>
                <a:lnTo>
                  <a:pt x="58" y="786"/>
                </a:lnTo>
                <a:close/>
                <a:moveTo>
                  <a:pt x="344" y="475"/>
                </a:moveTo>
                <a:lnTo>
                  <a:pt x="107" y="475"/>
                </a:lnTo>
                <a:lnTo>
                  <a:pt x="107" y="270"/>
                </a:lnTo>
                <a:lnTo>
                  <a:pt x="344" y="270"/>
                </a:lnTo>
                <a:lnTo>
                  <a:pt x="344" y="475"/>
                </a:lnTo>
                <a:close/>
                <a:moveTo>
                  <a:pt x="75" y="188"/>
                </a:moveTo>
                <a:lnTo>
                  <a:pt x="344" y="188"/>
                </a:lnTo>
                <a:lnTo>
                  <a:pt x="344" y="245"/>
                </a:lnTo>
                <a:lnTo>
                  <a:pt x="75" y="245"/>
                </a:lnTo>
                <a:lnTo>
                  <a:pt x="75" y="188"/>
                </a:lnTo>
                <a:close/>
                <a:moveTo>
                  <a:pt x="705" y="376"/>
                </a:moveTo>
                <a:lnTo>
                  <a:pt x="566" y="376"/>
                </a:lnTo>
                <a:lnTo>
                  <a:pt x="566" y="204"/>
                </a:lnTo>
                <a:lnTo>
                  <a:pt x="705" y="204"/>
                </a:lnTo>
                <a:lnTo>
                  <a:pt x="705" y="376"/>
                </a:lnTo>
                <a:close/>
                <a:moveTo>
                  <a:pt x="554" y="180"/>
                </a:moveTo>
                <a:lnTo>
                  <a:pt x="554" y="180"/>
                </a:lnTo>
                <a:cubicBezTo>
                  <a:pt x="547" y="180"/>
                  <a:pt x="541" y="185"/>
                  <a:pt x="541" y="192"/>
                </a:cubicBezTo>
                <a:lnTo>
                  <a:pt x="541" y="389"/>
                </a:lnTo>
                <a:cubicBezTo>
                  <a:pt x="541" y="396"/>
                  <a:pt x="547" y="400"/>
                  <a:pt x="554" y="400"/>
                </a:cubicBezTo>
                <a:lnTo>
                  <a:pt x="705" y="400"/>
                </a:lnTo>
                <a:lnTo>
                  <a:pt x="705" y="475"/>
                </a:lnTo>
                <a:lnTo>
                  <a:pt x="369" y="475"/>
                </a:lnTo>
                <a:lnTo>
                  <a:pt x="369" y="106"/>
                </a:lnTo>
                <a:lnTo>
                  <a:pt x="705" y="106"/>
                </a:lnTo>
                <a:lnTo>
                  <a:pt x="705" y="180"/>
                </a:lnTo>
                <a:lnTo>
                  <a:pt x="554" y="180"/>
                </a:lnTo>
                <a:close/>
                <a:moveTo>
                  <a:pt x="336" y="23"/>
                </a:moveTo>
                <a:lnTo>
                  <a:pt x="738" y="23"/>
                </a:lnTo>
                <a:lnTo>
                  <a:pt x="738" y="81"/>
                </a:lnTo>
                <a:lnTo>
                  <a:pt x="336" y="81"/>
                </a:lnTo>
                <a:lnTo>
                  <a:pt x="336" y="23"/>
                </a:lnTo>
                <a:close/>
                <a:moveTo>
                  <a:pt x="799" y="475"/>
                </a:moveTo>
                <a:lnTo>
                  <a:pt x="730" y="475"/>
                </a:lnTo>
                <a:lnTo>
                  <a:pt x="730" y="106"/>
                </a:lnTo>
                <a:lnTo>
                  <a:pt x="751" y="106"/>
                </a:lnTo>
                <a:cubicBezTo>
                  <a:pt x="757" y="106"/>
                  <a:pt x="763" y="100"/>
                  <a:pt x="763" y="94"/>
                </a:cubicBezTo>
                <a:lnTo>
                  <a:pt x="763" y="12"/>
                </a:lnTo>
                <a:cubicBezTo>
                  <a:pt x="763" y="4"/>
                  <a:pt x="757" y="0"/>
                  <a:pt x="751" y="0"/>
                </a:cubicBezTo>
                <a:lnTo>
                  <a:pt x="324" y="0"/>
                </a:lnTo>
                <a:cubicBezTo>
                  <a:pt x="318" y="0"/>
                  <a:pt x="312" y="4"/>
                  <a:pt x="312" y="12"/>
                </a:cubicBezTo>
                <a:lnTo>
                  <a:pt x="312" y="94"/>
                </a:lnTo>
                <a:cubicBezTo>
                  <a:pt x="312" y="100"/>
                  <a:pt x="318" y="106"/>
                  <a:pt x="324" y="106"/>
                </a:cubicBezTo>
                <a:lnTo>
                  <a:pt x="344" y="106"/>
                </a:lnTo>
                <a:lnTo>
                  <a:pt x="344" y="164"/>
                </a:lnTo>
                <a:lnTo>
                  <a:pt x="62" y="164"/>
                </a:lnTo>
                <a:cubicBezTo>
                  <a:pt x="55" y="164"/>
                  <a:pt x="50" y="168"/>
                  <a:pt x="50" y="175"/>
                </a:cubicBezTo>
                <a:lnTo>
                  <a:pt x="50" y="258"/>
                </a:lnTo>
                <a:cubicBezTo>
                  <a:pt x="50" y="264"/>
                  <a:pt x="55" y="270"/>
                  <a:pt x="62" y="270"/>
                </a:cubicBezTo>
                <a:lnTo>
                  <a:pt x="82" y="270"/>
                </a:lnTo>
                <a:lnTo>
                  <a:pt x="82" y="475"/>
                </a:lnTo>
                <a:lnTo>
                  <a:pt x="13" y="475"/>
                </a:lnTo>
                <a:cubicBezTo>
                  <a:pt x="6" y="475"/>
                  <a:pt x="0" y="481"/>
                  <a:pt x="0" y="487"/>
                </a:cubicBezTo>
                <a:lnTo>
                  <a:pt x="0" y="602"/>
                </a:lnTo>
                <a:cubicBezTo>
                  <a:pt x="0" y="608"/>
                  <a:pt x="6" y="614"/>
                  <a:pt x="13" y="614"/>
                </a:cubicBezTo>
                <a:lnTo>
                  <a:pt x="33" y="614"/>
                </a:lnTo>
                <a:lnTo>
                  <a:pt x="33" y="799"/>
                </a:lnTo>
                <a:cubicBezTo>
                  <a:pt x="33" y="805"/>
                  <a:pt x="39" y="811"/>
                  <a:pt x="46" y="811"/>
                </a:cubicBezTo>
                <a:lnTo>
                  <a:pt x="766" y="811"/>
                </a:lnTo>
                <a:cubicBezTo>
                  <a:pt x="773" y="811"/>
                  <a:pt x="779" y="805"/>
                  <a:pt x="779" y="799"/>
                </a:cubicBezTo>
                <a:lnTo>
                  <a:pt x="779" y="614"/>
                </a:lnTo>
                <a:lnTo>
                  <a:pt x="799" y="614"/>
                </a:lnTo>
                <a:cubicBezTo>
                  <a:pt x="806" y="614"/>
                  <a:pt x="812" y="608"/>
                  <a:pt x="812" y="602"/>
                </a:cubicBezTo>
                <a:lnTo>
                  <a:pt x="812" y="487"/>
                </a:lnTo>
                <a:cubicBezTo>
                  <a:pt x="812" y="481"/>
                  <a:pt x="806" y="475"/>
                  <a:pt x="799" y="475"/>
                </a:cubicBezTo>
                <a:close/>
              </a:path>
            </a:pathLst>
          </a:custGeom>
          <a:solidFill>
            <a:schemeClr val="bg1"/>
          </a:solidFill>
          <a:ln>
            <a:noFill/>
          </a:ln>
          <a:effectLst/>
        </p:spPr>
        <p:txBody>
          <a:bodyPr wrap="none" anchor="ctr"/>
          <a:lstStyle/>
          <a:p>
            <a:endParaRPr lang="en-US" sz="900"/>
          </a:p>
        </p:txBody>
      </p:sp>
      <p:sp>
        <p:nvSpPr>
          <p:cNvPr id="68" name="Freeform 990">
            <a:extLst>
              <a:ext uri="{FF2B5EF4-FFF2-40B4-BE49-F238E27FC236}">
                <a16:creationId xmlns:a16="http://schemas.microsoft.com/office/drawing/2014/main" id="{A2A7E63F-D5AB-5443-AC7B-EB4501C68A6A}"/>
              </a:ext>
            </a:extLst>
          </p:cNvPr>
          <p:cNvSpPr>
            <a:spLocks noChangeAspect="1" noChangeArrowheads="1"/>
          </p:cNvSpPr>
          <p:nvPr/>
        </p:nvSpPr>
        <p:spPr bwMode="auto">
          <a:xfrm>
            <a:off x="7405762" y="3633114"/>
            <a:ext cx="588369" cy="584845"/>
          </a:xfrm>
          <a:custGeom>
            <a:avLst/>
            <a:gdLst>
              <a:gd name="T0" fmla="*/ 4128157 w 291741"/>
              <a:gd name="T1" fmla="*/ 5601076 h 290155"/>
              <a:gd name="T2" fmla="*/ 4509858 w 291741"/>
              <a:gd name="T3" fmla="*/ 5309310 h 290155"/>
              <a:gd name="T4" fmla="*/ 1384222 w 291741"/>
              <a:gd name="T5" fmla="*/ 5458747 h 290155"/>
              <a:gd name="T6" fmla="*/ 1909941 w 291741"/>
              <a:gd name="T7" fmla="*/ 5458747 h 290155"/>
              <a:gd name="T8" fmla="*/ 4978000 w 291741"/>
              <a:gd name="T9" fmla="*/ 4497976 h 290155"/>
              <a:gd name="T10" fmla="*/ 4978000 w 291741"/>
              <a:gd name="T11" fmla="*/ 4989042 h 290155"/>
              <a:gd name="T12" fmla="*/ 908858 w 291741"/>
              <a:gd name="T13" fmla="*/ 4989042 h 290155"/>
              <a:gd name="T14" fmla="*/ 908858 w 291741"/>
              <a:gd name="T15" fmla="*/ 4497976 h 290155"/>
              <a:gd name="T16" fmla="*/ 5158037 w 291741"/>
              <a:gd name="T17" fmla="*/ 4989042 h 290155"/>
              <a:gd name="T18" fmla="*/ 4689914 w 291741"/>
              <a:gd name="T19" fmla="*/ 5458747 h 290155"/>
              <a:gd name="T20" fmla="*/ 3804087 w 291741"/>
              <a:gd name="T21" fmla="*/ 5458747 h 290155"/>
              <a:gd name="T22" fmla="*/ 2090005 w 291741"/>
              <a:gd name="T23" fmla="*/ 5458747 h 290155"/>
              <a:gd name="T24" fmla="*/ 1204179 w 291741"/>
              <a:gd name="T25" fmla="*/ 5458747 h 290155"/>
              <a:gd name="T26" fmla="*/ 728822 w 291741"/>
              <a:gd name="T27" fmla="*/ 4989042 h 290155"/>
              <a:gd name="T28" fmla="*/ 908858 w 291741"/>
              <a:gd name="T29" fmla="*/ 4063835 h 290155"/>
              <a:gd name="T30" fmla="*/ 4164171 w 291741"/>
              <a:gd name="T31" fmla="*/ 5131388 h 290155"/>
              <a:gd name="T32" fmla="*/ 5064409 w 291741"/>
              <a:gd name="T33" fmla="*/ 3857424 h 290155"/>
              <a:gd name="T34" fmla="*/ 4825402 w 291741"/>
              <a:gd name="T35" fmla="*/ 3452391 h 290155"/>
              <a:gd name="T36" fmla="*/ 4997756 w 291741"/>
              <a:gd name="T37" fmla="*/ 2644419 h 290155"/>
              <a:gd name="T38" fmla="*/ 4997756 w 291741"/>
              <a:gd name="T39" fmla="*/ 2644419 h 290155"/>
              <a:gd name="T40" fmla="*/ 4825402 w 291741"/>
              <a:gd name="T41" fmla="*/ 2925781 h 290155"/>
              <a:gd name="T42" fmla="*/ 323139 w 291741"/>
              <a:gd name="T43" fmla="*/ 2579496 h 290155"/>
              <a:gd name="T44" fmla="*/ 179506 w 291741"/>
              <a:gd name="T45" fmla="*/ 3308102 h 290155"/>
              <a:gd name="T46" fmla="*/ 703715 w 291741"/>
              <a:gd name="T47" fmla="*/ 2579496 h 290155"/>
              <a:gd name="T48" fmla="*/ 883250 w 291741"/>
              <a:gd name="T49" fmla="*/ 2363083 h 290155"/>
              <a:gd name="T50" fmla="*/ 4961850 w 291741"/>
              <a:gd name="T51" fmla="*/ 2413582 h 290155"/>
              <a:gd name="T52" fmla="*/ 5787642 w 291741"/>
              <a:gd name="T53" fmla="*/ 3091668 h 290155"/>
              <a:gd name="T54" fmla="*/ 883250 w 291741"/>
              <a:gd name="T55" fmla="*/ 3639934 h 290155"/>
              <a:gd name="T56" fmla="*/ 703715 w 291741"/>
              <a:gd name="T57" fmla="*/ 3668793 h 290155"/>
              <a:gd name="T58" fmla="*/ 0 w 291741"/>
              <a:gd name="T59" fmla="*/ 3308102 h 290155"/>
              <a:gd name="T60" fmla="*/ 703715 w 291741"/>
              <a:gd name="T61" fmla="*/ 2399151 h 290155"/>
              <a:gd name="T62" fmla="*/ 4344208 w 291741"/>
              <a:gd name="T63" fmla="*/ 878406 h 290155"/>
              <a:gd name="T64" fmla="*/ 4841137 w 291741"/>
              <a:gd name="T65" fmla="*/ 878406 h 290155"/>
              <a:gd name="T66" fmla="*/ 908858 w 291741"/>
              <a:gd name="T67" fmla="*/ 1029654 h 290155"/>
              <a:gd name="T68" fmla="*/ 1060143 w 291741"/>
              <a:gd name="T69" fmla="*/ 878406 h 290155"/>
              <a:gd name="T70" fmla="*/ 2205232 w 291741"/>
              <a:gd name="T71" fmla="*/ 705650 h 290155"/>
              <a:gd name="T72" fmla="*/ 3422359 w 291741"/>
              <a:gd name="T73" fmla="*/ 165583 h 290155"/>
              <a:gd name="T74" fmla="*/ 3422359 w 291741"/>
              <a:gd name="T75" fmla="*/ 0 h 290155"/>
              <a:gd name="T76" fmla="*/ 4841137 w 291741"/>
              <a:gd name="T77" fmla="*/ 705650 h 290155"/>
              <a:gd name="T78" fmla="*/ 5064409 w 291741"/>
              <a:gd name="T79" fmla="*/ 2174429 h 290155"/>
              <a:gd name="T80" fmla="*/ 4164171 w 291741"/>
              <a:gd name="T81" fmla="*/ 878406 h 290155"/>
              <a:gd name="T82" fmla="*/ 908858 w 291741"/>
              <a:gd name="T83" fmla="*/ 1980052 h 290155"/>
              <a:gd name="T84" fmla="*/ 728822 w 291741"/>
              <a:gd name="T85" fmla="*/ 1029654 h 290155"/>
              <a:gd name="T86" fmla="*/ 2025168 w 291741"/>
              <a:gd name="T87" fmla="*/ 439181 h 290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1741" h="290155">
                <a:moveTo>
                  <a:pt x="199592" y="266571"/>
                </a:moveTo>
                <a:lnTo>
                  <a:pt x="199592" y="274075"/>
                </a:lnTo>
                <a:cubicBezTo>
                  <a:pt x="199592" y="278006"/>
                  <a:pt x="202839" y="281221"/>
                  <a:pt x="206808" y="281221"/>
                </a:cubicBezTo>
                <a:lnTo>
                  <a:pt x="218714" y="281221"/>
                </a:lnTo>
                <a:cubicBezTo>
                  <a:pt x="222683" y="281221"/>
                  <a:pt x="225930" y="278006"/>
                  <a:pt x="225930" y="274075"/>
                </a:cubicBezTo>
                <a:lnTo>
                  <a:pt x="225930" y="266571"/>
                </a:lnTo>
                <a:lnTo>
                  <a:pt x="199592" y="266571"/>
                </a:lnTo>
                <a:close/>
                <a:moveTo>
                  <a:pt x="69345" y="266571"/>
                </a:moveTo>
                <a:lnTo>
                  <a:pt x="69345" y="274075"/>
                </a:lnTo>
                <a:cubicBezTo>
                  <a:pt x="69345" y="278006"/>
                  <a:pt x="72592" y="281221"/>
                  <a:pt x="76561" y="281221"/>
                </a:cubicBezTo>
                <a:lnTo>
                  <a:pt x="88467" y="281221"/>
                </a:lnTo>
                <a:cubicBezTo>
                  <a:pt x="92436" y="281221"/>
                  <a:pt x="95683" y="278006"/>
                  <a:pt x="95683" y="274075"/>
                </a:cubicBezTo>
                <a:lnTo>
                  <a:pt x="95683" y="266571"/>
                </a:lnTo>
                <a:lnTo>
                  <a:pt x="69345" y="266571"/>
                </a:lnTo>
                <a:close/>
                <a:moveTo>
                  <a:pt x="249382" y="225835"/>
                </a:moveTo>
                <a:cubicBezTo>
                  <a:pt x="232424" y="227979"/>
                  <a:pt x="219075" y="241200"/>
                  <a:pt x="217632" y="257638"/>
                </a:cubicBezTo>
                <a:lnTo>
                  <a:pt x="242526" y="257638"/>
                </a:lnTo>
                <a:cubicBezTo>
                  <a:pt x="246495" y="257638"/>
                  <a:pt x="249382" y="254422"/>
                  <a:pt x="249382" y="250491"/>
                </a:cubicBezTo>
                <a:lnTo>
                  <a:pt x="249382" y="225835"/>
                </a:lnTo>
                <a:close/>
                <a:moveTo>
                  <a:pt x="45532" y="225835"/>
                </a:moveTo>
                <a:lnTo>
                  <a:pt x="45532" y="250491"/>
                </a:lnTo>
                <a:cubicBezTo>
                  <a:pt x="45532" y="254422"/>
                  <a:pt x="48779" y="257638"/>
                  <a:pt x="53109" y="257638"/>
                </a:cubicBezTo>
                <a:lnTo>
                  <a:pt x="78004" y="257638"/>
                </a:lnTo>
                <a:cubicBezTo>
                  <a:pt x="75478" y="241200"/>
                  <a:pt x="62490" y="227979"/>
                  <a:pt x="45532" y="225835"/>
                </a:cubicBezTo>
                <a:close/>
                <a:moveTo>
                  <a:pt x="253711" y="193675"/>
                </a:moveTo>
                <a:cubicBezTo>
                  <a:pt x="256237" y="193675"/>
                  <a:pt x="258401" y="195462"/>
                  <a:pt x="258401" y="197963"/>
                </a:cubicBezTo>
                <a:lnTo>
                  <a:pt x="258401" y="250491"/>
                </a:lnTo>
                <a:cubicBezTo>
                  <a:pt x="258401" y="259424"/>
                  <a:pt x="250825" y="266571"/>
                  <a:pt x="242526" y="266571"/>
                </a:cubicBezTo>
                <a:lnTo>
                  <a:pt x="234950" y="266571"/>
                </a:lnTo>
                <a:lnTo>
                  <a:pt x="234950" y="274075"/>
                </a:lnTo>
                <a:cubicBezTo>
                  <a:pt x="234950" y="283008"/>
                  <a:pt x="227373" y="290155"/>
                  <a:pt x="218714" y="290155"/>
                </a:cubicBezTo>
                <a:lnTo>
                  <a:pt x="206808" y="290155"/>
                </a:lnTo>
                <a:cubicBezTo>
                  <a:pt x="197427" y="290155"/>
                  <a:pt x="190572" y="283008"/>
                  <a:pt x="190572" y="274075"/>
                </a:cubicBezTo>
                <a:lnTo>
                  <a:pt x="190572" y="266571"/>
                </a:lnTo>
                <a:lnTo>
                  <a:pt x="104703" y="266571"/>
                </a:lnTo>
                <a:lnTo>
                  <a:pt x="104703" y="274075"/>
                </a:lnTo>
                <a:cubicBezTo>
                  <a:pt x="104703" y="283008"/>
                  <a:pt x="97487" y="290155"/>
                  <a:pt x="88467" y="290155"/>
                </a:cubicBezTo>
                <a:lnTo>
                  <a:pt x="76561" y="290155"/>
                </a:lnTo>
                <a:cubicBezTo>
                  <a:pt x="67541" y="290155"/>
                  <a:pt x="60325" y="283008"/>
                  <a:pt x="60325" y="274075"/>
                </a:cubicBezTo>
                <a:lnTo>
                  <a:pt x="60325" y="266571"/>
                </a:lnTo>
                <a:lnTo>
                  <a:pt x="53109" y="266571"/>
                </a:lnTo>
                <a:cubicBezTo>
                  <a:pt x="44089" y="266571"/>
                  <a:pt x="36512" y="259424"/>
                  <a:pt x="36512" y="250491"/>
                </a:cubicBezTo>
                <a:lnTo>
                  <a:pt x="36512" y="204038"/>
                </a:lnTo>
                <a:cubicBezTo>
                  <a:pt x="36512" y="201536"/>
                  <a:pt x="38677" y="199750"/>
                  <a:pt x="41203" y="199750"/>
                </a:cubicBezTo>
                <a:cubicBezTo>
                  <a:pt x="43728" y="199750"/>
                  <a:pt x="45532" y="201536"/>
                  <a:pt x="45532" y="204038"/>
                </a:cubicBezTo>
                <a:lnTo>
                  <a:pt x="45532" y="216902"/>
                </a:lnTo>
                <a:cubicBezTo>
                  <a:pt x="67180" y="219046"/>
                  <a:pt x="84498" y="236555"/>
                  <a:pt x="87024" y="257638"/>
                </a:cubicBezTo>
                <a:lnTo>
                  <a:pt x="208612" y="257638"/>
                </a:lnTo>
                <a:cubicBezTo>
                  <a:pt x="210416" y="236555"/>
                  <a:pt x="228095" y="219046"/>
                  <a:pt x="249382" y="216902"/>
                </a:cubicBezTo>
                <a:lnTo>
                  <a:pt x="249382" y="197963"/>
                </a:lnTo>
                <a:cubicBezTo>
                  <a:pt x="249382" y="195462"/>
                  <a:pt x="251907" y="193675"/>
                  <a:pt x="253711" y="193675"/>
                </a:cubicBezTo>
                <a:close/>
                <a:moveTo>
                  <a:pt x="44247" y="155952"/>
                </a:moveTo>
                <a:lnTo>
                  <a:pt x="44247" y="173700"/>
                </a:lnTo>
                <a:lnTo>
                  <a:pt x="241738" y="173338"/>
                </a:lnTo>
                <a:lnTo>
                  <a:pt x="241738" y="155952"/>
                </a:lnTo>
                <a:lnTo>
                  <a:pt x="44247" y="155952"/>
                </a:lnTo>
                <a:close/>
                <a:moveTo>
                  <a:pt x="250372" y="132772"/>
                </a:moveTo>
                <a:lnTo>
                  <a:pt x="250372" y="170078"/>
                </a:lnTo>
                <a:lnTo>
                  <a:pt x="279510" y="151606"/>
                </a:lnTo>
                <a:lnTo>
                  <a:pt x="250372" y="132772"/>
                </a:lnTo>
                <a:close/>
                <a:moveTo>
                  <a:pt x="44247" y="129512"/>
                </a:moveTo>
                <a:lnTo>
                  <a:pt x="44247" y="146898"/>
                </a:lnTo>
                <a:lnTo>
                  <a:pt x="241738" y="146898"/>
                </a:lnTo>
                <a:lnTo>
                  <a:pt x="241738" y="129512"/>
                </a:lnTo>
                <a:lnTo>
                  <a:pt x="44247" y="129512"/>
                </a:lnTo>
                <a:close/>
                <a:moveTo>
                  <a:pt x="16188" y="129512"/>
                </a:moveTo>
                <a:cubicBezTo>
                  <a:pt x="14389" y="129512"/>
                  <a:pt x="12231" y="130237"/>
                  <a:pt x="10792" y="131323"/>
                </a:cubicBezTo>
                <a:cubicBezTo>
                  <a:pt x="9713" y="133134"/>
                  <a:pt x="8993" y="134583"/>
                  <a:pt x="8993" y="136756"/>
                </a:cubicBezTo>
                <a:lnTo>
                  <a:pt x="8993" y="166094"/>
                </a:lnTo>
                <a:cubicBezTo>
                  <a:pt x="8993" y="170440"/>
                  <a:pt x="12231" y="173700"/>
                  <a:pt x="16188" y="173700"/>
                </a:cubicBezTo>
                <a:lnTo>
                  <a:pt x="35254" y="173700"/>
                </a:lnTo>
                <a:lnTo>
                  <a:pt x="35254" y="129512"/>
                </a:lnTo>
                <a:lnTo>
                  <a:pt x="16188" y="129512"/>
                </a:lnTo>
                <a:close/>
                <a:moveTo>
                  <a:pt x="39930" y="114300"/>
                </a:moveTo>
                <a:cubicBezTo>
                  <a:pt x="42448" y="114300"/>
                  <a:pt x="44247" y="116111"/>
                  <a:pt x="44247" y="118646"/>
                </a:cubicBezTo>
                <a:lnTo>
                  <a:pt x="44247" y="120457"/>
                </a:lnTo>
                <a:lnTo>
                  <a:pt x="246055" y="120457"/>
                </a:lnTo>
                <a:cubicBezTo>
                  <a:pt x="247134" y="120457"/>
                  <a:pt x="247854" y="120457"/>
                  <a:pt x="248573" y="121182"/>
                </a:cubicBezTo>
                <a:lnTo>
                  <a:pt x="289942" y="147984"/>
                </a:lnTo>
                <a:cubicBezTo>
                  <a:pt x="291021" y="148346"/>
                  <a:pt x="291741" y="149795"/>
                  <a:pt x="291741" y="151606"/>
                </a:cubicBezTo>
                <a:cubicBezTo>
                  <a:pt x="291741" y="152693"/>
                  <a:pt x="291021" y="154504"/>
                  <a:pt x="289942" y="155228"/>
                </a:cubicBezTo>
                <a:lnTo>
                  <a:pt x="248573" y="181306"/>
                </a:lnTo>
                <a:cubicBezTo>
                  <a:pt x="247854" y="182393"/>
                  <a:pt x="247134" y="182393"/>
                  <a:pt x="246055" y="182393"/>
                </a:cubicBezTo>
                <a:lnTo>
                  <a:pt x="44247" y="182755"/>
                </a:lnTo>
                <a:lnTo>
                  <a:pt x="44247" y="184204"/>
                </a:lnTo>
                <a:cubicBezTo>
                  <a:pt x="44247" y="186377"/>
                  <a:pt x="42448" y="188550"/>
                  <a:pt x="39930" y="188550"/>
                </a:cubicBezTo>
                <a:cubicBezTo>
                  <a:pt x="37412" y="188550"/>
                  <a:pt x="35254" y="186377"/>
                  <a:pt x="35254" y="184204"/>
                </a:cubicBezTo>
                <a:lnTo>
                  <a:pt x="35254" y="182755"/>
                </a:lnTo>
                <a:lnTo>
                  <a:pt x="16188" y="182755"/>
                </a:lnTo>
                <a:cubicBezTo>
                  <a:pt x="7195" y="182755"/>
                  <a:pt x="0" y="175149"/>
                  <a:pt x="0" y="166094"/>
                </a:cubicBezTo>
                <a:lnTo>
                  <a:pt x="0" y="136756"/>
                </a:lnTo>
                <a:cubicBezTo>
                  <a:pt x="0" y="127701"/>
                  <a:pt x="7195" y="120457"/>
                  <a:pt x="16188" y="120457"/>
                </a:cubicBezTo>
                <a:lnTo>
                  <a:pt x="35254" y="120457"/>
                </a:lnTo>
                <a:lnTo>
                  <a:pt x="35254" y="118646"/>
                </a:lnTo>
                <a:cubicBezTo>
                  <a:pt x="35254" y="116111"/>
                  <a:pt x="37412" y="114300"/>
                  <a:pt x="39930" y="114300"/>
                </a:cubicBezTo>
                <a:close/>
                <a:moveTo>
                  <a:pt x="217632" y="44104"/>
                </a:moveTo>
                <a:cubicBezTo>
                  <a:pt x="219075" y="60733"/>
                  <a:pt x="232424" y="74471"/>
                  <a:pt x="249382" y="76640"/>
                </a:cubicBezTo>
                <a:lnTo>
                  <a:pt x="249382" y="51696"/>
                </a:lnTo>
                <a:cubicBezTo>
                  <a:pt x="249382" y="47719"/>
                  <a:pt x="246495" y="44104"/>
                  <a:pt x="242526" y="44104"/>
                </a:cubicBezTo>
                <a:lnTo>
                  <a:pt x="217632" y="44104"/>
                </a:lnTo>
                <a:close/>
                <a:moveTo>
                  <a:pt x="53109" y="44104"/>
                </a:moveTo>
                <a:cubicBezTo>
                  <a:pt x="48779" y="44104"/>
                  <a:pt x="45532" y="47719"/>
                  <a:pt x="45532" y="51696"/>
                </a:cubicBezTo>
                <a:lnTo>
                  <a:pt x="45532" y="76640"/>
                </a:lnTo>
                <a:cubicBezTo>
                  <a:pt x="62490" y="74471"/>
                  <a:pt x="75478" y="60733"/>
                  <a:pt x="78004" y="44104"/>
                </a:cubicBezTo>
                <a:lnTo>
                  <a:pt x="53109" y="44104"/>
                </a:lnTo>
                <a:close/>
                <a:moveTo>
                  <a:pt x="124186" y="8315"/>
                </a:moveTo>
                <a:cubicBezTo>
                  <a:pt x="116609" y="8315"/>
                  <a:pt x="110475" y="14460"/>
                  <a:pt x="110475" y="22052"/>
                </a:cubicBezTo>
                <a:lnTo>
                  <a:pt x="110475" y="35428"/>
                </a:lnTo>
                <a:lnTo>
                  <a:pt x="184438" y="35428"/>
                </a:lnTo>
                <a:lnTo>
                  <a:pt x="184438" y="22052"/>
                </a:lnTo>
                <a:cubicBezTo>
                  <a:pt x="184438" y="14460"/>
                  <a:pt x="178305" y="8315"/>
                  <a:pt x="171450" y="8315"/>
                </a:cubicBezTo>
                <a:lnTo>
                  <a:pt x="124186" y="8315"/>
                </a:lnTo>
                <a:close/>
                <a:moveTo>
                  <a:pt x="124186" y="0"/>
                </a:moveTo>
                <a:lnTo>
                  <a:pt x="171450" y="0"/>
                </a:lnTo>
                <a:cubicBezTo>
                  <a:pt x="183717" y="0"/>
                  <a:pt x="193458" y="9761"/>
                  <a:pt x="193458" y="22052"/>
                </a:cubicBezTo>
                <a:lnTo>
                  <a:pt x="193458" y="35428"/>
                </a:lnTo>
                <a:lnTo>
                  <a:pt x="242526" y="35428"/>
                </a:lnTo>
                <a:cubicBezTo>
                  <a:pt x="250825" y="35428"/>
                  <a:pt x="258401" y="42296"/>
                  <a:pt x="258401" y="51696"/>
                </a:cubicBezTo>
                <a:lnTo>
                  <a:pt x="258401" y="104837"/>
                </a:lnTo>
                <a:cubicBezTo>
                  <a:pt x="258401" y="107368"/>
                  <a:pt x="256237" y="109175"/>
                  <a:pt x="253711" y="109175"/>
                </a:cubicBezTo>
                <a:cubicBezTo>
                  <a:pt x="251907" y="109175"/>
                  <a:pt x="249382" y="107368"/>
                  <a:pt x="249382" y="104837"/>
                </a:cubicBezTo>
                <a:lnTo>
                  <a:pt x="249382" y="85316"/>
                </a:lnTo>
                <a:cubicBezTo>
                  <a:pt x="228095" y="83508"/>
                  <a:pt x="210416" y="66156"/>
                  <a:pt x="208612" y="44104"/>
                </a:cubicBezTo>
                <a:lnTo>
                  <a:pt x="87024" y="44104"/>
                </a:lnTo>
                <a:cubicBezTo>
                  <a:pt x="84498" y="66156"/>
                  <a:pt x="67180" y="83508"/>
                  <a:pt x="45532" y="85316"/>
                </a:cubicBezTo>
                <a:lnTo>
                  <a:pt x="45532" y="99415"/>
                </a:lnTo>
                <a:cubicBezTo>
                  <a:pt x="45532" y="101584"/>
                  <a:pt x="43728" y="103391"/>
                  <a:pt x="41203" y="103391"/>
                </a:cubicBezTo>
                <a:cubicBezTo>
                  <a:pt x="38677" y="103391"/>
                  <a:pt x="36512" y="101584"/>
                  <a:pt x="36512" y="99415"/>
                </a:cubicBezTo>
                <a:lnTo>
                  <a:pt x="36512" y="51696"/>
                </a:lnTo>
                <a:cubicBezTo>
                  <a:pt x="36512" y="42296"/>
                  <a:pt x="44089" y="35428"/>
                  <a:pt x="53109" y="35428"/>
                </a:cubicBezTo>
                <a:lnTo>
                  <a:pt x="101455" y="35428"/>
                </a:lnTo>
                <a:lnTo>
                  <a:pt x="101455" y="22052"/>
                </a:lnTo>
                <a:cubicBezTo>
                  <a:pt x="101455" y="9761"/>
                  <a:pt x="111918" y="0"/>
                  <a:pt x="124186" y="0"/>
                </a:cubicBezTo>
                <a:close/>
              </a:path>
            </a:pathLst>
          </a:custGeom>
          <a:solidFill>
            <a:schemeClr val="bg1"/>
          </a:solidFill>
          <a:ln>
            <a:noFill/>
          </a:ln>
          <a:effectLst/>
        </p:spPr>
        <p:txBody>
          <a:bodyPr anchor="ctr"/>
          <a:lstStyle/>
          <a:p>
            <a:endParaRPr lang="en-US" sz="900"/>
          </a:p>
        </p:txBody>
      </p:sp>
      <p:sp>
        <p:nvSpPr>
          <p:cNvPr id="69" name="TextBox 68">
            <a:extLst>
              <a:ext uri="{FF2B5EF4-FFF2-40B4-BE49-F238E27FC236}">
                <a16:creationId xmlns:a16="http://schemas.microsoft.com/office/drawing/2014/main" id="{28887B6B-013B-BA4F-B567-D5C9E1AB21C7}"/>
              </a:ext>
            </a:extLst>
          </p:cNvPr>
          <p:cNvSpPr txBox="1"/>
          <p:nvPr/>
        </p:nvSpPr>
        <p:spPr>
          <a:xfrm>
            <a:off x="8706276" y="581530"/>
            <a:ext cx="1850186" cy="507831"/>
          </a:xfrm>
          <a:prstGeom prst="rect">
            <a:avLst/>
          </a:prstGeom>
          <a:noFill/>
        </p:spPr>
        <p:txBody>
          <a:bodyPr wrap="none" rtlCol="0" anchor="b" anchorCtr="0">
            <a:spAutoFit/>
          </a:bodyPr>
          <a:lstStyle/>
          <a:p>
            <a:r>
              <a:rPr lang="en-US" sz="2700" b="1" dirty="0">
                <a:solidFill>
                  <a:schemeClr val="accent6"/>
                </a:solidFill>
                <a:latin typeface="Poppins" pitchFamily="2" charset="77"/>
                <a:ea typeface="League Spartan" charset="0"/>
                <a:cs typeface="Poppins" pitchFamily="2" charset="77"/>
              </a:rPr>
              <a:t>CEREBRO </a:t>
            </a:r>
          </a:p>
        </p:txBody>
      </p:sp>
      <p:sp>
        <p:nvSpPr>
          <p:cNvPr id="70" name="Subtitle 2">
            <a:extLst>
              <a:ext uri="{FF2B5EF4-FFF2-40B4-BE49-F238E27FC236}">
                <a16:creationId xmlns:a16="http://schemas.microsoft.com/office/drawing/2014/main" id="{5F8DAA62-418A-4D49-8CCC-968DB81D9094}"/>
              </a:ext>
            </a:extLst>
          </p:cNvPr>
          <p:cNvSpPr txBox="1">
            <a:spLocks/>
          </p:cNvSpPr>
          <p:nvPr/>
        </p:nvSpPr>
        <p:spPr>
          <a:xfrm>
            <a:off x="6750597" y="1030652"/>
            <a:ext cx="4167393" cy="1661993"/>
          </a:xfrm>
          <a:prstGeom prst="rect">
            <a:avLst/>
          </a:prstGeom>
          <a:solidFill>
            <a:srgbClr val="002060"/>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s-CR"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El cerebro pesa únicamente alrededor de kilo y medio, sin embargo es el objeto más complejo del sistema solar. Aunque supo­ne tan solo el 2 por ciento del peso corporal, su apetito es insaciable y consume el 20% de nuestra energía total, en los recién nacidos consume el 65% de la energía total del bebé.</a:t>
            </a:r>
            <a:endParaRPr lang="en-US" sz="16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71" name="TextBox 70">
            <a:extLst>
              <a:ext uri="{FF2B5EF4-FFF2-40B4-BE49-F238E27FC236}">
                <a16:creationId xmlns:a16="http://schemas.microsoft.com/office/drawing/2014/main" id="{3B19138A-7DDD-4D42-A5BD-99529D2E2F11}"/>
              </a:ext>
            </a:extLst>
          </p:cNvPr>
          <p:cNvSpPr txBox="1"/>
          <p:nvPr/>
        </p:nvSpPr>
        <p:spPr>
          <a:xfrm>
            <a:off x="9244966" y="5114880"/>
            <a:ext cx="2045753" cy="338554"/>
          </a:xfrm>
          <a:prstGeom prst="rect">
            <a:avLst/>
          </a:prstGeom>
          <a:noFill/>
        </p:spPr>
        <p:txBody>
          <a:bodyPr wrap="none" rtlCol="0" anchor="b" anchorCtr="0">
            <a:spAutoFit/>
          </a:bodyPr>
          <a:lstStyle/>
          <a:p>
            <a:r>
              <a:rPr lang="en-US" sz="1600" b="1" dirty="0">
                <a:solidFill>
                  <a:schemeClr val="accent4"/>
                </a:solidFill>
                <a:latin typeface="Poppins" pitchFamily="2" charset="77"/>
                <a:ea typeface="League Spartan" charset="0"/>
                <a:cs typeface="Poppins" pitchFamily="2" charset="77"/>
              </a:rPr>
              <a:t>NEURODIDACTICA</a:t>
            </a:r>
          </a:p>
        </p:txBody>
      </p:sp>
      <p:sp>
        <p:nvSpPr>
          <p:cNvPr id="72" name="Subtitle 2">
            <a:extLst>
              <a:ext uri="{FF2B5EF4-FFF2-40B4-BE49-F238E27FC236}">
                <a16:creationId xmlns:a16="http://schemas.microsoft.com/office/drawing/2014/main" id="{4223F0BD-C9F4-D84A-89D8-3258D4998DEA}"/>
              </a:ext>
            </a:extLst>
          </p:cNvPr>
          <p:cNvSpPr txBox="1">
            <a:spLocks/>
          </p:cNvSpPr>
          <p:nvPr/>
        </p:nvSpPr>
        <p:spPr>
          <a:xfrm>
            <a:off x="749889" y="3187460"/>
            <a:ext cx="2928006" cy="1880579"/>
          </a:xfrm>
          <a:prstGeom prst="rect">
            <a:avLst/>
          </a:prstGeom>
          <a:solidFill>
            <a:srgbClr val="CCF6FF"/>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s-ES" sz="1400" b="1" dirty="0">
                <a:solidFill>
                  <a:srgbClr val="040C28"/>
                </a:solidFill>
                <a:latin typeface="Google Sans"/>
              </a:rPr>
              <a:t>Es una rama de la pedagogía que se apoya en los conocimientos sobre el funcionamiento del cerebro para diseñar estrategias de enseñanza y metodologías más eficientes</a:t>
            </a:r>
            <a:r>
              <a:rPr lang="es-ES" sz="1400" b="1" dirty="0">
                <a:solidFill>
                  <a:srgbClr val="202124"/>
                </a:solidFill>
                <a:latin typeface="Google Sans"/>
              </a:rPr>
              <a:t>. De esta forma, se promueve el desarrollo cerebral y se puede conseguir un mejor aprendizaje</a:t>
            </a:r>
            <a:r>
              <a:rPr lang="es-ES" sz="1400" dirty="0">
                <a:solidFill>
                  <a:srgbClr val="202124"/>
                </a:solidFill>
                <a:latin typeface="Google Sans"/>
              </a:rPr>
              <a:t>.</a:t>
            </a:r>
            <a:endPar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73" name="TextBox 72">
            <a:extLst>
              <a:ext uri="{FF2B5EF4-FFF2-40B4-BE49-F238E27FC236}">
                <a16:creationId xmlns:a16="http://schemas.microsoft.com/office/drawing/2014/main" id="{CF384C39-52F4-3F45-9E86-7031F67B33EA}"/>
              </a:ext>
            </a:extLst>
          </p:cNvPr>
          <p:cNvSpPr txBox="1"/>
          <p:nvPr/>
        </p:nvSpPr>
        <p:spPr>
          <a:xfrm>
            <a:off x="8569445" y="2565664"/>
            <a:ext cx="2845597" cy="507831"/>
          </a:xfrm>
          <a:prstGeom prst="rect">
            <a:avLst/>
          </a:prstGeom>
          <a:noFill/>
        </p:spPr>
        <p:txBody>
          <a:bodyPr wrap="square" rtlCol="0" anchor="b" anchorCtr="0">
            <a:spAutoFit/>
          </a:bodyPr>
          <a:lstStyle/>
          <a:p>
            <a:r>
              <a:rPr lang="en-US" sz="2700" b="1" dirty="0">
                <a:solidFill>
                  <a:srgbClr val="FF0000"/>
                </a:solidFill>
                <a:latin typeface="Poppins" pitchFamily="2" charset="77"/>
                <a:ea typeface="League Spartan" charset="0"/>
                <a:cs typeface="Poppins" pitchFamily="2" charset="77"/>
              </a:rPr>
              <a:t>NEUROCIENCIA</a:t>
            </a:r>
          </a:p>
        </p:txBody>
      </p:sp>
      <p:sp>
        <p:nvSpPr>
          <p:cNvPr id="74" name="Subtitle 2">
            <a:extLst>
              <a:ext uri="{FF2B5EF4-FFF2-40B4-BE49-F238E27FC236}">
                <a16:creationId xmlns:a16="http://schemas.microsoft.com/office/drawing/2014/main" id="{4381355A-43C8-BB4F-A088-CF06EE00A176}"/>
              </a:ext>
            </a:extLst>
          </p:cNvPr>
          <p:cNvSpPr txBox="1">
            <a:spLocks/>
          </p:cNvSpPr>
          <p:nvPr/>
        </p:nvSpPr>
        <p:spPr>
          <a:xfrm>
            <a:off x="6283673" y="3086522"/>
            <a:ext cx="5131368" cy="2384564"/>
          </a:xfrm>
          <a:prstGeom prst="rect">
            <a:avLst/>
          </a:prstGeom>
          <a:solidFill>
            <a:srgbClr val="CCFFFF"/>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s-ES" sz="1400" b="1" dirty="0">
                <a:solidFill>
                  <a:srgbClr val="222222"/>
                </a:solidFill>
                <a:latin typeface="Open Sans" panose="020B0606030504020204" pitchFamily="34" charset="0"/>
              </a:rPr>
              <a:t>La neurociencia es el estudio del sistema nervioso. El sistema nervioso está compuesto por el cerebro, la médula espinal y las redes de células nerviosas sensitivas o motoras, llamadas neuronas, en todo el cuerpo.</a:t>
            </a:r>
          </a:p>
          <a:p>
            <a:pPr algn="l">
              <a:lnSpc>
                <a:spcPts val="1750"/>
              </a:lnSpc>
            </a:pPr>
            <a:r>
              <a:rPr lang="es-ES" sz="1400" b="1" dirty="0">
                <a:solidFill>
                  <a:srgbClr val="222222"/>
                </a:solidFill>
                <a:latin typeface="Open Sans" panose="020B0606030504020204" pitchFamily="34" charset="0"/>
              </a:rPr>
              <a:t> El objetivo de la neurociencia es comprender cómo funciona el sistema nervioso para producir y regular emociones, pensamientos, conductas y funciones corporales básicas, incluidas la respiración y mantener el latido del corazón.</a:t>
            </a:r>
            <a:r>
              <a:rPr lang="en-US" sz="14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75" name="TextBox 74">
            <a:extLst>
              <a:ext uri="{FF2B5EF4-FFF2-40B4-BE49-F238E27FC236}">
                <a16:creationId xmlns:a16="http://schemas.microsoft.com/office/drawing/2014/main" id="{A9ECE2B2-186A-8E4F-B002-137D79042722}"/>
              </a:ext>
            </a:extLst>
          </p:cNvPr>
          <p:cNvSpPr txBox="1"/>
          <p:nvPr/>
        </p:nvSpPr>
        <p:spPr>
          <a:xfrm>
            <a:off x="762000" y="746821"/>
            <a:ext cx="2122844" cy="507831"/>
          </a:xfrm>
          <a:prstGeom prst="rect">
            <a:avLst/>
          </a:prstGeom>
          <a:noFill/>
        </p:spPr>
        <p:txBody>
          <a:bodyPr wrap="square" rtlCol="0" anchor="b" anchorCtr="0">
            <a:spAutoFit/>
          </a:bodyPr>
          <a:lstStyle/>
          <a:p>
            <a:pPr algn="r"/>
            <a:r>
              <a:rPr lang="en-US" sz="2700" b="1" dirty="0">
                <a:solidFill>
                  <a:schemeClr val="accent1"/>
                </a:solidFill>
                <a:latin typeface="Poppins" pitchFamily="2" charset="77"/>
                <a:ea typeface="League Spartan" charset="0"/>
                <a:cs typeface="Poppins" pitchFamily="2" charset="77"/>
              </a:rPr>
              <a:t>UNIVERSO </a:t>
            </a:r>
          </a:p>
        </p:txBody>
      </p:sp>
      <p:sp>
        <p:nvSpPr>
          <p:cNvPr id="76" name="Subtitle 2">
            <a:extLst>
              <a:ext uri="{FF2B5EF4-FFF2-40B4-BE49-F238E27FC236}">
                <a16:creationId xmlns:a16="http://schemas.microsoft.com/office/drawing/2014/main" id="{38A99BBA-AFC0-D144-B161-4470B013B54A}"/>
              </a:ext>
            </a:extLst>
          </p:cNvPr>
          <p:cNvSpPr txBox="1">
            <a:spLocks/>
          </p:cNvSpPr>
          <p:nvPr/>
        </p:nvSpPr>
        <p:spPr>
          <a:xfrm>
            <a:off x="769814" y="1347761"/>
            <a:ext cx="3246921" cy="1444947"/>
          </a:xfrm>
          <a:prstGeom prst="rect">
            <a:avLst/>
          </a:prstGeom>
          <a:solidFill>
            <a:srgbClr val="FFFFCC"/>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s-CR" sz="2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En la Vía Láctea existen cien mil millones de estrellas, aproxi­madamente la misma cantidad de neuronas que hay en nuestro cerebro</a:t>
            </a:r>
            <a:endParaRPr lang="en-US" sz="2200" dirty="0">
              <a:solidFill>
                <a:srgbClr val="002060"/>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78" name="Subtitle 2">
            <a:extLst>
              <a:ext uri="{FF2B5EF4-FFF2-40B4-BE49-F238E27FC236}">
                <a16:creationId xmlns:a16="http://schemas.microsoft.com/office/drawing/2014/main" id="{F7145E02-51DD-B046-8838-E8324B86D831}"/>
              </a:ext>
            </a:extLst>
          </p:cNvPr>
          <p:cNvSpPr txBox="1">
            <a:spLocks/>
          </p:cNvSpPr>
          <p:nvPr/>
        </p:nvSpPr>
        <p:spPr>
          <a:xfrm>
            <a:off x="5220114" y="5502960"/>
            <a:ext cx="6194927" cy="917624"/>
          </a:xfrm>
          <a:prstGeom prst="rect">
            <a:avLst/>
          </a:prstGeom>
          <a:solidFill>
            <a:srgbClr val="FFFFCC"/>
          </a:solidFill>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s-MX"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mente es concebida como una función del cerebro</a:t>
            </a:r>
            <a:r>
              <a:rPr lang="es-MX" sz="1200" b="1" dirty="0">
                <a:latin typeface="Calibri" panose="020F0502020204030204" pitchFamily="34" charset="0"/>
                <a:ea typeface="Calibri" panose="020F0502020204030204" pitchFamily="34" charset="0"/>
                <a:cs typeface="Times New Roman" panose="02020603050405020304" pitchFamily="18" charset="0"/>
              </a:rPr>
              <a:t>, la cual nos permite entender, crear pensamientos, innovar, ser creativos, razonar, analizar, solucionar problemas, desarrollar aprendizajes, tener emociones, crear nuestra propia historia de lo vivido, lo actuado, de lo sentido. </a:t>
            </a:r>
            <a:endParaRPr lang="es-CR" sz="1200" b="1" dirty="0"/>
          </a:p>
        </p:txBody>
      </p:sp>
      <p:sp>
        <p:nvSpPr>
          <p:cNvPr id="79" name="TextBox 78">
            <a:extLst>
              <a:ext uri="{FF2B5EF4-FFF2-40B4-BE49-F238E27FC236}">
                <a16:creationId xmlns:a16="http://schemas.microsoft.com/office/drawing/2014/main" id="{E18D8506-3841-6840-907E-F544B56CD205}"/>
              </a:ext>
            </a:extLst>
          </p:cNvPr>
          <p:cNvSpPr txBox="1"/>
          <p:nvPr/>
        </p:nvSpPr>
        <p:spPr>
          <a:xfrm>
            <a:off x="690182" y="2698399"/>
            <a:ext cx="3326552" cy="507831"/>
          </a:xfrm>
          <a:prstGeom prst="rect">
            <a:avLst/>
          </a:prstGeom>
          <a:noFill/>
        </p:spPr>
        <p:txBody>
          <a:bodyPr wrap="none" rtlCol="0" anchor="b" anchorCtr="0">
            <a:spAutoFit/>
          </a:bodyPr>
          <a:lstStyle/>
          <a:p>
            <a:pPr algn="r"/>
            <a:r>
              <a:rPr lang="en-US" sz="2700" b="1" dirty="0">
                <a:solidFill>
                  <a:schemeClr val="accent2"/>
                </a:solidFill>
                <a:latin typeface="Poppins" pitchFamily="2" charset="77"/>
                <a:ea typeface="League Spartan" charset="0"/>
                <a:cs typeface="Poppins" pitchFamily="2" charset="77"/>
              </a:rPr>
              <a:t>NEURODIDACTICA</a:t>
            </a:r>
          </a:p>
        </p:txBody>
      </p:sp>
    </p:spTree>
    <p:extLst>
      <p:ext uri="{BB962C8B-B14F-4D97-AF65-F5344CB8AC3E}">
        <p14:creationId xmlns:p14="http://schemas.microsoft.com/office/powerpoint/2010/main" val="300920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CC302C-8DD1-51D7-0670-F000BBD3CC62}"/>
              </a:ext>
            </a:extLst>
          </p:cNvPr>
          <p:cNvSpPr>
            <a:spLocks noGrp="1"/>
          </p:cNvSpPr>
          <p:nvPr>
            <p:ph type="title"/>
          </p:nvPr>
        </p:nvSpPr>
        <p:spPr>
          <a:xfrm>
            <a:off x="838200" y="365125"/>
            <a:ext cx="10515600" cy="1021223"/>
          </a:xfrm>
          <a:solidFill>
            <a:srgbClr val="00FFFF"/>
          </a:solidFill>
        </p:spPr>
        <p:txBody>
          <a:bodyPr>
            <a:noAutofit/>
          </a:bodyPr>
          <a:lstStyle/>
          <a:p>
            <a:r>
              <a:rPr lang="es-ES" sz="3600" b="1" cap="small" dirty="0">
                <a:solidFill>
                  <a:srgbClr val="2F5496"/>
                </a:solidFill>
                <a:effectLst/>
                <a:latin typeface="Helvetica LT Std"/>
                <a:ea typeface="Calibri" panose="020F0502020204030204" pitchFamily="34" charset="0"/>
                <a:cs typeface="Calibri" panose="020F0502020204030204" pitchFamily="34" charset="0"/>
              </a:rPr>
              <a:t> Para Qué Sirve La Inteligencia Artificial?</a:t>
            </a:r>
            <a:br>
              <a:rPr lang="es-CR" sz="3600" dirty="0">
                <a:effectLst/>
                <a:latin typeface="Calibri" panose="020F0502020204030204" pitchFamily="34" charset="0"/>
                <a:ea typeface="Calibri" panose="020F0502020204030204" pitchFamily="34" charset="0"/>
                <a:cs typeface="Times New Roman" panose="02020603050405020304" pitchFamily="18" charset="0"/>
              </a:rPr>
            </a:br>
            <a:endParaRPr lang="es-CR" sz="3600" dirty="0"/>
          </a:p>
        </p:txBody>
      </p:sp>
      <p:sp>
        <p:nvSpPr>
          <p:cNvPr id="3" name="Marcador de contenido 2">
            <a:extLst>
              <a:ext uri="{FF2B5EF4-FFF2-40B4-BE49-F238E27FC236}">
                <a16:creationId xmlns:a16="http://schemas.microsoft.com/office/drawing/2014/main" id="{4D6E2DD7-57A3-EDCB-F5B5-931CF8FFCE3D}"/>
              </a:ext>
            </a:extLst>
          </p:cNvPr>
          <p:cNvSpPr>
            <a:spLocks noGrp="1"/>
          </p:cNvSpPr>
          <p:nvPr>
            <p:ph idx="1"/>
          </p:nvPr>
        </p:nvSpPr>
        <p:spPr>
          <a:xfrm>
            <a:off x="838200" y="1548581"/>
            <a:ext cx="10515600" cy="4628382"/>
          </a:xfrm>
          <a:solidFill>
            <a:srgbClr val="EAEAEA"/>
          </a:solidFill>
        </p:spPr>
        <p:txBody>
          <a:bodyPr>
            <a:normAutofit fontScale="92500" lnSpcReduction="10000"/>
          </a:bodyPr>
          <a:lstStyle/>
          <a:p>
            <a:pPr algn="just">
              <a:spcBef>
                <a:spcPts val="600"/>
              </a:spcBef>
              <a:spcAft>
                <a:spcPts val="1200"/>
              </a:spcAft>
            </a:pPr>
            <a:r>
              <a:rPr lang="es-E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 Inteligencia Artificial (IA) es un conjunto de tecnologías computacionales que se inspiran en las formas en que las personas usan en la vida diaria sus sistemas nerviosos, sus sentidos, su cerebro, su mente, sus cuerpos, sus movimientos para sentir, aprender, razonar, actuar, interactuar, trabajar, innovar y producir. </a:t>
            </a:r>
            <a:endParaRPr lang="es-CR"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1200"/>
              </a:spcAft>
            </a:pPr>
            <a:r>
              <a:rPr lang="es-E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Una de sus  más útiles herramientas  es el aprendizaje profundo (Deep </a:t>
            </a:r>
            <a:r>
              <a:rPr lang="es-ES" sz="24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Learning</a:t>
            </a:r>
            <a:r>
              <a:rPr lang="es-E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que es una forma de aprendizaje automático (máquinas) basado </a:t>
            </a:r>
            <a:r>
              <a:rPr lang="es-E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 representaciones en capas de variables denominadas redes neuronales, </a:t>
            </a:r>
            <a:r>
              <a:rPr lang="es-E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que ha permitido que la comprensión del habla sea de uso cotidiano en nuestros teléfonos (por ejemplo SIRI – creado por </a:t>
            </a:r>
            <a:r>
              <a:rPr lang="es-E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Adam Cheyer- </a:t>
            </a:r>
            <a:r>
              <a:rPr lang="es-E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 en Alexa) y sus algoritmos pueden aplicarse ampliamente a una serie de aplicaciones que dependen del patrón reconocimiento (numérico, facial, imágenes, sonidos, movimientos). </a:t>
            </a:r>
          </a:p>
          <a:p>
            <a:pPr algn="just">
              <a:spcBef>
                <a:spcPts val="600"/>
              </a:spcBef>
              <a:spcAft>
                <a:spcPts val="12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Desde hace años he escrito algunos artículos sobre “Deep </a:t>
            </a:r>
            <a:r>
              <a:rPr lang="es-ES" sz="24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es-ES" sz="2400" dirty="0">
                <a:effectLst/>
                <a:latin typeface="Calibri" panose="020F0502020204030204" pitchFamily="34" charset="0"/>
                <a:ea typeface="Calibri" panose="020F0502020204030204" pitchFamily="34" charset="0"/>
                <a:cs typeface="Times New Roman" panose="02020603050405020304" pitchFamily="18" charset="0"/>
              </a:rPr>
              <a:t>” o Aprendizaje Profundo, aplicado tanto a máquinas como a seres humanos y a algunas aplicaciones en la educación. </a:t>
            </a:r>
            <a:endParaRPr lang="es-C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242646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60B6A-EB8C-F33D-7CA3-8B376ACAFA84}"/>
              </a:ext>
            </a:extLst>
          </p:cNvPr>
          <p:cNvSpPr>
            <a:spLocks noGrp="1"/>
          </p:cNvSpPr>
          <p:nvPr>
            <p:ph type="title"/>
          </p:nvPr>
        </p:nvSpPr>
        <p:spPr>
          <a:solidFill>
            <a:srgbClr val="00FFFF"/>
          </a:solidFill>
        </p:spPr>
        <p:txBody>
          <a:bodyPr>
            <a:normAutofit fontScale="90000"/>
          </a:bodyPr>
          <a:lstStyle/>
          <a:p>
            <a:pPr algn="ctr"/>
            <a:br>
              <a:rPr lang="es-ES" sz="4400" b="1" cap="small" dirty="0">
                <a:solidFill>
                  <a:srgbClr val="2F5496"/>
                </a:solidFill>
                <a:effectLst/>
                <a:latin typeface="Helvetica LT Std"/>
                <a:ea typeface="Times New Roman" panose="02020603050405020304" pitchFamily="18" charset="0"/>
                <a:cs typeface="Calibri" panose="020F0502020204030204" pitchFamily="34" charset="0"/>
              </a:rPr>
            </a:br>
            <a:r>
              <a:rPr lang="es-ES" sz="3600" b="1" cap="small" dirty="0">
                <a:solidFill>
                  <a:srgbClr val="2F5496"/>
                </a:solidFill>
                <a:effectLst/>
                <a:latin typeface="Helvetica LT Std"/>
                <a:ea typeface="Times New Roman" panose="02020603050405020304" pitchFamily="18" charset="0"/>
                <a:cs typeface="Calibri" panose="020F0502020204030204" pitchFamily="34" charset="0"/>
              </a:rPr>
              <a:t>Inteligencia Artificial / Personalización. </a:t>
            </a:r>
            <a:br>
              <a:rPr lang="es-ES" sz="3600" b="1" cap="small" dirty="0">
                <a:solidFill>
                  <a:srgbClr val="2F5496"/>
                </a:solidFill>
                <a:effectLst/>
                <a:latin typeface="Helvetica LT Std"/>
                <a:ea typeface="Times New Roman" panose="02020603050405020304" pitchFamily="18" charset="0"/>
                <a:cs typeface="Calibri" panose="020F0502020204030204" pitchFamily="34" charset="0"/>
              </a:rPr>
            </a:br>
            <a:r>
              <a:rPr lang="es-ES" sz="3600" b="1" cap="small" dirty="0">
                <a:solidFill>
                  <a:srgbClr val="2F5496"/>
                </a:solidFill>
                <a:effectLst/>
                <a:latin typeface="Helvetica LT Std"/>
                <a:ea typeface="Times New Roman" panose="02020603050405020304" pitchFamily="18" charset="0"/>
                <a:cs typeface="Calibri" panose="020F0502020204030204" pitchFamily="34" charset="0"/>
              </a:rPr>
              <a:t>El Modelo  Futuro De La Educación.</a:t>
            </a:r>
            <a:br>
              <a:rPr lang="es-CR" sz="3600" b="1" cap="small" dirty="0">
                <a:solidFill>
                  <a:srgbClr val="2F5496"/>
                </a:solidFill>
                <a:effectLst/>
                <a:latin typeface="Helvetica LT Std"/>
                <a:ea typeface="Times New Roman" panose="02020603050405020304" pitchFamily="18" charset="0"/>
                <a:cs typeface="Calibri" panose="020F0502020204030204" pitchFamily="34" charset="0"/>
              </a:rPr>
            </a:br>
            <a:endParaRPr lang="es-CR" dirty="0"/>
          </a:p>
        </p:txBody>
      </p:sp>
      <p:sp>
        <p:nvSpPr>
          <p:cNvPr id="3" name="Marcador de contenido 2">
            <a:extLst>
              <a:ext uri="{FF2B5EF4-FFF2-40B4-BE49-F238E27FC236}">
                <a16:creationId xmlns:a16="http://schemas.microsoft.com/office/drawing/2014/main" id="{980E9021-427B-7D5A-8BB7-B35002B6D82E}"/>
              </a:ext>
            </a:extLst>
          </p:cNvPr>
          <p:cNvSpPr>
            <a:spLocks noGrp="1"/>
          </p:cNvSpPr>
          <p:nvPr>
            <p:ph idx="1"/>
          </p:nvPr>
        </p:nvSpPr>
        <p:spPr>
          <a:xfrm>
            <a:off x="619432" y="1825625"/>
            <a:ext cx="10734368" cy="4667250"/>
          </a:xfrm>
          <a:solidFill>
            <a:srgbClr val="FFFFCC"/>
          </a:solidFill>
        </p:spPr>
        <p:txBody>
          <a:bodyPr>
            <a:normAutofit fontScale="92500" lnSpcReduction="10000"/>
          </a:bodyPr>
          <a:lstStyle/>
          <a:p>
            <a:pPr algn="just">
              <a:spcBef>
                <a:spcPts val="600"/>
              </a:spcBef>
              <a:spcAft>
                <a:spcPts val="1200"/>
              </a:spcAft>
            </a:pPr>
            <a:r>
              <a:rPr lang="es-CR" sz="2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Visualizo el futuro de la individualización de la oferta educativa utilizando la potencialidad de la inteligencia artificial, a partir de las ricas bases de datos que se podrían crear para cada estudiante, tanto los datos comunes que históricamente se han recopilado, como un nuevo y visionario diseño de una nueva base de datos futurista, con los datos recogidos minuto a minuto en el accionar cotidiano del estudiante, sea con su móvil, su Tablet o su portátil, o cualquier nuevo aparato personalizado de comunicación instantánea interactiva,; la información a recopilar sobre su actividad académica (cómo lo hace, qué hace), así como en el acceso internet en la búsqueda de informaciones que realiza el estudiante (qué busca, cómo lo busca, cómo evalúa la </a:t>
            </a:r>
            <a:r>
              <a:rPr lang="es-CR" sz="2200" b="1" dirty="0">
                <a:solidFill>
                  <a:srgbClr val="002060"/>
                </a:solidFill>
                <a:effectLst/>
                <a:highlight>
                  <a:srgbClr val="CCFFFF"/>
                </a:highlight>
                <a:latin typeface="Calibri" panose="020F0502020204030204" pitchFamily="34" charset="0"/>
                <a:ea typeface="Calibri" panose="020F0502020204030204" pitchFamily="34" charset="0"/>
                <a:cs typeface="Times New Roman" panose="02020603050405020304" pitchFamily="18" charset="0"/>
              </a:rPr>
              <a:t>calidad de la información recopilada, cómo la utiliza). </a:t>
            </a:r>
          </a:p>
          <a:p>
            <a:pPr algn="just">
              <a:spcBef>
                <a:spcPts val="600"/>
              </a:spcBef>
              <a:spcAft>
                <a:spcPts val="1200"/>
              </a:spcAft>
            </a:pPr>
            <a:r>
              <a:rPr lang="es-CR" sz="2200" b="1" dirty="0">
                <a:effectLst/>
                <a:highlight>
                  <a:srgbClr val="CCFFFF"/>
                </a:highlight>
                <a:latin typeface="Calibri" panose="020F0502020204030204" pitchFamily="34" charset="0"/>
                <a:ea typeface="Calibri" panose="020F0502020204030204" pitchFamily="34" charset="0"/>
                <a:cs typeface="Times New Roman" panose="02020603050405020304" pitchFamily="18" charset="0"/>
              </a:rPr>
              <a:t>Esas bases de datos serán captadas en forma de múltiples sensores, tanto en cada aula, en cada Taller, en cada Laboratorio, así como en cada espacio educativo.</a:t>
            </a:r>
          </a:p>
          <a:p>
            <a:pPr algn="just">
              <a:spcBef>
                <a:spcPts val="600"/>
              </a:spcBef>
              <a:spcAft>
                <a:spcPts val="1200"/>
              </a:spcAft>
            </a:pPr>
            <a:r>
              <a:rPr lang="es-CR"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Las bases de datos académicas, tanto de </a:t>
            </a:r>
            <a:r>
              <a:rPr lang="es-CR" sz="2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curriculum</a:t>
            </a:r>
            <a:r>
              <a:rPr lang="es-CR"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como de evaluación, de rendimiento, de avances en dominio cognitivo, se irán tomando automáticamente de la información de lo que cada estudiante hace en su programa individualizado, con la base de datos inteligente individualizada y colaborativa, que </a:t>
            </a:r>
            <a:r>
              <a:rPr lang="es-CR" sz="2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 irá ayudando al estudiante a tomar las mejores decisiones, a resolver problemas, a formular mejores preguntas, a buscar y construir respuestas integrales</a:t>
            </a:r>
            <a:r>
              <a:rPr lang="es-CR"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s-CR" dirty="0"/>
          </a:p>
        </p:txBody>
      </p:sp>
    </p:spTree>
    <p:extLst>
      <p:ext uri="{BB962C8B-B14F-4D97-AF65-F5344CB8AC3E}">
        <p14:creationId xmlns:p14="http://schemas.microsoft.com/office/powerpoint/2010/main" val="4115544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F7F38FD-5503-973B-E4AD-A2A7BC08E985}"/>
              </a:ext>
            </a:extLst>
          </p:cNvPr>
          <p:cNvSpPr>
            <a:spLocks noGrp="1"/>
          </p:cNvSpPr>
          <p:nvPr>
            <p:ph idx="1"/>
          </p:nvPr>
        </p:nvSpPr>
        <p:spPr>
          <a:xfrm>
            <a:off x="486697" y="206477"/>
            <a:ext cx="11105535" cy="6223820"/>
          </a:xfrm>
          <a:solidFill>
            <a:srgbClr val="EAEAEA"/>
          </a:solidFill>
        </p:spPr>
        <p:txBody>
          <a:bodyPr>
            <a:normAutofit fontScale="25000" lnSpcReduction="20000"/>
          </a:bodyPr>
          <a:lstStyle/>
          <a:p>
            <a:pPr>
              <a:lnSpc>
                <a:spcPct val="120000"/>
              </a:lnSpc>
              <a:spcAft>
                <a:spcPts val="1500"/>
              </a:spcAft>
            </a:pPr>
            <a:r>
              <a:rPr lang="es-CR" sz="11200" b="1" dirty="0">
                <a:solidFill>
                  <a:srgbClr val="FF0000"/>
                </a:solidFill>
                <a:effectLst/>
                <a:latin typeface="IBM Plex Serif" panose="02060503050406000203" pitchFamily="18" charset="0"/>
                <a:ea typeface="Times New Roman" panose="02020603050405020304" pitchFamily="18" charset="0"/>
                <a:cs typeface="Times New Roman" panose="02020603050405020304" pitchFamily="18" charset="0"/>
              </a:rPr>
              <a:t>ALGUNAS APLICACIONES DE AI. RECIENTES. </a:t>
            </a:r>
          </a:p>
          <a:p>
            <a:pPr>
              <a:lnSpc>
                <a:spcPct val="120000"/>
              </a:lnSpc>
              <a:spcAft>
                <a:spcPts val="1500"/>
              </a:spcAft>
            </a:pPr>
            <a:r>
              <a:rPr lang="es-CR" sz="7200" dirty="0">
                <a:effectLst/>
                <a:latin typeface="IBM Plex Serif" panose="02060503050406000203" pitchFamily="18" charset="0"/>
                <a:ea typeface="Times New Roman" panose="02020603050405020304" pitchFamily="18" charset="0"/>
                <a:cs typeface="Times New Roman" panose="02020603050405020304" pitchFamily="18" charset="0"/>
              </a:rPr>
              <a:t>Robots, drones, torpedos y otros dispositivos: usan  tecnologías que van desde la visión por ordenadores hasta sofisticados sensores de campo, todo tipo de armas están siendo  transformadas en sistemas automáticos controlados por algoritmos de IA. Controlado por IA y capaz de procesar un sinfín de datos recabados por satélites, radares, sensores y servicios de inteligencia, el software con fines tácticos puede ofrecer a los humanos un verdadero avance en planificación militar. La mayor flota de material militar del mundo</a:t>
            </a:r>
            <a:r>
              <a:rPr lang="es-CR" sz="7200" dirty="0">
                <a:latin typeface="IBM Plex Serif" panose="02060503050406000203" pitchFamily="18" charset="0"/>
                <a:ea typeface="Times New Roman" panose="02020603050405020304" pitchFamily="18" charset="0"/>
                <a:cs typeface="Times New Roman" panose="02020603050405020304" pitchFamily="18" charset="0"/>
              </a:rPr>
              <a:t> </a:t>
            </a:r>
            <a:r>
              <a:rPr lang="es-CR" sz="7200" b="1" dirty="0">
                <a:solidFill>
                  <a:srgbClr val="FF0000"/>
                </a:solidFill>
                <a:effectLst/>
                <a:latin typeface="IBM Plex Serif" panose="02060503050406000203" pitchFamily="18" charset="0"/>
                <a:ea typeface="Times New Roman" panose="02020603050405020304" pitchFamily="18" charset="0"/>
                <a:cs typeface="Times New Roman" panose="02020603050405020304" pitchFamily="18" charset="0"/>
              </a:rPr>
              <a:t>genera 22 terabytes de datos al día</a:t>
            </a:r>
            <a:r>
              <a:rPr lang="es-CR" sz="7200" dirty="0">
                <a:effectLst/>
                <a:latin typeface="IBM Plex Serif" panose="02060503050406000203" pitchFamily="18" charset="0"/>
                <a:ea typeface="Times New Roman" panose="02020603050405020304" pitchFamily="18" charset="0"/>
                <a:cs typeface="Times New Roman" panose="02020603050405020304" pitchFamily="18" charset="0"/>
              </a:rPr>
              <a:t>. Esos datos sólo los </a:t>
            </a:r>
            <a:r>
              <a:rPr lang="es-CR" sz="7200" b="1" dirty="0">
                <a:solidFill>
                  <a:schemeClr val="accent5">
                    <a:lumMod val="50000"/>
                  </a:schemeClr>
                </a:solidFill>
                <a:effectLst/>
                <a:latin typeface="IBM Plex Serif" panose="02060503050406000203" pitchFamily="18" charset="0"/>
                <a:ea typeface="Times New Roman" panose="02020603050405020304" pitchFamily="18" charset="0"/>
                <a:cs typeface="Times New Roman" panose="02020603050405020304" pitchFamily="18" charset="0"/>
              </a:rPr>
              <a:t>puede procesar sistemas de AI, corriendo en super computadoras como Computación Cuántica</a:t>
            </a:r>
            <a:r>
              <a:rPr lang="es-CR" sz="7200" dirty="0">
                <a:effectLst/>
                <a:latin typeface="IBM Plex Serif" panose="02060503050406000203" pitchFamily="18" charset="0"/>
                <a:ea typeface="Times New Roman" panose="02020603050405020304" pitchFamily="18" charset="0"/>
                <a:cs typeface="Times New Roman" panose="02020603050405020304" pitchFamily="18" charset="0"/>
              </a:rPr>
              <a:t>. </a:t>
            </a:r>
            <a:endParaRPr lang="es-CR" sz="7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800"/>
              </a:spcAft>
              <a:buNone/>
            </a:pPr>
            <a:r>
              <a:rPr lang="es-CR" sz="7200" b="1" dirty="0">
                <a:effectLst/>
                <a:latin typeface="IBM Plex Serif" panose="02060503050406000203" pitchFamily="18" charset="0"/>
                <a:ea typeface="Times New Roman" panose="02020603050405020304" pitchFamily="18" charset="0"/>
                <a:cs typeface="Times New Roman" panose="02020603050405020304" pitchFamily="18" charset="0"/>
              </a:rPr>
              <a:t>VEHÍCULOS AUTÓNOMOS .</a:t>
            </a:r>
            <a:endParaRPr lang="es-CR" sz="7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500"/>
              </a:spcAft>
            </a:pPr>
            <a:r>
              <a:rPr lang="es-CR" sz="7200" b="1" dirty="0">
                <a:effectLst/>
                <a:latin typeface="IBM Plex Serif" panose="02060503050406000203" pitchFamily="18" charset="0"/>
                <a:ea typeface="Times New Roman" panose="02020603050405020304" pitchFamily="18" charset="0"/>
                <a:cs typeface="Times New Roman" panose="02020603050405020304" pitchFamily="18" charset="0"/>
              </a:rPr>
              <a:t>Submarinos, barcos y aviones de operación autónoma podrían ser un gran avance en materia de vigilancia o apoyo logístico en áreas remotas o peligrosas. Este es el objetivo del programa </a:t>
            </a:r>
            <a:r>
              <a:rPr lang="es-CR" sz="7200" b="1" dirty="0">
                <a:solidFill>
                  <a:srgbClr val="FF0000"/>
                </a:solidFill>
                <a:effectLst/>
                <a:latin typeface="IBM Plex Serif" panose="02060503050406000203" pitchFamily="18" charset="0"/>
                <a:ea typeface="Times New Roman" panose="02020603050405020304" pitchFamily="18" charset="0"/>
                <a:cs typeface="Times New Roman" panose="02020603050405020304" pitchFamily="18" charset="0"/>
              </a:rPr>
              <a:t>"</a:t>
            </a:r>
            <a:r>
              <a:rPr lang="es-CR" sz="7200" b="1" dirty="0" err="1">
                <a:solidFill>
                  <a:srgbClr val="FF0000"/>
                </a:solidFill>
                <a:effectLst/>
                <a:latin typeface="IBM Plex Serif" panose="02060503050406000203" pitchFamily="18" charset="0"/>
                <a:ea typeface="Times New Roman" panose="02020603050405020304" pitchFamily="18" charset="0"/>
                <a:cs typeface="Times New Roman" panose="02020603050405020304" pitchFamily="18" charset="0"/>
              </a:rPr>
              <a:t>Replicator</a:t>
            </a:r>
            <a:r>
              <a:rPr lang="es-CR" sz="7200" b="1" dirty="0">
                <a:solidFill>
                  <a:srgbClr val="FF0000"/>
                </a:solidFill>
                <a:effectLst/>
                <a:latin typeface="IBM Plex Serif" panose="02060503050406000203" pitchFamily="18" charset="0"/>
                <a:ea typeface="Times New Roman" panose="02020603050405020304" pitchFamily="18" charset="0"/>
                <a:cs typeface="Times New Roman" panose="02020603050405020304" pitchFamily="18" charset="0"/>
              </a:rPr>
              <a:t>", </a:t>
            </a:r>
            <a:r>
              <a:rPr lang="es-CR" sz="7200" b="1" dirty="0">
                <a:effectLst/>
                <a:latin typeface="IBM Plex Serif" panose="02060503050406000203" pitchFamily="18" charset="0"/>
                <a:ea typeface="Times New Roman" panose="02020603050405020304" pitchFamily="18" charset="0"/>
                <a:cs typeface="Times New Roman" panose="02020603050405020304" pitchFamily="18" charset="0"/>
              </a:rPr>
              <a:t>lanzado por el Pentágono para contrarrestar la poderosa supremacía numérica de China en tropas.</a:t>
            </a:r>
          </a:p>
          <a:p>
            <a:pPr>
              <a:lnSpc>
                <a:spcPct val="120000"/>
              </a:lnSpc>
              <a:spcAft>
                <a:spcPts val="1500"/>
              </a:spcAft>
            </a:pPr>
            <a:r>
              <a:rPr lang="es-CR" sz="7200" b="1" dirty="0">
                <a:effectLst/>
                <a:latin typeface="IBM Plex Serif" panose="02060503050406000203" pitchFamily="18" charset="0"/>
                <a:ea typeface="Times New Roman" panose="02020603050405020304" pitchFamily="18" charset="0"/>
                <a:cs typeface="Times New Roman" panose="02020603050405020304" pitchFamily="18" charset="0"/>
              </a:rPr>
              <a:t>Muchas compañías desarrollan y prueban vehículos autónomos, como la californiana </a:t>
            </a:r>
            <a:r>
              <a:rPr lang="es-CR" sz="7200" b="1" dirty="0" err="1">
                <a:solidFill>
                  <a:srgbClr val="FF0000"/>
                </a:solidFill>
                <a:effectLst/>
                <a:latin typeface="IBM Plex Serif" panose="02060503050406000203" pitchFamily="18" charset="0"/>
                <a:ea typeface="Times New Roman" panose="02020603050405020304" pitchFamily="18" charset="0"/>
                <a:cs typeface="Times New Roman" panose="02020603050405020304" pitchFamily="18" charset="0"/>
              </a:rPr>
              <a:t>Anduril</a:t>
            </a:r>
            <a:r>
              <a:rPr lang="es-CR" sz="7200" b="1" dirty="0">
                <a:solidFill>
                  <a:srgbClr val="FF0000"/>
                </a:solidFill>
                <a:effectLst/>
                <a:latin typeface="IBM Plex Serif" panose="02060503050406000203" pitchFamily="18" charset="0"/>
                <a:ea typeface="Times New Roman" panose="02020603050405020304" pitchFamily="18" charset="0"/>
                <a:cs typeface="Times New Roman" panose="02020603050405020304" pitchFamily="18" charset="0"/>
              </a:rPr>
              <a:t>,</a:t>
            </a:r>
            <a:r>
              <a:rPr lang="es-CR" sz="7200" b="1" dirty="0">
                <a:effectLst/>
                <a:latin typeface="IBM Plex Serif" panose="02060503050406000203" pitchFamily="18" charset="0"/>
                <a:ea typeface="Times New Roman" panose="02020603050405020304" pitchFamily="18" charset="0"/>
                <a:cs typeface="Times New Roman" panose="02020603050405020304" pitchFamily="18" charset="0"/>
              </a:rPr>
              <a:t> que tiene un submarino autónomo "optimizado para diversas misiones de defensa y comerciales", como detección oceanográfica de largo alcance, reconocimiento del espacio de batalla submarino, maniobras antiminas, cartografía de fondos marinos y guerra antisubmarina. Se usan en Minería Submarina  también. </a:t>
            </a:r>
            <a:endParaRPr lang="es-CR" sz="7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400"/>
              </a:lnSpc>
              <a:spcAft>
                <a:spcPts val="1500"/>
              </a:spcAft>
            </a:pPr>
            <a:endParaRPr lang="es-CR" sz="72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129581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18979-DE51-DC9C-F10E-4A7A0D88E835}"/>
              </a:ext>
            </a:extLst>
          </p:cNvPr>
          <p:cNvSpPr>
            <a:spLocks noGrp="1"/>
          </p:cNvSpPr>
          <p:nvPr>
            <p:ph type="title"/>
          </p:nvPr>
        </p:nvSpPr>
        <p:spPr>
          <a:xfrm>
            <a:off x="838200" y="365125"/>
            <a:ext cx="10515600" cy="858991"/>
          </a:xfrm>
          <a:solidFill>
            <a:srgbClr val="00FFFF"/>
          </a:solidFill>
        </p:spPr>
        <p:txBody>
          <a:bodyPr>
            <a:normAutofit fontScale="90000"/>
          </a:bodyPr>
          <a:lstStyle/>
          <a:p>
            <a:br>
              <a:rPr lang="es-ES" sz="4400" b="1" cap="small" dirty="0">
                <a:solidFill>
                  <a:srgbClr val="2F5496"/>
                </a:solidFill>
                <a:effectLst/>
                <a:latin typeface="Helvetica LT Std"/>
                <a:ea typeface="Times New Roman" panose="02020603050405020304" pitchFamily="18" charset="0"/>
                <a:cs typeface="Calibri" panose="020F0502020204030204" pitchFamily="34" charset="0"/>
              </a:rPr>
            </a:br>
            <a:r>
              <a:rPr lang="es-ES" sz="3600" b="1" cap="small" dirty="0">
                <a:solidFill>
                  <a:srgbClr val="2F5496"/>
                </a:solidFill>
                <a:effectLst/>
                <a:latin typeface="Helvetica LT Std"/>
                <a:ea typeface="Times New Roman" panose="02020603050405020304" pitchFamily="18" charset="0"/>
                <a:cs typeface="Calibri" panose="020F0502020204030204" pitchFamily="34" charset="0"/>
              </a:rPr>
              <a:t>Inteligencia Artificial / Personalización. </a:t>
            </a:r>
            <a:br>
              <a:rPr lang="es-ES" sz="3600" b="1" cap="small" dirty="0">
                <a:solidFill>
                  <a:srgbClr val="2F5496"/>
                </a:solidFill>
                <a:effectLst/>
                <a:latin typeface="Helvetica LT Std"/>
                <a:ea typeface="Times New Roman" panose="02020603050405020304" pitchFamily="18" charset="0"/>
                <a:cs typeface="Calibri" panose="020F0502020204030204" pitchFamily="34" charset="0"/>
              </a:rPr>
            </a:br>
            <a:r>
              <a:rPr lang="es-ES" sz="3600" b="1" cap="small" dirty="0">
                <a:solidFill>
                  <a:srgbClr val="2F5496"/>
                </a:solidFill>
                <a:effectLst/>
                <a:latin typeface="Helvetica LT Std"/>
                <a:ea typeface="Times New Roman" panose="02020603050405020304" pitchFamily="18" charset="0"/>
                <a:cs typeface="Calibri" panose="020F0502020204030204" pitchFamily="34" charset="0"/>
              </a:rPr>
              <a:t>El Modelo  Futuro De La Educación.</a:t>
            </a:r>
            <a:br>
              <a:rPr lang="es-CR" sz="3600" b="1" cap="small" dirty="0">
                <a:solidFill>
                  <a:srgbClr val="2F5496"/>
                </a:solidFill>
                <a:effectLst/>
                <a:latin typeface="Helvetica LT Std"/>
                <a:ea typeface="Times New Roman" panose="02020603050405020304" pitchFamily="18" charset="0"/>
                <a:cs typeface="Calibri" panose="020F0502020204030204" pitchFamily="34" charset="0"/>
              </a:rPr>
            </a:br>
            <a:endParaRPr lang="es-CR" dirty="0"/>
          </a:p>
        </p:txBody>
      </p:sp>
      <p:sp>
        <p:nvSpPr>
          <p:cNvPr id="3" name="Marcador de contenido 2">
            <a:extLst>
              <a:ext uri="{FF2B5EF4-FFF2-40B4-BE49-F238E27FC236}">
                <a16:creationId xmlns:a16="http://schemas.microsoft.com/office/drawing/2014/main" id="{D59CC02B-C721-31C5-C592-6406B47964D5}"/>
              </a:ext>
            </a:extLst>
          </p:cNvPr>
          <p:cNvSpPr>
            <a:spLocks noGrp="1"/>
          </p:cNvSpPr>
          <p:nvPr>
            <p:ph idx="1"/>
          </p:nvPr>
        </p:nvSpPr>
        <p:spPr>
          <a:xfrm>
            <a:off x="589935" y="1371600"/>
            <a:ext cx="11120284" cy="5121275"/>
          </a:xfrm>
          <a:solidFill>
            <a:srgbClr val="FFFFCC"/>
          </a:solidFill>
        </p:spPr>
        <p:txBody>
          <a:bodyPr>
            <a:normAutofit fontScale="62500" lnSpcReduction="20000"/>
          </a:bodyPr>
          <a:lstStyle/>
          <a:p>
            <a:pPr algn="just">
              <a:spcBef>
                <a:spcPts val="600"/>
              </a:spcBef>
              <a:spcAft>
                <a:spcPts val="1200"/>
              </a:spcAft>
            </a:pPr>
            <a:r>
              <a:rPr lang="es-CR" sz="4500" dirty="0">
                <a:effectLst/>
                <a:latin typeface="Calibri" panose="020F0502020204030204" pitchFamily="34" charset="0"/>
                <a:ea typeface="Calibri" panose="020F0502020204030204" pitchFamily="34" charset="0"/>
                <a:cs typeface="Times New Roman" panose="02020603050405020304" pitchFamily="18" charset="0"/>
              </a:rPr>
              <a:t>Veremos a los </a:t>
            </a:r>
            <a:r>
              <a:rPr lang="es-CR" sz="4500" b="1" dirty="0">
                <a:effectLst/>
                <a:latin typeface="Calibri" panose="020F0502020204030204" pitchFamily="34" charset="0"/>
                <a:ea typeface="Calibri" panose="020F0502020204030204" pitchFamily="34" charset="0"/>
                <a:cs typeface="Times New Roman" panose="02020603050405020304" pitchFamily="18" charset="0"/>
              </a:rPr>
              <a:t>profesores contar con asistentes robots</a:t>
            </a:r>
            <a:r>
              <a:rPr lang="es-CR" sz="4500" dirty="0">
                <a:effectLst/>
                <a:latin typeface="Calibri" panose="020F0502020204030204" pitchFamily="34" charset="0"/>
                <a:ea typeface="Calibri" panose="020F0502020204030204" pitchFamily="34" charset="0"/>
                <a:cs typeface="Times New Roman" panose="02020603050405020304" pitchFamily="18" charset="0"/>
              </a:rPr>
              <a:t> para apoyar en lo “informativo”, mientras los profesores humanos atenderán lo formativo. </a:t>
            </a:r>
          </a:p>
          <a:p>
            <a:pPr algn="just">
              <a:spcBef>
                <a:spcPts val="600"/>
              </a:spcBef>
              <a:spcAft>
                <a:spcPts val="1200"/>
              </a:spcAft>
            </a:pPr>
            <a:r>
              <a:rPr lang="es-CR" sz="4500" b="1" dirty="0">
                <a:effectLst/>
                <a:latin typeface="Calibri" panose="020F0502020204030204" pitchFamily="34" charset="0"/>
                <a:ea typeface="Calibri" panose="020F0502020204030204" pitchFamily="34" charset="0"/>
                <a:cs typeface="Times New Roman" panose="02020603050405020304" pitchFamily="18" charset="0"/>
              </a:rPr>
              <a:t>La seguridad en los centros educativos será por medio de video vigilancia interactiva </a:t>
            </a:r>
            <a:r>
              <a:rPr lang="es-CR" sz="4500" dirty="0">
                <a:effectLst/>
                <a:latin typeface="Calibri" panose="020F0502020204030204" pitchFamily="34" charset="0"/>
                <a:ea typeface="Calibri" panose="020F0502020204030204" pitchFamily="34" charset="0"/>
                <a:cs typeface="Times New Roman" panose="02020603050405020304" pitchFamily="18" charset="0"/>
              </a:rPr>
              <a:t>en línea y con </a:t>
            </a:r>
            <a:r>
              <a:rPr lang="es-CR" sz="4500" dirty="0" err="1">
                <a:effectLst/>
                <a:latin typeface="Calibri" panose="020F0502020204030204" pitchFamily="34" charset="0"/>
                <a:ea typeface="Calibri" panose="020F0502020204030204" pitchFamily="34" charset="0"/>
                <a:cs typeface="Times New Roman" panose="02020603050405020304" pitchFamily="18" charset="0"/>
              </a:rPr>
              <a:t>ultra-sensores</a:t>
            </a:r>
            <a:r>
              <a:rPr lang="es-CR" sz="4500" dirty="0">
                <a:effectLst/>
                <a:latin typeface="Calibri" panose="020F0502020204030204" pitchFamily="34" charset="0"/>
                <a:ea typeface="Calibri" panose="020F0502020204030204" pitchFamily="34" charset="0"/>
                <a:cs typeface="Times New Roman" panose="02020603050405020304" pitchFamily="18" charset="0"/>
              </a:rPr>
              <a:t> para evitar y detectar armas, drogas, sustancias peligrosas, evitar robos de equipos y cuidar la seguridad de profesores, estudiantes y padres de familia. </a:t>
            </a:r>
          </a:p>
          <a:p>
            <a:pPr algn="just">
              <a:spcBef>
                <a:spcPts val="600"/>
              </a:spcBef>
              <a:spcAft>
                <a:spcPts val="1200"/>
              </a:spcAft>
            </a:pPr>
            <a:r>
              <a:rPr lang="es-CR" sz="4500" dirty="0">
                <a:effectLst/>
                <a:latin typeface="Calibri" panose="020F0502020204030204" pitchFamily="34" charset="0"/>
                <a:ea typeface="Calibri" panose="020F0502020204030204" pitchFamily="34" charset="0"/>
                <a:cs typeface="Times New Roman" panose="02020603050405020304" pitchFamily="18" charset="0"/>
              </a:rPr>
              <a:t>Veremos los </a:t>
            </a:r>
            <a:r>
              <a:rPr lang="es-CR" sz="4500" b="1" dirty="0">
                <a:effectLst/>
                <a:latin typeface="Calibri" panose="020F0502020204030204" pitchFamily="34" charset="0"/>
                <a:ea typeface="Calibri" panose="020F0502020204030204" pitchFamily="34" charset="0"/>
                <a:cs typeface="Times New Roman" panose="02020603050405020304" pitchFamily="18" charset="0"/>
              </a:rPr>
              <a:t>talleres, laboratorios, bibliotecas y otros espacios complementarios usando realidad virtual interactiva y compartida y con software de simulación o de emulación;</a:t>
            </a:r>
            <a:r>
              <a:rPr lang="es-CR" sz="4500" dirty="0">
                <a:effectLst/>
                <a:latin typeface="Calibri" panose="020F0502020204030204" pitchFamily="34" charset="0"/>
                <a:ea typeface="Calibri" panose="020F0502020204030204" pitchFamily="34" charset="0"/>
                <a:cs typeface="Times New Roman" panose="02020603050405020304" pitchFamily="18" charset="0"/>
              </a:rPr>
              <a:t> los laboratorios de idiomas usarán realidad virtual y </a:t>
            </a:r>
            <a:r>
              <a:rPr lang="es-CR" sz="4500" dirty="0" err="1">
                <a:effectLst/>
                <a:latin typeface="Calibri" panose="020F0502020204030204" pitchFamily="34" charset="0"/>
                <a:ea typeface="Calibri" panose="020F0502020204030204" pitchFamily="34" charset="0"/>
                <a:cs typeface="Times New Roman" panose="02020603050405020304" pitchFamily="18" charset="0"/>
              </a:rPr>
              <a:t>hologramía</a:t>
            </a:r>
            <a:r>
              <a:rPr lang="es-CR" sz="4500" dirty="0">
                <a:effectLst/>
                <a:latin typeface="Calibri" panose="020F0502020204030204" pitchFamily="34" charset="0"/>
                <a:ea typeface="Calibri" panose="020F0502020204030204" pitchFamily="34" charset="0"/>
                <a:cs typeface="Times New Roman" panose="02020603050405020304" pitchFamily="18" charset="0"/>
              </a:rPr>
              <a:t>, así como laboratorios de ciencias con simuladores (como los de enseñar a volar) y los Talleres para las diferentes Carreras tendrían múltiples softwares de Enseñanza, de Práctica, de simulación. </a:t>
            </a:r>
          </a:p>
        </p:txBody>
      </p:sp>
    </p:spTree>
    <p:extLst>
      <p:ext uri="{BB962C8B-B14F-4D97-AF65-F5344CB8AC3E}">
        <p14:creationId xmlns:p14="http://schemas.microsoft.com/office/powerpoint/2010/main" val="428850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D28DF5-5F50-27ED-C130-6D4F3CD3EDF7}"/>
              </a:ext>
            </a:extLst>
          </p:cNvPr>
          <p:cNvSpPr>
            <a:spLocks noGrp="1"/>
          </p:cNvSpPr>
          <p:nvPr>
            <p:ph type="title"/>
          </p:nvPr>
        </p:nvSpPr>
        <p:spPr>
          <a:xfrm>
            <a:off x="838200" y="365126"/>
            <a:ext cx="10515600" cy="1050720"/>
          </a:xfrm>
          <a:solidFill>
            <a:srgbClr val="00FFFF"/>
          </a:solidFill>
        </p:spPr>
        <p:txBody>
          <a:bodyPr>
            <a:normAutofit/>
          </a:bodyPr>
          <a:lstStyle/>
          <a:p>
            <a:r>
              <a:rPr lang="es-CR" sz="3200" b="1" dirty="0">
                <a:effectLst/>
                <a:latin typeface="Calibri" panose="020F0502020204030204" pitchFamily="34" charset="0"/>
                <a:ea typeface="Calibri" panose="020F0502020204030204" pitchFamily="34" charset="0"/>
                <a:cs typeface="Times New Roman" panose="02020603050405020304" pitchFamily="18" charset="0"/>
              </a:rPr>
              <a:t>Definición de Personalización del Dr. Lorenzo Guadamuz: </a:t>
            </a:r>
            <a:br>
              <a:rPr lang="es-CR" sz="3200" b="1" dirty="0">
                <a:effectLst/>
                <a:latin typeface="Calibri" panose="020F0502020204030204" pitchFamily="34" charset="0"/>
                <a:ea typeface="Calibri" panose="020F0502020204030204" pitchFamily="34" charset="0"/>
                <a:cs typeface="Times New Roman" panose="02020603050405020304" pitchFamily="18" charset="0"/>
              </a:rPr>
            </a:br>
            <a:r>
              <a:rPr lang="es-CR" sz="3200" b="1" dirty="0">
                <a:effectLst/>
                <a:latin typeface="Calibri" panose="020F0502020204030204" pitchFamily="34" charset="0"/>
                <a:ea typeface="Calibri" panose="020F0502020204030204" pitchFamily="34" charset="0"/>
                <a:cs typeface="Times New Roman" panose="02020603050405020304" pitchFamily="18" charset="0"/>
              </a:rPr>
              <a:t>1 DE 2</a:t>
            </a:r>
            <a:endParaRPr lang="es-CR" sz="6600" dirty="0"/>
          </a:p>
        </p:txBody>
      </p:sp>
      <p:sp>
        <p:nvSpPr>
          <p:cNvPr id="3" name="Marcador de contenido 2">
            <a:extLst>
              <a:ext uri="{FF2B5EF4-FFF2-40B4-BE49-F238E27FC236}">
                <a16:creationId xmlns:a16="http://schemas.microsoft.com/office/drawing/2014/main" id="{C413E05D-B1CB-5D1A-5C3C-A76DC820A385}"/>
              </a:ext>
            </a:extLst>
          </p:cNvPr>
          <p:cNvSpPr>
            <a:spLocks noGrp="1"/>
          </p:cNvSpPr>
          <p:nvPr>
            <p:ph idx="1"/>
          </p:nvPr>
        </p:nvSpPr>
        <p:spPr>
          <a:xfrm>
            <a:off x="575187" y="1533832"/>
            <a:ext cx="11046542" cy="4959042"/>
          </a:xfrm>
          <a:solidFill>
            <a:srgbClr val="FFFFCC"/>
          </a:solidFill>
        </p:spPr>
        <p:txBody>
          <a:bodyPr>
            <a:normAutofit/>
          </a:bodyPr>
          <a:lstStyle/>
          <a:p>
            <a:pPr algn="just">
              <a:spcBef>
                <a:spcPts val="600"/>
              </a:spcBef>
              <a:spcAft>
                <a:spcPts val="1200"/>
              </a:spcAft>
            </a:pPr>
            <a:r>
              <a:rPr lang="es-CR" sz="2600" dirty="0">
                <a:effectLst/>
                <a:latin typeface="Calibri" panose="020F0502020204030204" pitchFamily="34" charset="0"/>
                <a:ea typeface="Calibri" panose="020F0502020204030204" pitchFamily="34" charset="0"/>
                <a:cs typeface="Times New Roman" panose="02020603050405020304" pitchFamily="18" charset="0"/>
              </a:rPr>
              <a:t>La personalización la concibe (L. Guadamuz. S) como aquel tipo de educación o de Formación Técnico Profesional que se ofrecerá a cada estudiante, en </a:t>
            </a:r>
            <a:r>
              <a:rPr lang="es-CR" sz="2600" b="1" dirty="0">
                <a:effectLst/>
                <a:latin typeface="Calibri" panose="020F0502020204030204" pitchFamily="34" charset="0"/>
                <a:ea typeface="Calibri" panose="020F0502020204030204" pitchFamily="34" charset="0"/>
                <a:cs typeface="Times New Roman" panose="02020603050405020304" pitchFamily="18" charset="0"/>
              </a:rPr>
              <a:t>forma totalmente individual</a:t>
            </a:r>
            <a:r>
              <a:rPr lang="es-CR" sz="2600" dirty="0">
                <a:effectLst/>
                <a:latin typeface="Calibri" panose="020F0502020204030204" pitchFamily="34" charset="0"/>
                <a:ea typeface="Calibri" panose="020F0502020204030204" pitchFamily="34" charset="0"/>
                <a:cs typeface="Times New Roman" panose="02020603050405020304" pitchFamily="18" charset="0"/>
              </a:rPr>
              <a:t> (sea presencial, </a:t>
            </a:r>
            <a:r>
              <a:rPr lang="es-CR" sz="2600" dirty="0" err="1">
                <a:effectLst/>
                <a:latin typeface="Calibri" panose="020F0502020204030204" pitchFamily="34" charset="0"/>
                <a:ea typeface="Calibri" panose="020F0502020204030204" pitchFamily="34" charset="0"/>
                <a:cs typeface="Times New Roman" panose="02020603050405020304" pitchFamily="18" charset="0"/>
              </a:rPr>
              <a:t>semi-presencial</a:t>
            </a:r>
            <a:r>
              <a:rPr lang="es-CR" sz="2600" dirty="0">
                <a:effectLst/>
                <a:latin typeface="Calibri" panose="020F0502020204030204" pitchFamily="34" charset="0"/>
                <a:ea typeface="Calibri" panose="020F0502020204030204" pitchFamily="34" charset="0"/>
                <a:cs typeface="Times New Roman" panose="02020603050405020304" pitchFamily="18" charset="0"/>
              </a:rPr>
              <a:t> o virtual), sea que ese estudiante forme parte de los Centros Propios INFOTEP , de un COS (Centro Operativo de Servicio) o de un Centro o Instituto de Formación Técnico Profesional privado ; utilizando las ventajas de la </a:t>
            </a:r>
            <a:r>
              <a:rPr lang="es-CR" sz="2600" b="1" dirty="0">
                <a:effectLst/>
                <a:latin typeface="Calibri" panose="020F0502020204030204" pitchFamily="34" charset="0"/>
                <a:ea typeface="Calibri" panose="020F0502020204030204" pitchFamily="34" charset="0"/>
                <a:cs typeface="Times New Roman" panose="02020603050405020304" pitchFamily="18" charset="0"/>
              </a:rPr>
              <a:t>comunicación</a:t>
            </a:r>
            <a:r>
              <a:rPr lang="es-CR" sz="2600" dirty="0">
                <a:effectLst/>
                <a:latin typeface="Calibri" panose="020F0502020204030204" pitchFamily="34" charset="0"/>
                <a:ea typeface="Calibri" panose="020F0502020204030204" pitchFamily="34" charset="0"/>
                <a:cs typeface="Times New Roman" panose="02020603050405020304" pitchFamily="18" charset="0"/>
              </a:rPr>
              <a:t>; las </a:t>
            </a:r>
            <a:r>
              <a:rPr lang="es-CR" sz="2600" dirty="0" err="1">
                <a:effectLst/>
                <a:latin typeface="Calibri" panose="020F0502020204030204" pitchFamily="34" charset="0"/>
                <a:ea typeface="Calibri" panose="020F0502020204030204" pitchFamily="34" charset="0"/>
                <a:cs typeface="Times New Roman" panose="02020603050405020304" pitchFamily="18" charset="0"/>
              </a:rPr>
              <a:t>megabases</a:t>
            </a:r>
            <a:r>
              <a:rPr lang="es-CR" sz="2600" dirty="0">
                <a:effectLst/>
                <a:latin typeface="Calibri" panose="020F0502020204030204" pitchFamily="34" charset="0"/>
                <a:ea typeface="Calibri" panose="020F0502020204030204" pitchFamily="34" charset="0"/>
                <a:cs typeface="Times New Roman" panose="02020603050405020304" pitchFamily="18" charset="0"/>
              </a:rPr>
              <a:t> de datos, la extraordinaria </a:t>
            </a:r>
            <a:r>
              <a:rPr lang="es-CR"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riqueza de los multimedios educativos</a:t>
            </a:r>
            <a:r>
              <a:rPr lang="es-CR" sz="2600" dirty="0">
                <a:effectLst/>
                <a:latin typeface="Calibri" panose="020F0502020204030204" pitchFamily="34" charset="0"/>
                <a:ea typeface="Calibri" panose="020F0502020204030204" pitchFamily="34" charset="0"/>
                <a:cs typeface="Times New Roman" panose="02020603050405020304" pitchFamily="18" charset="0"/>
              </a:rPr>
              <a:t>; respondiendo esencialmente a las diferencias individuales y en respuesta a los </a:t>
            </a:r>
            <a:r>
              <a:rPr lang="es-CR" sz="2600" b="1" dirty="0">
                <a:effectLst/>
                <a:latin typeface="Calibri" panose="020F0502020204030204" pitchFamily="34" charset="0"/>
                <a:ea typeface="Calibri" panose="020F0502020204030204" pitchFamily="34" charset="0"/>
                <a:cs typeface="Times New Roman" panose="02020603050405020304" pitchFamily="18" charset="0"/>
              </a:rPr>
              <a:t>diferentes tipos de inteligencias </a:t>
            </a:r>
            <a:r>
              <a:rPr lang="es-CR" sz="2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(inteligencia espiritual, la inteligencia social, las inteligencias múltiples, la inteligencia emocional); </a:t>
            </a:r>
            <a:r>
              <a:rPr lang="es-CR" sz="2600" dirty="0">
                <a:effectLst/>
                <a:latin typeface="Calibri" panose="020F0502020204030204" pitchFamily="34" charset="0"/>
                <a:ea typeface="Calibri" panose="020F0502020204030204" pitchFamily="34" charset="0"/>
                <a:cs typeface="Times New Roman" panose="02020603050405020304" pitchFamily="18" charset="0"/>
              </a:rPr>
              <a:t>así como a un </a:t>
            </a:r>
            <a:r>
              <a:rPr lang="es-CR" sz="2600" b="1" dirty="0" err="1">
                <a:effectLst/>
                <a:latin typeface="Calibri" panose="020F0502020204030204" pitchFamily="34" charset="0"/>
                <a:ea typeface="Calibri" panose="020F0502020204030204" pitchFamily="34" charset="0"/>
                <a:cs typeface="Times New Roman" panose="02020603050405020304" pitchFamily="18" charset="0"/>
              </a:rPr>
              <a:t>curriculum</a:t>
            </a:r>
            <a:r>
              <a:rPr lang="es-CR" sz="2600" b="1" dirty="0">
                <a:effectLst/>
                <a:latin typeface="Calibri" panose="020F0502020204030204" pitchFamily="34" charset="0"/>
                <a:ea typeface="Calibri" panose="020F0502020204030204" pitchFamily="34" charset="0"/>
                <a:cs typeface="Times New Roman" panose="02020603050405020304" pitchFamily="18" charset="0"/>
              </a:rPr>
              <a:t> flexible, adaptable,</a:t>
            </a:r>
            <a:r>
              <a:rPr lang="es-CR" sz="2600" dirty="0">
                <a:effectLst/>
                <a:latin typeface="Calibri" panose="020F0502020204030204" pitchFamily="34" charset="0"/>
                <a:ea typeface="Calibri" panose="020F0502020204030204" pitchFamily="34" charset="0"/>
                <a:cs typeface="Times New Roman" panose="02020603050405020304" pitchFamily="18" charset="0"/>
              </a:rPr>
              <a:t> actualizable con el acontecer importante del mundo; </a:t>
            </a:r>
            <a:r>
              <a:rPr lang="es-CR" sz="2600" dirty="0" err="1">
                <a:effectLst/>
                <a:latin typeface="Calibri" panose="020F0502020204030204" pitchFamily="34" charset="0"/>
                <a:ea typeface="Calibri" panose="020F0502020204030204" pitchFamily="34" charset="0"/>
                <a:cs typeface="Times New Roman" panose="02020603050405020304" pitchFamily="18" charset="0"/>
              </a:rPr>
              <a:t>curriculum</a:t>
            </a:r>
            <a:r>
              <a:rPr lang="es-CR" sz="2600" dirty="0">
                <a:effectLst/>
                <a:latin typeface="Calibri" panose="020F0502020204030204" pitchFamily="34" charset="0"/>
                <a:ea typeface="Calibri" panose="020F0502020204030204" pitchFamily="34" charset="0"/>
                <a:cs typeface="Times New Roman" panose="02020603050405020304" pitchFamily="18" charset="0"/>
              </a:rPr>
              <a:t> conformado por pocas materias integradas en áreas </a:t>
            </a:r>
            <a:r>
              <a:rPr lang="es-CR" sz="2600" dirty="0" err="1">
                <a:effectLst/>
                <a:latin typeface="Calibri" panose="020F0502020204030204" pitchFamily="34" charset="0"/>
                <a:ea typeface="Calibri" panose="020F0502020204030204" pitchFamily="34" charset="0"/>
                <a:cs typeface="Times New Roman" panose="02020603050405020304" pitchFamily="18" charset="0"/>
              </a:rPr>
              <a:t>inter-relacionadas</a:t>
            </a:r>
            <a:r>
              <a:rPr lang="es-CR" sz="26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5060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AFA7201-E9D5-3870-15E8-B807D2641687}"/>
              </a:ext>
            </a:extLst>
          </p:cNvPr>
          <p:cNvPicPr>
            <a:picLocks noChangeAspect="1"/>
          </p:cNvPicPr>
          <p:nvPr/>
        </p:nvPicPr>
        <p:blipFill>
          <a:blip r:embed="rId2"/>
          <a:stretch>
            <a:fillRect/>
          </a:stretch>
        </p:blipFill>
        <p:spPr>
          <a:xfrm>
            <a:off x="1905" y="0"/>
            <a:ext cx="12188190" cy="6858000"/>
          </a:xfrm>
          <a:prstGeom prst="rect">
            <a:avLst/>
          </a:prstGeom>
        </p:spPr>
      </p:pic>
    </p:spTree>
    <p:extLst>
      <p:ext uri="{BB962C8B-B14F-4D97-AF65-F5344CB8AC3E}">
        <p14:creationId xmlns:p14="http://schemas.microsoft.com/office/powerpoint/2010/main" val="264052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D28DF5-5F50-27ED-C130-6D4F3CD3EDF7}"/>
              </a:ext>
            </a:extLst>
          </p:cNvPr>
          <p:cNvSpPr>
            <a:spLocks noGrp="1"/>
          </p:cNvSpPr>
          <p:nvPr>
            <p:ph type="title"/>
          </p:nvPr>
        </p:nvSpPr>
        <p:spPr>
          <a:xfrm>
            <a:off x="838200" y="365126"/>
            <a:ext cx="10515600" cy="1050720"/>
          </a:xfrm>
          <a:solidFill>
            <a:srgbClr val="00FFFF"/>
          </a:solidFill>
        </p:spPr>
        <p:txBody>
          <a:bodyPr>
            <a:normAutofit/>
          </a:bodyPr>
          <a:lstStyle/>
          <a:p>
            <a:r>
              <a:rPr lang="es-CR" sz="3200" b="1" dirty="0">
                <a:effectLst/>
                <a:latin typeface="Calibri" panose="020F0502020204030204" pitchFamily="34" charset="0"/>
                <a:ea typeface="Calibri" panose="020F0502020204030204" pitchFamily="34" charset="0"/>
                <a:cs typeface="Times New Roman" panose="02020603050405020304" pitchFamily="18" charset="0"/>
              </a:rPr>
              <a:t>Definición de Personalización del Dr. Lorenzo Guadamuz:</a:t>
            </a:r>
            <a:br>
              <a:rPr lang="es-CR" sz="3200" b="1" dirty="0">
                <a:effectLst/>
                <a:latin typeface="Calibri" panose="020F0502020204030204" pitchFamily="34" charset="0"/>
                <a:ea typeface="Calibri" panose="020F0502020204030204" pitchFamily="34" charset="0"/>
                <a:cs typeface="Times New Roman" panose="02020603050405020304" pitchFamily="18" charset="0"/>
              </a:rPr>
            </a:br>
            <a:r>
              <a:rPr lang="es-CR" sz="3200" b="1" dirty="0">
                <a:effectLst/>
                <a:latin typeface="Calibri" panose="020F0502020204030204" pitchFamily="34" charset="0"/>
                <a:ea typeface="Calibri" panose="020F0502020204030204" pitchFamily="34" charset="0"/>
                <a:cs typeface="Times New Roman" panose="02020603050405020304" pitchFamily="18" charset="0"/>
              </a:rPr>
              <a:t> 2 DE 2 </a:t>
            </a:r>
            <a:endParaRPr lang="es-CR" sz="6600" dirty="0"/>
          </a:p>
        </p:txBody>
      </p:sp>
      <p:sp>
        <p:nvSpPr>
          <p:cNvPr id="3" name="Marcador de contenido 2">
            <a:extLst>
              <a:ext uri="{FF2B5EF4-FFF2-40B4-BE49-F238E27FC236}">
                <a16:creationId xmlns:a16="http://schemas.microsoft.com/office/drawing/2014/main" id="{C413E05D-B1CB-5D1A-5C3C-A76DC820A385}"/>
              </a:ext>
            </a:extLst>
          </p:cNvPr>
          <p:cNvSpPr>
            <a:spLocks noGrp="1"/>
          </p:cNvSpPr>
          <p:nvPr>
            <p:ph idx="1"/>
          </p:nvPr>
        </p:nvSpPr>
        <p:spPr>
          <a:xfrm>
            <a:off x="575187" y="1533832"/>
            <a:ext cx="11046542" cy="4643131"/>
          </a:xfrm>
          <a:solidFill>
            <a:srgbClr val="FFFFCC"/>
          </a:solidFill>
        </p:spPr>
        <p:txBody>
          <a:bodyPr>
            <a:normAutofit fontScale="92500" lnSpcReduction="10000"/>
          </a:bodyPr>
          <a:lstStyle/>
          <a:p>
            <a:pPr algn="just">
              <a:spcBef>
                <a:spcPts val="600"/>
              </a:spcBef>
              <a:spcAft>
                <a:spcPts val="1200"/>
              </a:spcAft>
            </a:pPr>
            <a:r>
              <a:rPr lang="es-CR" sz="2800" dirty="0">
                <a:effectLst/>
                <a:latin typeface="Calibri" panose="020F0502020204030204" pitchFamily="34" charset="0"/>
                <a:ea typeface="Calibri" panose="020F0502020204030204" pitchFamily="34" charset="0"/>
                <a:cs typeface="Times New Roman" panose="02020603050405020304" pitchFamily="18" charset="0"/>
              </a:rPr>
              <a:t>, con desarrollo de </a:t>
            </a:r>
            <a:r>
              <a:rPr lang="es-CR"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Core </a:t>
            </a:r>
            <a:r>
              <a:rPr lang="es-CR" sz="28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Skills</a:t>
            </a:r>
            <a:r>
              <a:rPr lang="es-CR" sz="2800" dirty="0">
                <a:effectLst/>
                <a:latin typeface="Calibri" panose="020F0502020204030204" pitchFamily="34" charset="0"/>
                <a:ea typeface="Calibri" panose="020F0502020204030204" pitchFamily="34" charset="0"/>
                <a:cs typeface="Times New Roman" panose="02020603050405020304" pitchFamily="18" charset="0"/>
              </a:rPr>
              <a:t>, </a:t>
            </a:r>
            <a:r>
              <a:rPr lang="es-CR" sz="28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Power</a:t>
            </a:r>
            <a:r>
              <a:rPr lang="es-CR"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CR" sz="28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Skills</a:t>
            </a:r>
            <a:r>
              <a:rPr lang="es-CR" sz="2800" dirty="0">
                <a:effectLst/>
                <a:latin typeface="Calibri" panose="020F0502020204030204" pitchFamily="34" charset="0"/>
                <a:ea typeface="Calibri" panose="020F0502020204030204" pitchFamily="34" charset="0"/>
                <a:cs typeface="Times New Roman" panose="02020603050405020304" pitchFamily="18" charset="0"/>
              </a:rPr>
              <a:t>,  </a:t>
            </a:r>
            <a:r>
              <a:rPr lang="es-CR"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habilidades y destrezas tecnológicas</a:t>
            </a:r>
            <a:r>
              <a:rPr lang="es-CR" sz="2800" dirty="0">
                <a:effectLst/>
                <a:latin typeface="Calibri" panose="020F0502020204030204" pitchFamily="34" charset="0"/>
                <a:ea typeface="Calibri" panose="020F0502020204030204" pitchFamily="34" charset="0"/>
                <a:cs typeface="Times New Roman" panose="02020603050405020304" pitchFamily="18" charset="0"/>
              </a:rPr>
              <a:t>, </a:t>
            </a:r>
            <a:r>
              <a:rPr lang="es-CR"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idiomáticas y de habilidades blandas</a:t>
            </a:r>
            <a:r>
              <a:rPr lang="es-CR" sz="2800" dirty="0">
                <a:effectLst/>
                <a:latin typeface="Calibri" panose="020F0502020204030204" pitchFamily="34" charset="0"/>
                <a:ea typeface="Calibri" panose="020F0502020204030204" pitchFamily="34" charset="0"/>
                <a:cs typeface="Times New Roman" panose="02020603050405020304" pitchFamily="18" charset="0"/>
              </a:rPr>
              <a:t>, </a:t>
            </a:r>
            <a:r>
              <a:rPr lang="es-CR" sz="2800" dirty="0" err="1">
                <a:effectLst/>
                <a:latin typeface="Calibri" panose="020F0502020204030204" pitchFamily="34" charset="0"/>
                <a:ea typeface="Calibri" panose="020F0502020204030204" pitchFamily="34" charset="0"/>
                <a:cs typeface="Times New Roman" panose="02020603050405020304" pitchFamily="18" charset="0"/>
              </a:rPr>
              <a:t>curriculum</a:t>
            </a:r>
            <a:r>
              <a:rPr lang="es-CR" sz="2800" dirty="0">
                <a:effectLst/>
                <a:latin typeface="Calibri" panose="020F0502020204030204" pitchFamily="34" charset="0"/>
                <a:ea typeface="Calibri" panose="020F0502020204030204" pitchFamily="34" charset="0"/>
                <a:cs typeface="Times New Roman" panose="02020603050405020304" pitchFamily="18" charset="0"/>
              </a:rPr>
              <a:t> enriquecido con la consulta y el aporte de los trabajadores, de los Empresarios y de los educadores/Tutores; </a:t>
            </a:r>
            <a:r>
              <a:rPr lang="es-CR" sz="2800" dirty="0" err="1">
                <a:effectLst/>
                <a:latin typeface="Calibri" panose="020F0502020204030204" pitchFamily="34" charset="0"/>
                <a:ea typeface="Calibri" panose="020F0502020204030204" pitchFamily="34" charset="0"/>
                <a:cs typeface="Times New Roman" panose="02020603050405020304" pitchFamily="18" charset="0"/>
              </a:rPr>
              <a:t>curriculum</a:t>
            </a:r>
            <a:r>
              <a:rPr lang="es-CR" sz="2800" dirty="0">
                <a:effectLst/>
                <a:latin typeface="Calibri" panose="020F0502020204030204" pitchFamily="34" charset="0"/>
                <a:ea typeface="Calibri" panose="020F0502020204030204" pitchFamily="34" charset="0"/>
                <a:cs typeface="Times New Roman" panose="02020603050405020304" pitchFamily="18" charset="0"/>
              </a:rPr>
              <a:t> actualizable y adaptable a las regiones, localidades, espacio educativo y contexto universal cambiante, el cual es impredecible.</a:t>
            </a:r>
            <a:endParaRPr lang="es-CR"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1200"/>
              </a:spcAft>
            </a:pPr>
            <a:r>
              <a:rPr lang="es-CR" dirty="0">
                <a:effectLst/>
                <a:latin typeface="Calibri" panose="020F0502020204030204" pitchFamily="34" charset="0"/>
                <a:ea typeface="Calibri" panose="020F0502020204030204" pitchFamily="34" charset="0"/>
                <a:cs typeface="Times New Roman" panose="02020603050405020304" pitchFamily="18" charset="0"/>
              </a:rPr>
              <a:t>Esta individualización de la oferta educativa permite también el trabajo en equipos (presenciales o virtuales y comunidades virtuales de aprendizaje); la metodología creativa de proyectos, la investigación; los talleres creativos, sean tecnológicos, científicos o de aplicación de conocimientos, o Móviles; y </a:t>
            </a:r>
            <a:r>
              <a:rPr lang="es-CR"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podemos fomentar </a:t>
            </a:r>
            <a:r>
              <a:rPr lang="es-CR"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super-memoria</a:t>
            </a:r>
            <a:r>
              <a:rPr lang="es-CR"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el </a:t>
            </a:r>
            <a:r>
              <a:rPr lang="es-CR"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super-aprendizaje</a:t>
            </a:r>
            <a:r>
              <a:rPr lang="es-CR"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y las habilidades</a:t>
            </a:r>
            <a:r>
              <a:rPr lang="es-CR" dirty="0">
                <a:effectLst/>
                <a:latin typeface="Calibri" panose="020F0502020204030204" pitchFamily="34" charset="0"/>
                <a:ea typeface="Calibri" panose="020F0502020204030204" pitchFamily="34" charset="0"/>
                <a:cs typeface="Times New Roman" panose="02020603050405020304" pitchFamily="18" charset="0"/>
              </a:rPr>
              <a:t> </a:t>
            </a:r>
            <a:r>
              <a:rPr lang="es-CR"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 destrezas </a:t>
            </a:r>
            <a:r>
              <a:rPr lang="es-CR" dirty="0">
                <a:effectLst/>
                <a:latin typeface="Calibri" panose="020F0502020204030204" pitchFamily="34" charset="0"/>
                <a:ea typeface="Calibri" panose="020F0502020204030204" pitchFamily="34" charset="0"/>
                <a:cs typeface="Times New Roman" panose="02020603050405020304" pitchFamily="18" charset="0"/>
              </a:rPr>
              <a:t>por medio de los softwares de simulación, emulación o talleres innovadores virtuales. </a:t>
            </a:r>
          </a:p>
        </p:txBody>
      </p:sp>
    </p:spTree>
    <p:extLst>
      <p:ext uri="{BB962C8B-B14F-4D97-AF65-F5344CB8AC3E}">
        <p14:creationId xmlns:p14="http://schemas.microsoft.com/office/powerpoint/2010/main" val="1363033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4DEB8-76A1-6BF9-C7D6-E62E2038827F}"/>
              </a:ext>
            </a:extLst>
          </p:cNvPr>
          <p:cNvSpPr>
            <a:spLocks noGrp="1"/>
          </p:cNvSpPr>
          <p:nvPr>
            <p:ph type="title"/>
          </p:nvPr>
        </p:nvSpPr>
        <p:spPr>
          <a:xfrm>
            <a:off x="838200" y="365126"/>
            <a:ext cx="10515600" cy="888488"/>
          </a:xfrm>
          <a:solidFill>
            <a:srgbClr val="00FFFF"/>
          </a:solidFill>
        </p:spPr>
        <p:txBody>
          <a:bodyPr>
            <a:normAutofit fontScale="90000"/>
          </a:bodyPr>
          <a:lstStyle/>
          <a:p>
            <a:br>
              <a:rPr lang="es-ES" sz="3100" b="1" cap="small" dirty="0">
                <a:solidFill>
                  <a:srgbClr val="2F5496"/>
                </a:solidFill>
                <a:effectLst/>
                <a:latin typeface="Helvetica LT Std"/>
                <a:ea typeface="Times New Roman" panose="02020603050405020304" pitchFamily="18" charset="0"/>
                <a:cs typeface="Calibri" panose="020F0502020204030204" pitchFamily="34" charset="0"/>
              </a:rPr>
            </a:br>
            <a:r>
              <a:rPr lang="es-ES" sz="3100" b="1" cap="small" dirty="0">
                <a:solidFill>
                  <a:srgbClr val="2F5496"/>
                </a:solidFill>
                <a:effectLst/>
                <a:latin typeface="Helvetica LT Std"/>
                <a:ea typeface="Times New Roman" panose="02020603050405020304" pitchFamily="18" charset="0"/>
                <a:cs typeface="Calibri" panose="020F0502020204030204" pitchFamily="34" charset="0"/>
              </a:rPr>
              <a:t>INTELIGENCIA ARTIFICIAL : Chat GPT Y La Educación. </a:t>
            </a:r>
            <a:br>
              <a:rPr lang="es-CR" sz="1800" b="1" cap="small" dirty="0">
                <a:solidFill>
                  <a:srgbClr val="2F5496"/>
                </a:solidFill>
                <a:effectLst/>
                <a:latin typeface="Helvetica LT Std"/>
                <a:ea typeface="Times New Roman" panose="02020603050405020304" pitchFamily="18" charset="0"/>
                <a:cs typeface="Calibri" panose="020F0502020204030204" pitchFamily="34" charset="0"/>
              </a:rPr>
            </a:br>
            <a:endParaRPr lang="es-CR" dirty="0"/>
          </a:p>
        </p:txBody>
      </p:sp>
      <p:sp>
        <p:nvSpPr>
          <p:cNvPr id="3" name="Marcador de contenido 2">
            <a:extLst>
              <a:ext uri="{FF2B5EF4-FFF2-40B4-BE49-F238E27FC236}">
                <a16:creationId xmlns:a16="http://schemas.microsoft.com/office/drawing/2014/main" id="{C31D6505-DD36-FDF0-AA07-530347E46B0A}"/>
              </a:ext>
            </a:extLst>
          </p:cNvPr>
          <p:cNvSpPr>
            <a:spLocks noGrp="1"/>
          </p:cNvSpPr>
          <p:nvPr>
            <p:ph idx="1"/>
          </p:nvPr>
        </p:nvSpPr>
        <p:spPr>
          <a:xfrm>
            <a:off x="604684" y="1430594"/>
            <a:ext cx="10749116" cy="5062280"/>
          </a:xfrm>
          <a:solidFill>
            <a:srgbClr val="FFFFCC"/>
          </a:solidFill>
        </p:spPr>
        <p:txBody>
          <a:bodyPr>
            <a:normAutofit lnSpcReduction="10000"/>
          </a:bodyPr>
          <a:lstStyle/>
          <a:p>
            <a:pPr algn="just">
              <a:spcBef>
                <a:spcPts val="600"/>
              </a:spcBef>
              <a:spcAft>
                <a:spcPts val="1200"/>
              </a:spcAft>
            </a:pPr>
            <a:r>
              <a:rPr lang="es-CR" sz="2200" b="1" dirty="0">
                <a:effectLst/>
                <a:latin typeface="Calibri" panose="020F0502020204030204" pitchFamily="34" charset="0"/>
                <a:ea typeface="Calibri" panose="020F0502020204030204" pitchFamily="34" charset="0"/>
                <a:cs typeface="Times New Roman" panose="02020603050405020304" pitchFamily="18" charset="0"/>
              </a:rPr>
              <a:t>En muchos escritos he mencionado la importancia de tener Robots Asistentes de Maestros y Profesores, así como incrementar el uso de la </a:t>
            </a:r>
            <a:r>
              <a:rPr lang="es-CR" sz="2200" b="1" dirty="0" err="1">
                <a:effectLst/>
                <a:latin typeface="Calibri" panose="020F0502020204030204" pitchFamily="34" charset="0"/>
                <a:ea typeface="Calibri" panose="020F0502020204030204" pitchFamily="34" charset="0"/>
                <a:cs typeface="Times New Roman" panose="02020603050405020304" pitchFamily="18" charset="0"/>
              </a:rPr>
              <a:t>hologramía</a:t>
            </a:r>
            <a:r>
              <a:rPr lang="es-CR" sz="2200" b="1" dirty="0">
                <a:effectLst/>
                <a:latin typeface="Calibri" panose="020F0502020204030204" pitchFamily="34" charset="0"/>
                <a:ea typeface="Calibri" panose="020F0502020204030204" pitchFamily="34" charset="0"/>
                <a:cs typeface="Times New Roman" panose="02020603050405020304" pitchFamily="18" charset="0"/>
              </a:rPr>
              <a:t>, de los softwares de simulación y de emulación, y de los materiales multimediales para desarrollo de lecciones individualizadas (a especialistas he recomendado al menos 10 tipos de lecciones digitales para cada lección de un programa y plan de estudios, esas 10 lecciones respondiendo a los diferentes tipos de inteligencias y desarrollada esa opción para todos los grados y niveles (lo cual hoy se nos facilitaría con todas estas herramientas de AI aplicadas a la educación). </a:t>
            </a:r>
          </a:p>
          <a:p>
            <a:pPr algn="just">
              <a:spcBef>
                <a:spcPts val="600"/>
              </a:spcBef>
              <a:spcAft>
                <a:spcPts val="1200"/>
              </a:spcAft>
            </a:pPr>
            <a:r>
              <a:rPr lang="es-CR" sz="2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Los ESTUDIANTES  pueden interactuar, preguntarles y que ellos les respondan. Creo que usar CHAT GPT en Educación, en todos los niveles, modalidades y especialidades será de gran ventaja en el aula, en el futuro de una nueva educación y de los procesos de individualización/personalización de los aprendizajes, liberando al maestro de rutinas y concentrándolo en el soporte afectivo e intelectual y humanista al educando, fortalecerlo en sus reacciones positivas, darle confianza, estimular el pensamiento crítico, el saber preguntar, el leer más y el aumento de la confianza en sí mismo, a la vez que aprende-a su propio ritmo. </a:t>
            </a:r>
          </a:p>
          <a:p>
            <a:endParaRPr lang="es-CR" dirty="0"/>
          </a:p>
        </p:txBody>
      </p:sp>
    </p:spTree>
    <p:extLst>
      <p:ext uri="{BB962C8B-B14F-4D97-AF65-F5344CB8AC3E}">
        <p14:creationId xmlns:p14="http://schemas.microsoft.com/office/powerpoint/2010/main" val="1101323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9F153-5F48-A1AA-B54D-E395130DF59A}"/>
              </a:ext>
            </a:extLst>
          </p:cNvPr>
          <p:cNvSpPr>
            <a:spLocks noGrp="1"/>
          </p:cNvSpPr>
          <p:nvPr>
            <p:ph type="title"/>
          </p:nvPr>
        </p:nvSpPr>
        <p:spPr>
          <a:xfrm>
            <a:off x="726354" y="231525"/>
            <a:ext cx="10515600" cy="425909"/>
          </a:xfrm>
          <a:solidFill>
            <a:srgbClr val="C00000"/>
          </a:solidFill>
        </p:spPr>
        <p:txBody>
          <a:bodyPr>
            <a:noAutofit/>
          </a:bodyPr>
          <a:lstStyle/>
          <a:p>
            <a:r>
              <a:rPr lang="es-CR" sz="3200" b="1" dirty="0">
                <a:solidFill>
                  <a:schemeClr val="bg1"/>
                </a:solidFill>
              </a:rPr>
              <a:t>LOS MAS CONOCIDOS CHAT BOT CON INTELIGENCIA ARTIFICIAL </a:t>
            </a:r>
          </a:p>
        </p:txBody>
      </p:sp>
      <p:sp>
        <p:nvSpPr>
          <p:cNvPr id="4" name="Rectángulo 3">
            <a:extLst>
              <a:ext uri="{FF2B5EF4-FFF2-40B4-BE49-F238E27FC236}">
                <a16:creationId xmlns:a16="http://schemas.microsoft.com/office/drawing/2014/main" id="{6942BA98-A169-B9D9-C05D-0E6C07CEE01E}"/>
              </a:ext>
            </a:extLst>
          </p:cNvPr>
          <p:cNvSpPr/>
          <p:nvPr/>
        </p:nvSpPr>
        <p:spPr>
          <a:xfrm>
            <a:off x="838198" y="958654"/>
            <a:ext cx="2996381" cy="8996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DIALO GPT </a:t>
            </a:r>
          </a:p>
          <a:p>
            <a:pPr algn="ctr"/>
            <a:r>
              <a:rPr lang="es-CR" b="1" dirty="0"/>
              <a:t>MICROSOFT RESEARCH </a:t>
            </a:r>
          </a:p>
        </p:txBody>
      </p:sp>
      <p:sp>
        <p:nvSpPr>
          <p:cNvPr id="5" name="Rectángulo 4">
            <a:extLst>
              <a:ext uri="{FF2B5EF4-FFF2-40B4-BE49-F238E27FC236}">
                <a16:creationId xmlns:a16="http://schemas.microsoft.com/office/drawing/2014/main" id="{FF9C8412-9ADA-BCC7-7173-7EC4F7CA16D7}"/>
              </a:ext>
            </a:extLst>
          </p:cNvPr>
          <p:cNvSpPr/>
          <p:nvPr/>
        </p:nvSpPr>
        <p:spPr>
          <a:xfrm>
            <a:off x="4485967" y="958654"/>
            <a:ext cx="2996381" cy="899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AI CHAT GPT</a:t>
            </a:r>
          </a:p>
          <a:p>
            <a:pPr algn="ctr"/>
            <a:r>
              <a:rPr lang="es-CR" b="1" dirty="0"/>
              <a:t>GENERATOR PRE TRAINER </a:t>
            </a:r>
            <a:r>
              <a:rPr lang="es-CR" b="1" dirty="0">
                <a:solidFill>
                  <a:srgbClr val="FFFF00"/>
                </a:solidFill>
              </a:rPr>
              <a:t>OPEN AI</a:t>
            </a:r>
          </a:p>
        </p:txBody>
      </p:sp>
      <p:sp>
        <p:nvSpPr>
          <p:cNvPr id="6" name="Rectángulo 5">
            <a:extLst>
              <a:ext uri="{FF2B5EF4-FFF2-40B4-BE49-F238E27FC236}">
                <a16:creationId xmlns:a16="http://schemas.microsoft.com/office/drawing/2014/main" id="{775D7E09-121B-1564-1620-F2181FD10861}"/>
              </a:ext>
            </a:extLst>
          </p:cNvPr>
          <p:cNvSpPr/>
          <p:nvPr/>
        </p:nvSpPr>
        <p:spPr>
          <a:xfrm>
            <a:off x="838198" y="3229911"/>
            <a:ext cx="2996381" cy="8996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REPLIKA  CHATBOT DESARROLLADO POR LUKA   </a:t>
            </a:r>
          </a:p>
        </p:txBody>
      </p:sp>
      <p:sp>
        <p:nvSpPr>
          <p:cNvPr id="7" name="Rectángulo 6">
            <a:extLst>
              <a:ext uri="{FF2B5EF4-FFF2-40B4-BE49-F238E27FC236}">
                <a16:creationId xmlns:a16="http://schemas.microsoft.com/office/drawing/2014/main" id="{F25AE2D2-4C3C-6E9F-53DC-F5B6D8E8796D}"/>
              </a:ext>
            </a:extLst>
          </p:cNvPr>
          <p:cNvSpPr/>
          <p:nvPr/>
        </p:nvSpPr>
        <p:spPr>
          <a:xfrm>
            <a:off x="838199" y="2072166"/>
            <a:ext cx="2996381" cy="89965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GOOGLE </a:t>
            </a:r>
          </a:p>
        </p:txBody>
      </p:sp>
      <p:sp>
        <p:nvSpPr>
          <p:cNvPr id="8" name="Rectángulo 7">
            <a:extLst>
              <a:ext uri="{FF2B5EF4-FFF2-40B4-BE49-F238E27FC236}">
                <a16:creationId xmlns:a16="http://schemas.microsoft.com/office/drawing/2014/main" id="{10715CB1-0F73-700A-63BE-22DDD2601BE9}"/>
              </a:ext>
            </a:extLst>
          </p:cNvPr>
          <p:cNvSpPr/>
          <p:nvPr/>
        </p:nvSpPr>
        <p:spPr>
          <a:xfrm>
            <a:off x="4485966" y="2072167"/>
            <a:ext cx="2996381" cy="89965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rgbClr val="002060"/>
                </a:solidFill>
              </a:rPr>
              <a:t>AI CHAT BOT</a:t>
            </a:r>
          </a:p>
          <a:p>
            <a:pPr algn="ctr"/>
            <a:r>
              <a:rPr lang="es-CR" b="1" dirty="0">
                <a:solidFill>
                  <a:srgbClr val="002060"/>
                </a:solidFill>
              </a:rPr>
              <a:t>BARD. </a:t>
            </a:r>
            <a:r>
              <a:rPr lang="es-CR" b="1" dirty="0">
                <a:solidFill>
                  <a:srgbClr val="FF0000"/>
                </a:solidFill>
              </a:rPr>
              <a:t>IBM</a:t>
            </a:r>
          </a:p>
        </p:txBody>
      </p:sp>
      <p:sp>
        <p:nvSpPr>
          <p:cNvPr id="9" name="Rectángulo 8">
            <a:extLst>
              <a:ext uri="{FF2B5EF4-FFF2-40B4-BE49-F238E27FC236}">
                <a16:creationId xmlns:a16="http://schemas.microsoft.com/office/drawing/2014/main" id="{8C162302-3C86-0EC6-E0BD-5DFC6A01D0F1}"/>
              </a:ext>
            </a:extLst>
          </p:cNvPr>
          <p:cNvSpPr/>
          <p:nvPr/>
        </p:nvSpPr>
        <p:spPr>
          <a:xfrm>
            <a:off x="8357419" y="2072165"/>
            <a:ext cx="2996381" cy="899651"/>
          </a:xfrm>
          <a:prstGeom prst="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b="1" i="0" dirty="0">
                <a:solidFill>
                  <a:srgbClr val="1C2642"/>
                </a:solidFill>
                <a:effectLst/>
                <a:latin typeface="Inter"/>
              </a:rPr>
              <a:t>DALL-E 2</a:t>
            </a:r>
          </a:p>
          <a:p>
            <a:pPr algn="l"/>
            <a:endParaRPr lang="es-CR" b="1" i="0" dirty="0">
              <a:solidFill>
                <a:srgbClr val="1C2642"/>
              </a:solidFill>
              <a:effectLst/>
              <a:latin typeface="Inter"/>
            </a:endParaRPr>
          </a:p>
          <a:p>
            <a:pPr algn="l"/>
            <a:r>
              <a:rPr lang="es-CR" b="1" i="0" dirty="0">
                <a:solidFill>
                  <a:srgbClr val="1C2642"/>
                </a:solidFill>
                <a:effectLst/>
                <a:latin typeface="Inter"/>
              </a:rPr>
              <a:t>GENERA IMÁGENES </a:t>
            </a:r>
          </a:p>
        </p:txBody>
      </p:sp>
      <p:sp>
        <p:nvSpPr>
          <p:cNvPr id="10" name="Rectángulo 9">
            <a:extLst>
              <a:ext uri="{FF2B5EF4-FFF2-40B4-BE49-F238E27FC236}">
                <a16:creationId xmlns:a16="http://schemas.microsoft.com/office/drawing/2014/main" id="{F4EBF3A5-2670-6F56-9928-CA08D0A54D2C}"/>
              </a:ext>
            </a:extLst>
          </p:cNvPr>
          <p:cNvSpPr/>
          <p:nvPr/>
        </p:nvSpPr>
        <p:spPr>
          <a:xfrm>
            <a:off x="4485965" y="3229910"/>
            <a:ext cx="2996381" cy="89965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rgbClr val="002060"/>
                </a:solidFill>
              </a:rPr>
              <a:t>AI CHAT BOT</a:t>
            </a:r>
          </a:p>
          <a:p>
            <a:pPr algn="ctr"/>
            <a:r>
              <a:rPr lang="es-CR" b="1" dirty="0">
                <a:solidFill>
                  <a:srgbClr val="002060"/>
                </a:solidFill>
              </a:rPr>
              <a:t>BING</a:t>
            </a:r>
            <a:r>
              <a:rPr lang="es-CR" b="1" dirty="0"/>
              <a:t> . </a:t>
            </a:r>
          </a:p>
          <a:p>
            <a:pPr algn="ctr"/>
            <a:r>
              <a:rPr lang="es-CR" b="1" dirty="0">
                <a:solidFill>
                  <a:srgbClr val="7030A0"/>
                </a:solidFill>
              </a:rPr>
              <a:t>OPEN AI MICROSOFT </a:t>
            </a:r>
          </a:p>
        </p:txBody>
      </p:sp>
      <p:cxnSp>
        <p:nvCxnSpPr>
          <p:cNvPr id="13" name="Conector recto de flecha 12">
            <a:extLst>
              <a:ext uri="{FF2B5EF4-FFF2-40B4-BE49-F238E27FC236}">
                <a16:creationId xmlns:a16="http://schemas.microsoft.com/office/drawing/2014/main" id="{CEFFFAB2-8B33-6D9D-7FFE-E3897BE76CA7}"/>
              </a:ext>
            </a:extLst>
          </p:cNvPr>
          <p:cNvCxnSpPr>
            <a:stCxn id="4" idx="3"/>
            <a:endCxn id="5" idx="1"/>
          </p:cNvCxnSpPr>
          <p:nvPr/>
        </p:nvCxnSpPr>
        <p:spPr>
          <a:xfrm>
            <a:off x="3834579" y="1408480"/>
            <a:ext cx="651388" cy="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C5E6F993-EB84-001F-3E39-6AE112D3896A}"/>
              </a:ext>
            </a:extLst>
          </p:cNvPr>
          <p:cNvCxnSpPr>
            <a:stCxn id="7" idx="3"/>
            <a:endCxn id="8" idx="1"/>
          </p:cNvCxnSpPr>
          <p:nvPr/>
        </p:nvCxnSpPr>
        <p:spPr>
          <a:xfrm>
            <a:off x="3834580" y="2521992"/>
            <a:ext cx="651386" cy="1"/>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2E7CB25C-5A24-50BE-8F22-84458BAEDD5A}"/>
              </a:ext>
            </a:extLst>
          </p:cNvPr>
          <p:cNvCxnSpPr>
            <a:stCxn id="8" idx="3"/>
            <a:endCxn id="9" idx="1"/>
          </p:cNvCxnSpPr>
          <p:nvPr/>
        </p:nvCxnSpPr>
        <p:spPr>
          <a:xfrm flipV="1">
            <a:off x="7482347" y="2521991"/>
            <a:ext cx="875072" cy="2"/>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7303A8E8-DAEA-23EE-00DA-1F54FF1F8924}"/>
              </a:ext>
            </a:extLst>
          </p:cNvPr>
          <p:cNvCxnSpPr>
            <a:stCxn id="6" idx="3"/>
            <a:endCxn id="10" idx="1"/>
          </p:cNvCxnSpPr>
          <p:nvPr/>
        </p:nvCxnSpPr>
        <p:spPr>
          <a:xfrm flipV="1">
            <a:off x="3834579" y="3679736"/>
            <a:ext cx="651386" cy="1"/>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938CD443-3D1E-4251-D78E-87E90E4F3164}"/>
              </a:ext>
            </a:extLst>
          </p:cNvPr>
          <p:cNvSpPr/>
          <p:nvPr/>
        </p:nvSpPr>
        <p:spPr>
          <a:xfrm>
            <a:off x="8357418" y="3229909"/>
            <a:ext cx="2996381" cy="89965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rgbClr val="002060"/>
                </a:solidFill>
              </a:rPr>
              <a:t>MICROSOFT APLICARÁ AI EN OFFICE 365 </a:t>
            </a:r>
          </a:p>
        </p:txBody>
      </p:sp>
      <p:sp>
        <p:nvSpPr>
          <p:cNvPr id="16" name="Rectángulo 15">
            <a:extLst>
              <a:ext uri="{FF2B5EF4-FFF2-40B4-BE49-F238E27FC236}">
                <a16:creationId xmlns:a16="http://schemas.microsoft.com/office/drawing/2014/main" id="{FBF36503-58F6-0D83-A92D-EC40B85A888A}"/>
              </a:ext>
            </a:extLst>
          </p:cNvPr>
          <p:cNvSpPr/>
          <p:nvPr/>
        </p:nvSpPr>
        <p:spPr>
          <a:xfrm>
            <a:off x="8357417" y="776297"/>
            <a:ext cx="2996381" cy="104513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rgbClr val="002060"/>
                </a:solidFill>
              </a:rPr>
              <a:t>CHAT GPT 4</a:t>
            </a:r>
          </a:p>
          <a:p>
            <a:pPr algn="ctr"/>
            <a:r>
              <a:rPr lang="es-CR" b="1" dirty="0">
                <a:solidFill>
                  <a:srgbClr val="002060"/>
                </a:solidFill>
              </a:rPr>
              <a:t>GENERATOR PRE TRAINER</a:t>
            </a:r>
          </a:p>
          <a:p>
            <a:pPr algn="ctr"/>
            <a:r>
              <a:rPr lang="es-CR" b="1" dirty="0">
                <a:solidFill>
                  <a:srgbClr val="002060"/>
                </a:solidFill>
              </a:rPr>
              <a:t>Tiene más avanzadas habilidades de razonamiento  </a:t>
            </a:r>
          </a:p>
        </p:txBody>
      </p:sp>
      <p:sp>
        <p:nvSpPr>
          <p:cNvPr id="12" name="Rectángulo 11">
            <a:extLst>
              <a:ext uri="{FF2B5EF4-FFF2-40B4-BE49-F238E27FC236}">
                <a16:creationId xmlns:a16="http://schemas.microsoft.com/office/drawing/2014/main" id="{A1CB5878-34D3-6848-8A1F-27D3A8C6A7BB}"/>
              </a:ext>
            </a:extLst>
          </p:cNvPr>
          <p:cNvSpPr/>
          <p:nvPr/>
        </p:nvSpPr>
        <p:spPr>
          <a:xfrm>
            <a:off x="838198" y="4289311"/>
            <a:ext cx="2996381" cy="89965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META</a:t>
            </a:r>
          </a:p>
        </p:txBody>
      </p:sp>
      <p:sp>
        <p:nvSpPr>
          <p:cNvPr id="14" name="Rectángulo 13">
            <a:extLst>
              <a:ext uri="{FF2B5EF4-FFF2-40B4-BE49-F238E27FC236}">
                <a16:creationId xmlns:a16="http://schemas.microsoft.com/office/drawing/2014/main" id="{5C375939-D499-08E0-E0F3-8714E9BCE662}"/>
              </a:ext>
            </a:extLst>
          </p:cNvPr>
          <p:cNvSpPr/>
          <p:nvPr/>
        </p:nvSpPr>
        <p:spPr>
          <a:xfrm>
            <a:off x="4485964" y="4326685"/>
            <a:ext cx="2996381" cy="8996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rgbClr val="002060"/>
                </a:solidFill>
              </a:rPr>
              <a:t>AI CHAT BOT</a:t>
            </a:r>
          </a:p>
          <a:p>
            <a:pPr algn="ctr"/>
            <a:r>
              <a:rPr lang="es-CR" b="1" dirty="0">
                <a:solidFill>
                  <a:srgbClr val="002060"/>
                </a:solidFill>
              </a:rPr>
              <a:t>BLENDERBOT</a:t>
            </a:r>
          </a:p>
          <a:p>
            <a:pPr algn="ctr"/>
            <a:r>
              <a:rPr lang="es-CR" b="1" dirty="0">
                <a:solidFill>
                  <a:srgbClr val="FF0000"/>
                </a:solidFill>
              </a:rPr>
              <a:t>FACEBOOK AI RESEARCH </a:t>
            </a:r>
          </a:p>
        </p:txBody>
      </p:sp>
      <p:cxnSp>
        <p:nvCxnSpPr>
          <p:cNvPr id="18" name="Conector recto 17">
            <a:extLst>
              <a:ext uri="{FF2B5EF4-FFF2-40B4-BE49-F238E27FC236}">
                <a16:creationId xmlns:a16="http://schemas.microsoft.com/office/drawing/2014/main" id="{84A0FB0E-5269-EF92-CA54-7ADC9A4D8B59}"/>
              </a:ext>
            </a:extLst>
          </p:cNvPr>
          <p:cNvCxnSpPr>
            <a:stCxn id="12" idx="3"/>
            <a:endCxn id="14" idx="1"/>
          </p:cNvCxnSpPr>
          <p:nvPr/>
        </p:nvCxnSpPr>
        <p:spPr>
          <a:xfrm>
            <a:off x="3834579" y="4739137"/>
            <a:ext cx="651385" cy="37374"/>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BE71475B-7A3B-E858-E7A0-8D0EBE0F2238}"/>
              </a:ext>
            </a:extLst>
          </p:cNvPr>
          <p:cNvSpPr/>
          <p:nvPr/>
        </p:nvSpPr>
        <p:spPr>
          <a:xfrm>
            <a:off x="838198" y="5306968"/>
            <a:ext cx="2996381" cy="8996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CHINA</a:t>
            </a:r>
          </a:p>
          <a:p>
            <a:pPr algn="ctr"/>
            <a:r>
              <a:rPr lang="es-CR" b="1" dirty="0"/>
              <a:t>BAIDU ENTREPRISE </a:t>
            </a:r>
          </a:p>
        </p:txBody>
      </p:sp>
      <p:sp>
        <p:nvSpPr>
          <p:cNvPr id="22" name="Rectángulo 21">
            <a:extLst>
              <a:ext uri="{FF2B5EF4-FFF2-40B4-BE49-F238E27FC236}">
                <a16:creationId xmlns:a16="http://schemas.microsoft.com/office/drawing/2014/main" id="{7AFAC5A9-D3C6-02E0-BCC5-76567A34D440}"/>
              </a:ext>
            </a:extLst>
          </p:cNvPr>
          <p:cNvSpPr/>
          <p:nvPr/>
        </p:nvSpPr>
        <p:spPr>
          <a:xfrm>
            <a:off x="4485965" y="5306967"/>
            <a:ext cx="2996381" cy="89965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rPr>
              <a:t>AI CHAT BOT</a:t>
            </a:r>
          </a:p>
          <a:p>
            <a:pPr algn="ctr"/>
            <a:r>
              <a:rPr lang="es-CR" sz="2000" b="1" dirty="0">
                <a:solidFill>
                  <a:srgbClr val="FFFF00"/>
                </a:solidFill>
              </a:rPr>
              <a:t>EARNIE</a:t>
            </a:r>
            <a:r>
              <a:rPr lang="es-CR" b="1" dirty="0">
                <a:solidFill>
                  <a:srgbClr val="002060"/>
                </a:solidFill>
              </a:rPr>
              <a:t> </a:t>
            </a:r>
            <a:r>
              <a:rPr lang="es-CR" b="1" dirty="0"/>
              <a:t>CONOCIDO COMO </a:t>
            </a:r>
          </a:p>
          <a:p>
            <a:pPr algn="ctr"/>
            <a:r>
              <a:rPr lang="es-CR" b="1" dirty="0"/>
              <a:t>WENXIN YIYAN </a:t>
            </a:r>
          </a:p>
        </p:txBody>
      </p:sp>
      <p:cxnSp>
        <p:nvCxnSpPr>
          <p:cNvPr id="23" name="Conector recto 22">
            <a:extLst>
              <a:ext uri="{FF2B5EF4-FFF2-40B4-BE49-F238E27FC236}">
                <a16:creationId xmlns:a16="http://schemas.microsoft.com/office/drawing/2014/main" id="{6081FDE1-F4B1-29B5-5976-4EA57DE32053}"/>
              </a:ext>
            </a:extLst>
          </p:cNvPr>
          <p:cNvCxnSpPr>
            <a:stCxn id="21" idx="3"/>
            <a:endCxn id="22" idx="1"/>
          </p:cNvCxnSpPr>
          <p:nvPr/>
        </p:nvCxnSpPr>
        <p:spPr>
          <a:xfrm flipV="1">
            <a:off x="3834579" y="5756793"/>
            <a:ext cx="651386" cy="1"/>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F654CE31-EF4B-D42D-140D-06C2F0121674}"/>
              </a:ext>
            </a:extLst>
          </p:cNvPr>
          <p:cNvSpPr/>
          <p:nvPr/>
        </p:nvSpPr>
        <p:spPr>
          <a:xfrm>
            <a:off x="838198" y="6302473"/>
            <a:ext cx="10621300" cy="4817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TODOS LOS CHATBOTS ESTÁN PROGRAMADOS PARA RESPONDER PREGUNTAS EN LÍNEA UTILIZANDO UN LENGUAJE NATURAL Y PARECIDO AL HUMANO. PERO NO SÓLO PREGUNTAS . </a:t>
            </a:r>
            <a:endParaRPr lang="es-CR" b="1" dirty="0"/>
          </a:p>
        </p:txBody>
      </p:sp>
      <p:cxnSp>
        <p:nvCxnSpPr>
          <p:cNvPr id="30" name="Conector recto 29">
            <a:extLst>
              <a:ext uri="{FF2B5EF4-FFF2-40B4-BE49-F238E27FC236}">
                <a16:creationId xmlns:a16="http://schemas.microsoft.com/office/drawing/2014/main" id="{F0801C4B-FACA-A196-E64E-706A99511836}"/>
              </a:ext>
            </a:extLst>
          </p:cNvPr>
          <p:cNvCxnSpPr>
            <a:stCxn id="5" idx="3"/>
          </p:cNvCxnSpPr>
          <p:nvPr/>
        </p:nvCxnSpPr>
        <p:spPr>
          <a:xfrm flipV="1">
            <a:off x="7482348" y="1408479"/>
            <a:ext cx="875069" cy="1"/>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8C0B33C0-05A1-E031-19BE-4DF3BB8E734D}"/>
              </a:ext>
            </a:extLst>
          </p:cNvPr>
          <p:cNvCxnSpPr>
            <a:stCxn id="10" idx="3"/>
            <a:endCxn id="3" idx="1"/>
          </p:cNvCxnSpPr>
          <p:nvPr/>
        </p:nvCxnSpPr>
        <p:spPr>
          <a:xfrm flipV="1">
            <a:off x="7482346" y="3679735"/>
            <a:ext cx="875072" cy="1"/>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a16="http://schemas.microsoft.com/office/drawing/2014/main" id="{F96CE6EB-C3B6-CB6C-B032-D96BC5EC3C5A}"/>
              </a:ext>
            </a:extLst>
          </p:cNvPr>
          <p:cNvSpPr txBox="1"/>
          <p:nvPr/>
        </p:nvSpPr>
        <p:spPr>
          <a:xfrm>
            <a:off x="8834284" y="5751867"/>
            <a:ext cx="2831690" cy="553998"/>
          </a:xfrm>
          <a:prstGeom prst="rect">
            <a:avLst/>
          </a:prstGeom>
          <a:noFill/>
        </p:spPr>
        <p:txBody>
          <a:bodyPr wrap="square" rtlCol="0">
            <a:spAutoFit/>
          </a:bodyPr>
          <a:lstStyle/>
          <a:p>
            <a:r>
              <a:rPr lang="es-CR" sz="1600" b="1" dirty="0"/>
              <a:t>LORENZO  GUADAMUZ S.  </a:t>
            </a:r>
          </a:p>
          <a:p>
            <a:r>
              <a:rPr lang="es-CR" sz="1400" b="1" dirty="0"/>
              <a:t>2023 </a:t>
            </a:r>
          </a:p>
        </p:txBody>
      </p:sp>
      <p:sp>
        <p:nvSpPr>
          <p:cNvPr id="11" name="Rectángulo 10">
            <a:extLst>
              <a:ext uri="{FF2B5EF4-FFF2-40B4-BE49-F238E27FC236}">
                <a16:creationId xmlns:a16="http://schemas.microsoft.com/office/drawing/2014/main" id="{6C301327-6EFA-DB5F-8A89-008B4572390D}"/>
              </a:ext>
            </a:extLst>
          </p:cNvPr>
          <p:cNvSpPr/>
          <p:nvPr/>
        </p:nvSpPr>
        <p:spPr>
          <a:xfrm>
            <a:off x="8357416" y="4414928"/>
            <a:ext cx="2996381" cy="1179622"/>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rgbClr val="7030A0"/>
                </a:solidFill>
              </a:rPr>
              <a:t>AURORA GPT .</a:t>
            </a:r>
          </a:p>
          <a:p>
            <a:pPr algn="ctr"/>
            <a:r>
              <a:rPr lang="es-CR" b="1" dirty="0">
                <a:solidFill>
                  <a:srgbClr val="7030A0"/>
                </a:solidFill>
              </a:rPr>
              <a:t>POR LAB. NACIONAL ARGONE, INTEL Y HP  SUPERCOMPUTADORA </a:t>
            </a:r>
          </a:p>
        </p:txBody>
      </p:sp>
    </p:spTree>
    <p:extLst>
      <p:ext uri="{BB962C8B-B14F-4D97-AF65-F5344CB8AC3E}">
        <p14:creationId xmlns:p14="http://schemas.microsoft.com/office/powerpoint/2010/main" val="1724338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F5AD9-7110-1CBB-1C0B-A0CAC83F6977}"/>
              </a:ext>
            </a:extLst>
          </p:cNvPr>
          <p:cNvSpPr>
            <a:spLocks noGrp="1"/>
          </p:cNvSpPr>
          <p:nvPr>
            <p:ph type="title"/>
          </p:nvPr>
        </p:nvSpPr>
        <p:spPr>
          <a:xfrm>
            <a:off x="838200" y="365126"/>
            <a:ext cx="10515600" cy="755752"/>
          </a:xfrm>
          <a:solidFill>
            <a:srgbClr val="CCFF33"/>
          </a:solidFill>
        </p:spPr>
        <p:txBody>
          <a:bodyPr/>
          <a:lstStyle/>
          <a:p>
            <a:pPr algn="ctr"/>
            <a:r>
              <a:rPr lang="es-CR" b="1" dirty="0"/>
              <a:t>¿CHATBOTS PARA QUÉ?</a:t>
            </a:r>
          </a:p>
        </p:txBody>
      </p:sp>
      <p:sp>
        <p:nvSpPr>
          <p:cNvPr id="3" name="Marcador de contenido 2">
            <a:extLst>
              <a:ext uri="{FF2B5EF4-FFF2-40B4-BE49-F238E27FC236}">
                <a16:creationId xmlns:a16="http://schemas.microsoft.com/office/drawing/2014/main" id="{EA3D9112-D91A-A2FE-45E0-AD4964678937}"/>
              </a:ext>
            </a:extLst>
          </p:cNvPr>
          <p:cNvSpPr>
            <a:spLocks noGrp="1"/>
          </p:cNvSpPr>
          <p:nvPr>
            <p:ph idx="1"/>
          </p:nvPr>
        </p:nvSpPr>
        <p:spPr>
          <a:xfrm>
            <a:off x="838200" y="1268361"/>
            <a:ext cx="10515600" cy="4908602"/>
          </a:xfrm>
          <a:solidFill>
            <a:srgbClr val="FFFFCC"/>
          </a:solidFill>
        </p:spPr>
        <p:txBody>
          <a:bodyPr>
            <a:normAutofit fontScale="92500" lnSpcReduction="1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es-CR" sz="2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de interacción solo por texto</a:t>
            </a:r>
            <a:r>
              <a:rPr lang="es-CR"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Son los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más simples y comunes, que se comunican con el usuario mediante mensajes escritos. Pueden seguir un guion predefinido o utilizar inteligencia artificial para generar respuestas más naturales y personalizadas. </a:t>
            </a:r>
            <a:r>
              <a:rPr lang="es-CR" sz="2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Un ejemplo de este tipo de </a:t>
            </a:r>
            <a:r>
              <a:rPr lang="es-CR" sz="24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chatbot</a:t>
            </a:r>
            <a:r>
              <a:rPr lang="es-CR" sz="2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es </a:t>
            </a:r>
            <a:r>
              <a:rPr lang="es-CR" sz="24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ChatGPT</a:t>
            </a:r>
            <a:r>
              <a:rPr lang="es-CR" sz="2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desarrollado por OpenAI</a:t>
            </a:r>
            <a:r>
              <a:rPr lang="es-CR" sz="2400" u="sng" baseline="30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1</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C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R" sz="2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de interacción multimedia</a:t>
            </a:r>
            <a:r>
              <a:rPr lang="es-CR"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Son los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que pueden enviar y recibir imágenes, vídeos, audios, emojis, gifs y otros elementos multimedia. Estos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pueden enriquecer la experiencia del usuario y ofrecer más opciones de interacción. </a:t>
            </a:r>
            <a:r>
              <a:rPr lang="es-CR" sz="2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Un ejemplo de este tipo de </a:t>
            </a:r>
            <a:r>
              <a:rPr lang="es-CR" sz="24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chatbot</a:t>
            </a:r>
            <a:r>
              <a:rPr lang="es-CR" sz="2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es BARD, desarrollado por IBM Research</a:t>
            </a:r>
            <a:r>
              <a:rPr lang="es-CR" sz="2400" u="sng" baseline="30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2</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C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s-CR" sz="26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por mensajes de voz: </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Son los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que pueden reconocer y sintetizar la voz humana, permitiendo al usuario hablar con el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 lugar de escribir. Estos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pueden ser más cómodos y accesibles para algunos usuarios, especialmente si tienen dificultades para leer o escribir. </a:t>
            </a:r>
            <a:r>
              <a:rPr lang="es-CR" sz="2400" b="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Un ejemplo de este tipo de </a:t>
            </a:r>
            <a:r>
              <a:rPr lang="es-CR" sz="2400" b="1"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chatbot</a:t>
            </a:r>
            <a:r>
              <a:rPr lang="es-CR" sz="2400" b="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es </a:t>
            </a:r>
            <a:r>
              <a:rPr lang="es-CR" sz="2400" b="1"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DialoGPT</a:t>
            </a:r>
            <a:r>
              <a:rPr lang="es-CR" sz="2400" b="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desarrollado por Microsoft Research</a:t>
            </a:r>
            <a:r>
              <a:rPr lang="es-CR" sz="2400" b="1" u="sng" baseline="30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3</a:t>
            </a:r>
            <a:r>
              <a:rPr lang="es-C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CR"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92469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F7CA1-F000-ED48-4930-3C856E093DED}"/>
              </a:ext>
            </a:extLst>
          </p:cNvPr>
          <p:cNvSpPr>
            <a:spLocks noGrp="1"/>
          </p:cNvSpPr>
          <p:nvPr>
            <p:ph type="title"/>
          </p:nvPr>
        </p:nvSpPr>
        <p:spPr>
          <a:xfrm>
            <a:off x="838200" y="365126"/>
            <a:ext cx="10515600" cy="814746"/>
          </a:xfrm>
          <a:solidFill>
            <a:srgbClr val="CCFF33"/>
          </a:solidFill>
        </p:spPr>
        <p:txBody>
          <a:bodyPr/>
          <a:lstStyle/>
          <a:p>
            <a:pPr algn="ctr"/>
            <a:r>
              <a:rPr lang="es-CR" b="1" dirty="0"/>
              <a:t>¿CHATBOTS PARA QUÉ?</a:t>
            </a:r>
          </a:p>
        </p:txBody>
      </p:sp>
      <p:sp>
        <p:nvSpPr>
          <p:cNvPr id="3" name="Marcador de contenido 2">
            <a:extLst>
              <a:ext uri="{FF2B5EF4-FFF2-40B4-BE49-F238E27FC236}">
                <a16:creationId xmlns:a16="http://schemas.microsoft.com/office/drawing/2014/main" id="{F9830FD6-8CBB-DC36-DD83-1549B654E136}"/>
              </a:ext>
            </a:extLst>
          </p:cNvPr>
          <p:cNvSpPr>
            <a:spLocks noGrp="1"/>
          </p:cNvSpPr>
          <p:nvPr>
            <p:ph idx="1"/>
          </p:nvPr>
        </p:nvSpPr>
        <p:spPr>
          <a:xfrm>
            <a:off x="838200" y="1342103"/>
            <a:ext cx="10515600" cy="4834860"/>
          </a:xfrm>
          <a:solidFill>
            <a:srgbClr val="CCFFFF"/>
          </a:solidFill>
        </p:spPr>
        <p:txBody>
          <a:bodyPr>
            <a:normAutofit fontScale="775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es-CR" sz="3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3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para atención y servicio al cliente</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 los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que pueden resolver dudas, quejas, sugerencias y otras consultas de los clientes. Estos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pueden mejorar la satisfacción y la fidelización de los clientes, reducir los costes operativos y aumentar la eficiencia. Un ejemplo de este tipo de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BlenderBot</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desarrollado por Facebook AI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Research</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C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R" sz="33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33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para la solución automatizada de preguntas rápidas</a:t>
            </a:r>
            <a:r>
              <a:rPr lang="es-CR" sz="33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Son los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que pueden responder a preguntas frecuentes o sencillas, sin necesidad de derivar al usuario a un agente humano. Estos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pueden ahorrar tiempo y recursos, y proporcionar información útil y precisa. Un ejemplo de este tipo de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es </a:t>
            </a:r>
            <a:r>
              <a:rPr lang="es-C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 desarrollado por el Banco Real de Escocia</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C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R" sz="31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31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para la captación de leads (</a:t>
            </a:r>
            <a:r>
              <a:rPr lang="es-CR" sz="3100" b="1" dirty="0">
                <a:solidFill>
                  <a:srgbClr val="002060"/>
                </a:solidFill>
                <a:effectLst/>
                <a:highlight>
                  <a:srgbClr val="CCFFFF"/>
                </a:highlight>
                <a:latin typeface="Times New Roman" panose="02020603050405020304" pitchFamily="18" charset="0"/>
                <a:ea typeface="Times New Roman" panose="02020603050405020304" pitchFamily="18" charset="0"/>
                <a:cs typeface="Times New Roman" panose="02020603050405020304" pitchFamily="18" charset="0"/>
              </a:rPr>
              <a:t>cliente potencial</a:t>
            </a:r>
            <a:r>
              <a:rPr lang="es-CR" sz="31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y mejora de procesos de marketing: </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Son los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que pueden generar y cualificar leads, ofrecer recomendaciones personalizadas, enviar ofertas y promociones, y realizar seguimiento de las ventas. Estos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pueden aumentar las conversiones, las ventas y los ingresos, y optimizar las estrategias de marketing. Un ejemplo de este tipo de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C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 </a:t>
            </a:r>
            <a:r>
              <a:rPr lang="es-CR" sz="31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Sunny</a:t>
            </a:r>
            <a:r>
              <a:rPr lang="es-CR" sz="31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C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desarrollado por </a:t>
            </a:r>
            <a:r>
              <a:rPr lang="es-CR"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s-C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Keyes Company</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C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576369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7072C2-59E3-F2FE-5D80-B4AABBED42FD}"/>
              </a:ext>
            </a:extLst>
          </p:cNvPr>
          <p:cNvSpPr>
            <a:spLocks noGrp="1"/>
          </p:cNvSpPr>
          <p:nvPr>
            <p:ph type="title"/>
          </p:nvPr>
        </p:nvSpPr>
        <p:spPr>
          <a:solidFill>
            <a:srgbClr val="CCFF33"/>
          </a:solidFill>
        </p:spPr>
        <p:txBody>
          <a:bodyPr/>
          <a:lstStyle/>
          <a:p>
            <a:pPr algn="ctr"/>
            <a:r>
              <a:rPr lang="es-CR" b="1" dirty="0"/>
              <a:t>¿CHATBOTS PARA QUÉ?</a:t>
            </a:r>
          </a:p>
        </p:txBody>
      </p:sp>
      <p:sp>
        <p:nvSpPr>
          <p:cNvPr id="3" name="Marcador de contenido 2">
            <a:extLst>
              <a:ext uri="{FF2B5EF4-FFF2-40B4-BE49-F238E27FC236}">
                <a16:creationId xmlns:a16="http://schemas.microsoft.com/office/drawing/2014/main" id="{17626635-BA68-3FBA-18C6-1C5639F3EC19}"/>
              </a:ext>
            </a:extLst>
          </p:cNvPr>
          <p:cNvSpPr>
            <a:spLocks noGrp="1"/>
          </p:cNvSpPr>
          <p:nvPr>
            <p:ph idx="1"/>
          </p:nvPr>
        </p:nvSpPr>
        <p:spPr>
          <a:solidFill>
            <a:srgbClr val="FFFFCC"/>
          </a:solidFill>
        </p:spPr>
        <p:txBody>
          <a:bodyPr>
            <a:normAutofit fontScale="92500" lnSpcReduction="1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es-CR"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para la educación y el aprendizaje</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 los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que pueden enseñar, evaluar, motivar y asistir a los estudiantes en su proceso de aprendizaje. Estos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pueden facilitar el acceso a la educación, adaptarse al ritmo y nivel de cada estudiante, y proporcionar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feedback</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refuerzo. Un ejemplo de este tipo de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C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es Andy, </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desarrollado por Duolingo.</a:t>
            </a:r>
          </a:p>
          <a:p>
            <a:pPr marL="342900" indent="-342900">
              <a:lnSpc>
                <a:spcPct val="107000"/>
              </a:lnSpc>
              <a:spcAft>
                <a:spcPts val="800"/>
              </a:spcAft>
              <a:buSzPts val="1000"/>
              <a:buFont typeface="Symbol" panose="05050102010706020507" pitchFamily="18" charset="2"/>
              <a:buChar char=""/>
              <a:tabLst>
                <a:tab pos="457200" algn="l"/>
              </a:tabLst>
            </a:pP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PLATZI acaba de subir un </a:t>
            </a:r>
            <a:r>
              <a:rPr lang="es-C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Satélite Para la Educación Tecnológica. </a:t>
            </a:r>
          </a:p>
          <a:p>
            <a:pPr marL="342900" indent="-342900">
              <a:lnSpc>
                <a:spcPct val="107000"/>
              </a:lnSpc>
              <a:spcAft>
                <a:spcPts val="800"/>
              </a:spcAft>
              <a:buSzPts val="1000"/>
              <a:buFont typeface="Symbol" panose="05050102010706020507" pitchFamily="18" charset="2"/>
              <a:buChar char=""/>
              <a:tabLst>
                <a:tab pos="457200" algn="l"/>
              </a:tabLst>
            </a:pPr>
            <a:r>
              <a:rPr lang="es-CR"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para el entretenimiento y la diversión</a:t>
            </a:r>
            <a:r>
              <a:rPr lang="es-CR"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Son los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que pueden entretener, divertir, sorprender y emocionar al usuario. Estos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pueden crear contenido creativo e innovador, como poemas, historias, canciones, parodias, imágenes y más. Estos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chatbots</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pueden generar conversaciones interesantes y agradables, y hacer reír al usuario. Un ejemplo de este tipo de </a:t>
            </a:r>
            <a:r>
              <a:rPr lang="es-C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chatbot</a:t>
            </a:r>
            <a:r>
              <a:rPr lang="es-C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es </a:t>
            </a:r>
            <a:r>
              <a:rPr lang="es-CR"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Replika</a:t>
            </a:r>
            <a:r>
              <a:rPr lang="es-C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desarrollado por Luka.</a:t>
            </a:r>
            <a:endParaRPr lang="es-CR"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53785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DD501A-4064-3411-C312-EC26F0A82B90}"/>
              </a:ext>
            </a:extLst>
          </p:cNvPr>
          <p:cNvSpPr>
            <a:spLocks noGrp="1"/>
          </p:cNvSpPr>
          <p:nvPr>
            <p:ph idx="1"/>
          </p:nvPr>
        </p:nvSpPr>
        <p:spPr>
          <a:xfrm>
            <a:off x="0" y="0"/>
            <a:ext cx="12192000" cy="6858000"/>
          </a:xfrm>
          <a:solidFill>
            <a:srgbClr val="00FFFF"/>
          </a:solidFill>
        </p:spPr>
        <p:txBody>
          <a:bodyPr>
            <a:normAutofit/>
          </a:bodyPr>
          <a:lstStyle/>
          <a:p>
            <a:pPr marL="0" indent="0">
              <a:buNone/>
            </a:pPr>
            <a:endParaRPr lang="es-CR" sz="6600" dirty="0"/>
          </a:p>
          <a:p>
            <a:pPr marL="0" indent="0">
              <a:buNone/>
            </a:pPr>
            <a:endParaRPr lang="es-CR" sz="6600" dirty="0"/>
          </a:p>
          <a:p>
            <a:pPr marL="0" indent="0" algn="ctr">
              <a:buNone/>
            </a:pPr>
            <a:r>
              <a:rPr lang="es-CR" sz="6600" dirty="0">
                <a:solidFill>
                  <a:srgbClr val="002060"/>
                </a:solidFill>
              </a:rPr>
              <a:t>OTROS DETERMINANTES PARA </a:t>
            </a:r>
            <a:r>
              <a:rPr lang="es-CR" sz="6600" dirty="0">
                <a:solidFill>
                  <a:srgbClr val="C00000"/>
                </a:solidFill>
              </a:rPr>
              <a:t>UNA FILOSOFÍA DE FORMACIÓN TÉCNICA PROFESIONAL. </a:t>
            </a:r>
          </a:p>
        </p:txBody>
      </p:sp>
    </p:spTree>
    <p:extLst>
      <p:ext uri="{BB962C8B-B14F-4D97-AF65-F5344CB8AC3E}">
        <p14:creationId xmlns:p14="http://schemas.microsoft.com/office/powerpoint/2010/main" val="3245685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BB900-F3D8-7F87-4580-538322BCA71C}"/>
              </a:ext>
            </a:extLst>
          </p:cNvPr>
          <p:cNvSpPr>
            <a:spLocks noGrp="1"/>
          </p:cNvSpPr>
          <p:nvPr>
            <p:ph type="title"/>
          </p:nvPr>
        </p:nvSpPr>
        <p:spPr>
          <a:xfrm>
            <a:off x="838200" y="365126"/>
            <a:ext cx="10515600" cy="873740"/>
          </a:xfrm>
          <a:solidFill>
            <a:srgbClr val="FFFFCC"/>
          </a:solidFill>
        </p:spPr>
        <p:txBody>
          <a:bodyPr>
            <a:noAutofit/>
          </a:bodyPr>
          <a:lstStyle/>
          <a:p>
            <a:pPr algn="ctr"/>
            <a:br>
              <a:rPr lang="es-CR" sz="2800" b="1" dirty="0">
                <a:solidFill>
                  <a:srgbClr val="002060"/>
                </a:solidFill>
                <a:effectLst/>
                <a:latin typeface="Times New Roman" panose="02020603050405020304" pitchFamily="18" charset="0"/>
                <a:ea typeface="Times New Roman" panose="02020603050405020304" pitchFamily="18" charset="0"/>
              </a:rPr>
            </a:br>
            <a:r>
              <a:rPr lang="es-CR" sz="2800" b="1" dirty="0">
                <a:solidFill>
                  <a:srgbClr val="002060"/>
                </a:solidFill>
                <a:effectLst/>
                <a:latin typeface="Times New Roman" panose="02020603050405020304" pitchFamily="18" charset="0"/>
                <a:ea typeface="Times New Roman" panose="02020603050405020304" pitchFamily="18" charset="0"/>
              </a:rPr>
              <a:t>LA FILOSOFÍA EN LA FTP NO ES PROPIA </a:t>
            </a:r>
            <a:br>
              <a:rPr lang="es-CR" sz="2800" b="1" dirty="0">
                <a:solidFill>
                  <a:srgbClr val="002060"/>
                </a:solidFill>
                <a:effectLst/>
                <a:latin typeface="Times New Roman" panose="02020603050405020304" pitchFamily="18" charset="0"/>
                <a:ea typeface="Times New Roman" panose="02020603050405020304" pitchFamily="18" charset="0"/>
              </a:rPr>
            </a:br>
            <a:r>
              <a:rPr lang="es-CR" sz="2800" b="1" dirty="0">
                <a:solidFill>
                  <a:srgbClr val="002060"/>
                </a:solidFill>
                <a:effectLst/>
                <a:latin typeface="Times New Roman" panose="02020603050405020304" pitchFamily="18" charset="0"/>
                <a:ea typeface="Times New Roman" panose="02020603050405020304" pitchFamily="18" charset="0"/>
              </a:rPr>
              <a:t>Y ESTÁ UN POCO DESFASADA. </a:t>
            </a:r>
            <a:br>
              <a:rPr lang="es-CR" sz="2800" b="1" dirty="0">
                <a:solidFill>
                  <a:srgbClr val="002060"/>
                </a:solidFill>
                <a:effectLst/>
                <a:latin typeface="Times New Roman" panose="02020603050405020304" pitchFamily="18" charset="0"/>
                <a:ea typeface="Times New Roman" panose="02020603050405020304" pitchFamily="18" charset="0"/>
              </a:rPr>
            </a:br>
            <a:endParaRPr lang="es-CR" sz="2800" b="1" dirty="0">
              <a:solidFill>
                <a:srgbClr val="002060"/>
              </a:solidFill>
            </a:endParaRPr>
          </a:p>
        </p:txBody>
      </p:sp>
      <p:sp>
        <p:nvSpPr>
          <p:cNvPr id="3" name="Marcador de contenido 2">
            <a:extLst>
              <a:ext uri="{FF2B5EF4-FFF2-40B4-BE49-F238E27FC236}">
                <a16:creationId xmlns:a16="http://schemas.microsoft.com/office/drawing/2014/main" id="{85325F89-5AF9-9255-3FDD-9E602D64499D}"/>
              </a:ext>
            </a:extLst>
          </p:cNvPr>
          <p:cNvSpPr>
            <a:spLocks noGrp="1"/>
          </p:cNvSpPr>
          <p:nvPr>
            <p:ph idx="1"/>
          </p:nvPr>
        </p:nvSpPr>
        <p:spPr>
          <a:xfrm>
            <a:off x="648929" y="1238866"/>
            <a:ext cx="10987548" cy="5254008"/>
          </a:xfrm>
          <a:solidFill>
            <a:srgbClr val="002060"/>
          </a:solidFill>
        </p:spPr>
        <p:txBody>
          <a:bodyPr>
            <a:normAutofit fontScale="92500"/>
          </a:bodyPr>
          <a:lstStyle/>
          <a:p>
            <a:r>
              <a:rPr lang="es-CR" sz="2400" b="1" dirty="0">
                <a:solidFill>
                  <a:schemeClr val="bg1"/>
                </a:solidFill>
                <a:effectLst/>
                <a:latin typeface="Times New Roman" panose="02020603050405020304" pitchFamily="18" charset="0"/>
                <a:ea typeface="Times New Roman" panose="02020603050405020304" pitchFamily="18" charset="0"/>
              </a:rPr>
              <a:t>La Formación Técnica Profesional  es la Cuarta Modalidad que aparece al analizar la evolución histórica de las Estructuras Educativas (entendidas como el Esquema Institucional-Organizativo para desarrollar una función de educar o de Formar un recurso humano, o una  persona). Es por ello la más reciente de las ofertas educativas . </a:t>
            </a:r>
          </a:p>
          <a:p>
            <a:r>
              <a:rPr lang="es-CR" sz="2400" b="1" dirty="0">
                <a:solidFill>
                  <a:srgbClr val="FFFF00"/>
                </a:solidFill>
                <a:effectLst/>
                <a:latin typeface="Times New Roman" panose="02020603050405020304" pitchFamily="18" charset="0"/>
                <a:ea typeface="Times New Roman" panose="02020603050405020304" pitchFamily="18" charset="0"/>
              </a:rPr>
              <a:t>Como modalidad relativamente  Reciente (Siglo XX) tomó prestadas de los otros niveles ( Educación </a:t>
            </a:r>
            <a:r>
              <a:rPr lang="es-CR" sz="2400" b="1" dirty="0" err="1">
                <a:solidFill>
                  <a:srgbClr val="FFFF00"/>
                </a:solidFill>
                <a:effectLst/>
                <a:latin typeface="Times New Roman" panose="02020603050405020304" pitchFamily="18" charset="0"/>
                <a:ea typeface="Times New Roman" panose="02020603050405020304" pitchFamily="18" charset="0"/>
              </a:rPr>
              <a:t>Pre-primaria</a:t>
            </a:r>
            <a:r>
              <a:rPr lang="es-CR" sz="2400" b="1" dirty="0">
                <a:solidFill>
                  <a:srgbClr val="FFFF00"/>
                </a:solidFill>
                <a:effectLst/>
                <a:latin typeface="Times New Roman" panose="02020603050405020304" pitchFamily="18" charset="0"/>
                <a:ea typeface="Times New Roman" panose="02020603050405020304" pitchFamily="18" charset="0"/>
              </a:rPr>
              <a:t> y Primaria , Educación Secundaria o Media y Educación Superior ) su estructura de organización académica (escolarizada y con un calendario organizado por meses, semanas, días, horas y estudiantes organizados por edades y grados ) ;  su estructura Curricular (Fines, objetivos, Principios , Planes de Estudio, Programas, Contenidos, Metodologías, evaluación, materiales, formas de entrega de los contenidos) y su filosofía. </a:t>
            </a:r>
          </a:p>
          <a:p>
            <a:r>
              <a:rPr lang="es-CR" sz="2400" b="1" dirty="0">
                <a:solidFill>
                  <a:schemeClr val="bg1"/>
                </a:solidFill>
                <a:effectLst/>
                <a:latin typeface="Times New Roman" panose="02020603050405020304" pitchFamily="18" charset="0"/>
                <a:ea typeface="Times New Roman" panose="02020603050405020304" pitchFamily="18" charset="0"/>
              </a:rPr>
              <a:t>Pero todos sabemos que los sistemas educativos avanzan muy lentamente, en relación a la rapidez con que evoluciona la sociedad, las empresas y los adelantos científicos y tecnológicos, por lo que -en general- los sistemas de FTP (en cuanto a estructura educativa, curricular y filosófica)  van muy retrasados con respecto a las demandas empresariales y de la sociedad.</a:t>
            </a:r>
          </a:p>
          <a:p>
            <a:endParaRPr lang="es-CR" dirty="0"/>
          </a:p>
        </p:txBody>
      </p:sp>
    </p:spTree>
    <p:extLst>
      <p:ext uri="{BB962C8B-B14F-4D97-AF65-F5344CB8AC3E}">
        <p14:creationId xmlns:p14="http://schemas.microsoft.com/office/powerpoint/2010/main" val="513861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7CA4BB-751A-1748-8F8F-41BC9B26E2C4}"/>
              </a:ext>
            </a:extLst>
          </p:cNvPr>
          <p:cNvSpPr txBox="1"/>
          <p:nvPr/>
        </p:nvSpPr>
        <p:spPr>
          <a:xfrm>
            <a:off x="3037322" y="306186"/>
            <a:ext cx="6117380" cy="553998"/>
          </a:xfrm>
          <a:prstGeom prst="rect">
            <a:avLst/>
          </a:prstGeom>
          <a:noFill/>
        </p:spPr>
        <p:txBody>
          <a:bodyPr wrap="none" rtlCol="0">
            <a:spAutoFit/>
          </a:bodyPr>
          <a:lstStyle/>
          <a:p>
            <a:pPr algn="ctr"/>
            <a:r>
              <a:rPr lang="en-US" sz="3000" b="1" dirty="0">
                <a:solidFill>
                  <a:srgbClr val="FF0000"/>
                </a:solidFill>
                <a:latin typeface="Poppins" pitchFamily="2" charset="77"/>
                <a:cs typeface="Poppins" pitchFamily="2" charset="77"/>
              </a:rPr>
              <a:t>EVOLUCIÓN EN LA FORMACIÓN </a:t>
            </a:r>
          </a:p>
        </p:txBody>
      </p:sp>
      <p:sp>
        <p:nvSpPr>
          <p:cNvPr id="4" name="Freeform 223">
            <a:extLst>
              <a:ext uri="{FF2B5EF4-FFF2-40B4-BE49-F238E27FC236}">
                <a16:creationId xmlns:a16="http://schemas.microsoft.com/office/drawing/2014/main" id="{BCEB9C6C-03E6-4C41-980F-CCBDEC99613E}"/>
              </a:ext>
            </a:extLst>
          </p:cNvPr>
          <p:cNvSpPr>
            <a:spLocks noChangeArrowheads="1"/>
          </p:cNvSpPr>
          <p:nvPr/>
        </p:nvSpPr>
        <p:spPr bwMode="auto">
          <a:xfrm>
            <a:off x="4635688" y="2329061"/>
            <a:ext cx="2927827" cy="2927827"/>
          </a:xfrm>
          <a:custGeom>
            <a:avLst/>
            <a:gdLst>
              <a:gd name="T0" fmla="*/ 4478 w 8965"/>
              <a:gd name="T1" fmla="*/ 1 h 8964"/>
              <a:gd name="T2" fmla="*/ 4478 w 8965"/>
              <a:gd name="T3" fmla="*/ 1 h 8964"/>
              <a:gd name="T4" fmla="*/ 1 w 8965"/>
              <a:gd name="T5" fmla="*/ 4485 h 8964"/>
              <a:gd name="T6" fmla="*/ 1 w 8965"/>
              <a:gd name="T7" fmla="*/ 4485 h 8964"/>
              <a:gd name="T8" fmla="*/ 4485 w 8965"/>
              <a:gd name="T9" fmla="*/ 8961 h 8964"/>
              <a:gd name="T10" fmla="*/ 4485 w 8965"/>
              <a:gd name="T11" fmla="*/ 8961 h 8964"/>
              <a:gd name="T12" fmla="*/ 8962 w 8965"/>
              <a:gd name="T13" fmla="*/ 4478 h 8964"/>
              <a:gd name="T14" fmla="*/ 8962 w 8965"/>
              <a:gd name="T15" fmla="*/ 4478 h 8964"/>
              <a:gd name="T16" fmla="*/ 4478 w 8965"/>
              <a:gd name="T17" fmla="*/ 1 h 8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5" h="8964">
                <a:moveTo>
                  <a:pt x="4478" y="1"/>
                </a:moveTo>
                <a:lnTo>
                  <a:pt x="4478" y="1"/>
                </a:lnTo>
                <a:cubicBezTo>
                  <a:pt x="2005" y="3"/>
                  <a:pt x="0" y="2010"/>
                  <a:pt x="1" y="4485"/>
                </a:cubicBezTo>
                <a:lnTo>
                  <a:pt x="1" y="4485"/>
                </a:lnTo>
                <a:cubicBezTo>
                  <a:pt x="4" y="6959"/>
                  <a:pt x="2011" y="8963"/>
                  <a:pt x="4485" y="8961"/>
                </a:cubicBezTo>
                <a:lnTo>
                  <a:pt x="4485" y="8961"/>
                </a:lnTo>
                <a:cubicBezTo>
                  <a:pt x="6959" y="8959"/>
                  <a:pt x="8964" y="6952"/>
                  <a:pt x="8962" y="4478"/>
                </a:cubicBezTo>
                <a:lnTo>
                  <a:pt x="8962" y="4478"/>
                </a:lnTo>
                <a:cubicBezTo>
                  <a:pt x="8960" y="2004"/>
                  <a:pt x="6953" y="0"/>
                  <a:pt x="4478" y="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8" name="Freeform 37">
            <a:extLst>
              <a:ext uri="{FF2B5EF4-FFF2-40B4-BE49-F238E27FC236}">
                <a16:creationId xmlns:a16="http://schemas.microsoft.com/office/drawing/2014/main" id="{D3FB585A-0EE5-3D4B-87E8-0790C520B021}"/>
              </a:ext>
            </a:extLst>
          </p:cNvPr>
          <p:cNvSpPr>
            <a:spLocks noChangeArrowheads="1"/>
          </p:cNvSpPr>
          <p:nvPr/>
        </p:nvSpPr>
        <p:spPr bwMode="auto">
          <a:xfrm>
            <a:off x="4427518" y="2120239"/>
            <a:ext cx="1673918" cy="3345932"/>
          </a:xfrm>
          <a:custGeom>
            <a:avLst/>
            <a:gdLst>
              <a:gd name="connsiteX0" fmla="*/ 3343647 w 3347835"/>
              <a:gd name="connsiteY0" fmla="*/ 2713245 h 6691863"/>
              <a:gd name="connsiteX1" fmla="*/ 3344953 w 3347835"/>
              <a:gd name="connsiteY1" fmla="*/ 3971285 h 6691863"/>
              <a:gd name="connsiteX2" fmla="*/ 2715474 w 3347835"/>
              <a:gd name="connsiteY2" fmla="*/ 3343897 h 6691863"/>
              <a:gd name="connsiteX3" fmla="*/ 3343647 w 3347835"/>
              <a:gd name="connsiteY3" fmla="*/ 2713245 h 6691863"/>
              <a:gd name="connsiteX4" fmla="*/ 3341690 w 3347835"/>
              <a:gd name="connsiteY4" fmla="*/ 1365264 h 6691863"/>
              <a:gd name="connsiteX5" fmla="*/ 3342342 w 3347835"/>
              <a:gd name="connsiteY5" fmla="*/ 2125299 h 6691863"/>
              <a:gd name="connsiteX6" fmla="*/ 2125026 w 3347835"/>
              <a:gd name="connsiteY6" fmla="*/ 3344358 h 6691863"/>
              <a:gd name="connsiteX7" fmla="*/ 3343648 w 3347835"/>
              <a:gd name="connsiteY7" fmla="*/ 4562111 h 6691863"/>
              <a:gd name="connsiteX8" fmla="*/ 3344953 w 3347835"/>
              <a:gd name="connsiteY8" fmla="*/ 5321493 h 6691863"/>
              <a:gd name="connsiteX9" fmla="*/ 1364611 w 3347835"/>
              <a:gd name="connsiteY9" fmla="*/ 3345011 h 6691863"/>
              <a:gd name="connsiteX10" fmla="*/ 3341690 w 3347835"/>
              <a:gd name="connsiteY10" fmla="*/ 1365264 h 6691863"/>
              <a:gd name="connsiteX11" fmla="*/ 3342609 w 3347835"/>
              <a:gd name="connsiteY11" fmla="*/ 0 h 6691863"/>
              <a:gd name="connsiteX12" fmla="*/ 3343262 w 3347835"/>
              <a:gd name="connsiteY12" fmla="*/ 761107 h 6691863"/>
              <a:gd name="connsiteX13" fmla="*/ 760368 w 3347835"/>
              <a:gd name="connsiteY13" fmla="*/ 3347565 h 6691863"/>
              <a:gd name="connsiteX14" fmla="*/ 3347181 w 3347835"/>
              <a:gd name="connsiteY14" fmla="*/ 5932063 h 6691863"/>
              <a:gd name="connsiteX15" fmla="*/ 3347835 w 3347835"/>
              <a:gd name="connsiteY15" fmla="*/ 6691863 h 6691863"/>
              <a:gd name="connsiteX16" fmla="*/ 1 w 3347835"/>
              <a:gd name="connsiteY16" fmla="*/ 3348872 h 6691863"/>
              <a:gd name="connsiteX17" fmla="*/ 3342609 w 3347835"/>
              <a:gd name="connsiteY17" fmla="*/ 0 h 669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7835" h="6691863">
                <a:moveTo>
                  <a:pt x="3343647" y="2713245"/>
                </a:moveTo>
                <a:lnTo>
                  <a:pt x="3344953" y="3971285"/>
                </a:lnTo>
                <a:cubicBezTo>
                  <a:pt x="2996911" y="3971285"/>
                  <a:pt x="2715474" y="3690560"/>
                  <a:pt x="2715474" y="3343897"/>
                </a:cubicBezTo>
                <a:cubicBezTo>
                  <a:pt x="2714821" y="2995276"/>
                  <a:pt x="2996258" y="2713245"/>
                  <a:pt x="3343647" y="2713245"/>
                </a:cubicBezTo>
                <a:close/>
                <a:moveTo>
                  <a:pt x="3341690" y="1365264"/>
                </a:moveTo>
                <a:lnTo>
                  <a:pt x="3342342" y="2125299"/>
                </a:lnTo>
                <a:cubicBezTo>
                  <a:pt x="2669391" y="2125952"/>
                  <a:pt x="2124373" y="2672472"/>
                  <a:pt x="2125026" y="3344358"/>
                </a:cubicBezTo>
                <a:cubicBezTo>
                  <a:pt x="2125678" y="4017550"/>
                  <a:pt x="2671350" y="4562764"/>
                  <a:pt x="3343648" y="4562111"/>
                </a:cubicBezTo>
                <a:lnTo>
                  <a:pt x="3344953" y="5321493"/>
                </a:lnTo>
                <a:cubicBezTo>
                  <a:pt x="2254264" y="5322146"/>
                  <a:pt x="1365916" y="4436092"/>
                  <a:pt x="1364611" y="3345011"/>
                </a:cubicBezTo>
                <a:cubicBezTo>
                  <a:pt x="1363958" y="2254583"/>
                  <a:pt x="2251000" y="1365917"/>
                  <a:pt x="3341690" y="1365264"/>
                </a:cubicBezTo>
                <a:close/>
                <a:moveTo>
                  <a:pt x="3342609" y="0"/>
                </a:moveTo>
                <a:lnTo>
                  <a:pt x="3343262" y="761107"/>
                </a:lnTo>
                <a:cubicBezTo>
                  <a:pt x="1917902" y="761761"/>
                  <a:pt x="759061" y="1922694"/>
                  <a:pt x="760368" y="3347565"/>
                </a:cubicBezTo>
                <a:cubicBezTo>
                  <a:pt x="761021" y="4773743"/>
                  <a:pt x="1921821" y="5932716"/>
                  <a:pt x="3347181" y="5932063"/>
                </a:cubicBezTo>
                <a:lnTo>
                  <a:pt x="3347835" y="6691863"/>
                </a:lnTo>
                <a:cubicBezTo>
                  <a:pt x="1502444" y="6693169"/>
                  <a:pt x="1308" y="5193821"/>
                  <a:pt x="1" y="3348872"/>
                </a:cubicBezTo>
                <a:cubicBezTo>
                  <a:pt x="-1305" y="1503922"/>
                  <a:pt x="1497871" y="1307"/>
                  <a:pt x="3342609" y="0"/>
                </a:cubicBezTo>
                <a:close/>
              </a:path>
            </a:pathLst>
          </a:custGeom>
          <a:solidFill>
            <a:schemeClr val="accent5"/>
          </a:solidFill>
          <a:ln>
            <a:noFill/>
          </a:ln>
          <a:effectLst/>
        </p:spPr>
        <p:txBody>
          <a:bodyPr wrap="square" anchor="ctr">
            <a:noAutofit/>
          </a:bodyPr>
          <a:lstStyle/>
          <a:p>
            <a:endParaRPr lang="en-US" sz="3266" dirty="0">
              <a:latin typeface="Lato Light" panose="020F0502020204030203" pitchFamily="34" charset="0"/>
            </a:endParaRPr>
          </a:p>
        </p:txBody>
      </p:sp>
      <p:sp>
        <p:nvSpPr>
          <p:cNvPr id="39" name="Freeform 38">
            <a:extLst>
              <a:ext uri="{FF2B5EF4-FFF2-40B4-BE49-F238E27FC236}">
                <a16:creationId xmlns:a16="http://schemas.microsoft.com/office/drawing/2014/main" id="{765B8129-D2C7-6749-8FDF-9D045AC8A251}"/>
              </a:ext>
            </a:extLst>
          </p:cNvPr>
          <p:cNvSpPr>
            <a:spLocks noChangeArrowheads="1"/>
          </p:cNvSpPr>
          <p:nvPr/>
        </p:nvSpPr>
        <p:spPr bwMode="auto">
          <a:xfrm>
            <a:off x="6098881" y="2119452"/>
            <a:ext cx="1673916" cy="3345932"/>
          </a:xfrm>
          <a:custGeom>
            <a:avLst/>
            <a:gdLst>
              <a:gd name="connsiteX0" fmla="*/ 1 w 3347832"/>
              <a:gd name="connsiteY0" fmla="*/ 2714819 h 6691863"/>
              <a:gd name="connsiteX1" fmla="*/ 629481 w 3347832"/>
              <a:gd name="connsiteY1" fmla="*/ 3344819 h 6691863"/>
              <a:gd name="connsiteX2" fmla="*/ 1306 w 3347832"/>
              <a:gd name="connsiteY2" fmla="*/ 3972859 h 6691863"/>
              <a:gd name="connsiteX3" fmla="*/ 0 w 3347832"/>
              <a:gd name="connsiteY3" fmla="*/ 1365265 h 6691863"/>
              <a:gd name="connsiteX4" fmla="*/ 1980995 w 3347832"/>
              <a:gd name="connsiteY4" fmla="*/ 3343512 h 6691863"/>
              <a:gd name="connsiteX5" fmla="*/ 3266 w 3347832"/>
              <a:gd name="connsiteY5" fmla="*/ 5323720 h 6691863"/>
              <a:gd name="connsiteX6" fmla="*/ 1959 w 3347832"/>
              <a:gd name="connsiteY6" fmla="*/ 4563911 h 6691863"/>
              <a:gd name="connsiteX7" fmla="*/ 1219425 w 3347832"/>
              <a:gd name="connsiteY7" fmla="*/ 3343512 h 6691863"/>
              <a:gd name="connsiteX8" fmla="*/ 653 w 3347832"/>
              <a:gd name="connsiteY8" fmla="*/ 2125727 h 6691863"/>
              <a:gd name="connsiteX9" fmla="*/ 0 w 3347832"/>
              <a:gd name="connsiteY9" fmla="*/ 1 h 6691863"/>
              <a:gd name="connsiteX10" fmla="*/ 3347832 w 3347832"/>
              <a:gd name="connsiteY10" fmla="*/ 3343646 h 6691863"/>
              <a:gd name="connsiteX11" fmla="*/ 5225 w 3347832"/>
              <a:gd name="connsiteY11" fmla="*/ 6691863 h 6691863"/>
              <a:gd name="connsiteX12" fmla="*/ 4572 w 3347832"/>
              <a:gd name="connsiteY12" fmla="*/ 5932063 h 6691863"/>
              <a:gd name="connsiteX13" fmla="*/ 2586961 w 3347832"/>
              <a:gd name="connsiteY13" fmla="*/ 3344299 h 6691863"/>
              <a:gd name="connsiteX14" fmla="*/ 653 w 3347832"/>
              <a:gd name="connsiteY14" fmla="*/ 761108 h 669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7832" h="6691863">
                <a:moveTo>
                  <a:pt x="1" y="2714819"/>
                </a:moveTo>
                <a:cubicBezTo>
                  <a:pt x="347031" y="2714819"/>
                  <a:pt x="629481" y="2996197"/>
                  <a:pt x="629481" y="3344819"/>
                </a:cubicBezTo>
                <a:cubicBezTo>
                  <a:pt x="630134" y="3690829"/>
                  <a:pt x="347683" y="3972859"/>
                  <a:pt x="1306" y="3972859"/>
                </a:cubicBezTo>
                <a:close/>
                <a:moveTo>
                  <a:pt x="0" y="1365265"/>
                </a:moveTo>
                <a:cubicBezTo>
                  <a:pt x="1090755" y="1363958"/>
                  <a:pt x="1980342" y="2252471"/>
                  <a:pt x="1980995" y="3343512"/>
                </a:cubicBezTo>
                <a:cubicBezTo>
                  <a:pt x="1980995" y="4434553"/>
                  <a:pt x="1093368" y="5323720"/>
                  <a:pt x="3266" y="5323720"/>
                </a:cubicBezTo>
                <a:lnTo>
                  <a:pt x="1959" y="4563911"/>
                </a:lnTo>
                <a:cubicBezTo>
                  <a:pt x="675354" y="4563257"/>
                  <a:pt x="1220732" y="4016430"/>
                  <a:pt x="1219425" y="3343512"/>
                </a:cubicBezTo>
                <a:cubicBezTo>
                  <a:pt x="1219425" y="2671248"/>
                  <a:pt x="673395" y="2125074"/>
                  <a:pt x="653" y="2125727"/>
                </a:cubicBezTo>
                <a:close/>
                <a:moveTo>
                  <a:pt x="0" y="1"/>
                </a:moveTo>
                <a:cubicBezTo>
                  <a:pt x="1844377" y="-1306"/>
                  <a:pt x="3346525" y="1499349"/>
                  <a:pt x="3347832" y="3343646"/>
                </a:cubicBezTo>
                <a:cubicBezTo>
                  <a:pt x="3349138" y="5188595"/>
                  <a:pt x="1849602" y="6690557"/>
                  <a:pt x="5225" y="6691863"/>
                </a:cubicBezTo>
                <a:lnTo>
                  <a:pt x="4572" y="5932063"/>
                </a:lnTo>
                <a:cubicBezTo>
                  <a:pt x="1429000" y="5930757"/>
                  <a:pt x="2588267" y="4769823"/>
                  <a:pt x="2586961" y="3344299"/>
                </a:cubicBezTo>
                <a:cubicBezTo>
                  <a:pt x="2586308" y="1919428"/>
                  <a:pt x="1425735" y="759801"/>
                  <a:pt x="653" y="761108"/>
                </a:cubicBezTo>
                <a:close/>
              </a:path>
            </a:pathLst>
          </a:custGeom>
          <a:solidFill>
            <a:schemeClr val="accent5">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1" name="Freeform 230">
            <a:extLst>
              <a:ext uri="{FF2B5EF4-FFF2-40B4-BE49-F238E27FC236}">
                <a16:creationId xmlns:a16="http://schemas.microsoft.com/office/drawing/2014/main" id="{EF1B7A11-C3A5-4E48-B1B4-AF19FD4BE15C}"/>
              </a:ext>
            </a:extLst>
          </p:cNvPr>
          <p:cNvSpPr>
            <a:spLocks noChangeArrowheads="1"/>
          </p:cNvSpPr>
          <p:nvPr/>
        </p:nvSpPr>
        <p:spPr bwMode="auto">
          <a:xfrm>
            <a:off x="7914912" y="3524387"/>
            <a:ext cx="707115" cy="537176"/>
          </a:xfrm>
          <a:custGeom>
            <a:avLst/>
            <a:gdLst>
              <a:gd name="T0" fmla="*/ 2164 w 2165"/>
              <a:gd name="T1" fmla="*/ 1643 h 1644"/>
              <a:gd name="T2" fmla="*/ 0 w 2165"/>
              <a:gd name="T3" fmla="*/ 822 h 1644"/>
              <a:gd name="T4" fmla="*/ 2164 w 2165"/>
              <a:gd name="T5" fmla="*/ 0 h 1644"/>
              <a:gd name="T6" fmla="*/ 2164 w 2165"/>
              <a:gd name="T7" fmla="*/ 1643 h 1644"/>
            </a:gdLst>
            <a:ahLst/>
            <a:cxnLst>
              <a:cxn ang="0">
                <a:pos x="T0" y="T1"/>
              </a:cxn>
              <a:cxn ang="0">
                <a:pos x="T2" y="T3"/>
              </a:cxn>
              <a:cxn ang="0">
                <a:pos x="T4" y="T5"/>
              </a:cxn>
              <a:cxn ang="0">
                <a:pos x="T6" y="T7"/>
              </a:cxn>
            </a:cxnLst>
            <a:rect l="0" t="0" r="r" b="b"/>
            <a:pathLst>
              <a:path w="2165" h="1644">
                <a:moveTo>
                  <a:pt x="2164" y="1643"/>
                </a:moveTo>
                <a:lnTo>
                  <a:pt x="0" y="822"/>
                </a:lnTo>
                <a:lnTo>
                  <a:pt x="2164" y="0"/>
                </a:lnTo>
                <a:lnTo>
                  <a:pt x="2164" y="1643"/>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12" name="Freeform 232">
            <a:extLst>
              <a:ext uri="{FF2B5EF4-FFF2-40B4-BE49-F238E27FC236}">
                <a16:creationId xmlns:a16="http://schemas.microsoft.com/office/drawing/2014/main" id="{DC3AA27D-6062-2147-B74D-2CDAD7DF522E}"/>
              </a:ext>
            </a:extLst>
          </p:cNvPr>
          <p:cNvSpPr>
            <a:spLocks noChangeArrowheads="1"/>
          </p:cNvSpPr>
          <p:nvPr/>
        </p:nvSpPr>
        <p:spPr bwMode="auto">
          <a:xfrm>
            <a:off x="7423297" y="1781803"/>
            <a:ext cx="689832" cy="689832"/>
          </a:xfrm>
          <a:custGeom>
            <a:avLst/>
            <a:gdLst>
              <a:gd name="T0" fmla="*/ 2112 w 2113"/>
              <a:gd name="T1" fmla="*/ 1162 h 2112"/>
              <a:gd name="T2" fmla="*/ 0 w 2113"/>
              <a:gd name="T3" fmla="*/ 2111 h 2112"/>
              <a:gd name="T4" fmla="*/ 949 w 2113"/>
              <a:gd name="T5" fmla="*/ 0 h 2112"/>
              <a:gd name="T6" fmla="*/ 2112 w 2113"/>
              <a:gd name="T7" fmla="*/ 1162 h 2112"/>
            </a:gdLst>
            <a:ahLst/>
            <a:cxnLst>
              <a:cxn ang="0">
                <a:pos x="T0" y="T1"/>
              </a:cxn>
              <a:cxn ang="0">
                <a:pos x="T2" y="T3"/>
              </a:cxn>
              <a:cxn ang="0">
                <a:pos x="T4" y="T5"/>
              </a:cxn>
              <a:cxn ang="0">
                <a:pos x="T6" y="T7"/>
              </a:cxn>
            </a:cxnLst>
            <a:rect l="0" t="0" r="r" b="b"/>
            <a:pathLst>
              <a:path w="2113" h="2112">
                <a:moveTo>
                  <a:pt x="2112" y="1162"/>
                </a:moveTo>
                <a:lnTo>
                  <a:pt x="0" y="2111"/>
                </a:lnTo>
                <a:lnTo>
                  <a:pt x="949" y="0"/>
                </a:lnTo>
                <a:lnTo>
                  <a:pt x="2112" y="1162"/>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3" name="Freeform 234">
            <a:extLst>
              <a:ext uri="{FF2B5EF4-FFF2-40B4-BE49-F238E27FC236}">
                <a16:creationId xmlns:a16="http://schemas.microsoft.com/office/drawing/2014/main" id="{D9390630-B5E4-E445-89C1-3F4EF0A23EF6}"/>
              </a:ext>
            </a:extLst>
          </p:cNvPr>
          <p:cNvSpPr>
            <a:spLocks noChangeArrowheads="1"/>
          </p:cNvSpPr>
          <p:nvPr/>
        </p:nvSpPr>
        <p:spPr bwMode="auto">
          <a:xfrm>
            <a:off x="7400778" y="5091382"/>
            <a:ext cx="689832" cy="689833"/>
          </a:xfrm>
          <a:custGeom>
            <a:avLst/>
            <a:gdLst>
              <a:gd name="T0" fmla="*/ 2112 w 2113"/>
              <a:gd name="T1" fmla="*/ 949 h 2112"/>
              <a:gd name="T2" fmla="*/ 0 w 2113"/>
              <a:gd name="T3" fmla="*/ 0 h 2112"/>
              <a:gd name="T4" fmla="*/ 949 w 2113"/>
              <a:gd name="T5" fmla="*/ 2111 h 2112"/>
              <a:gd name="T6" fmla="*/ 2112 w 2113"/>
              <a:gd name="T7" fmla="*/ 949 h 2112"/>
            </a:gdLst>
            <a:ahLst/>
            <a:cxnLst>
              <a:cxn ang="0">
                <a:pos x="T0" y="T1"/>
              </a:cxn>
              <a:cxn ang="0">
                <a:pos x="T2" y="T3"/>
              </a:cxn>
              <a:cxn ang="0">
                <a:pos x="T4" y="T5"/>
              </a:cxn>
              <a:cxn ang="0">
                <a:pos x="T6" y="T7"/>
              </a:cxn>
            </a:cxnLst>
            <a:rect l="0" t="0" r="r" b="b"/>
            <a:pathLst>
              <a:path w="2113" h="2112">
                <a:moveTo>
                  <a:pt x="2112" y="949"/>
                </a:moveTo>
                <a:lnTo>
                  <a:pt x="0" y="0"/>
                </a:lnTo>
                <a:lnTo>
                  <a:pt x="949" y="2111"/>
                </a:lnTo>
                <a:lnTo>
                  <a:pt x="2112" y="949"/>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14" name="Freeform 236">
            <a:extLst>
              <a:ext uri="{FF2B5EF4-FFF2-40B4-BE49-F238E27FC236}">
                <a16:creationId xmlns:a16="http://schemas.microsoft.com/office/drawing/2014/main" id="{5F41D460-50E1-224D-A3BA-78F4F1D8662C}"/>
              </a:ext>
            </a:extLst>
          </p:cNvPr>
          <p:cNvSpPr>
            <a:spLocks noChangeArrowheads="1"/>
          </p:cNvSpPr>
          <p:nvPr/>
        </p:nvSpPr>
        <p:spPr bwMode="auto">
          <a:xfrm>
            <a:off x="3595899" y="3524387"/>
            <a:ext cx="707114" cy="537176"/>
          </a:xfrm>
          <a:custGeom>
            <a:avLst/>
            <a:gdLst>
              <a:gd name="T0" fmla="*/ 0 w 2165"/>
              <a:gd name="T1" fmla="*/ 1643 h 1644"/>
              <a:gd name="T2" fmla="*/ 2164 w 2165"/>
              <a:gd name="T3" fmla="*/ 822 h 1644"/>
              <a:gd name="T4" fmla="*/ 0 w 2165"/>
              <a:gd name="T5" fmla="*/ 0 h 1644"/>
              <a:gd name="T6" fmla="*/ 0 w 2165"/>
              <a:gd name="T7" fmla="*/ 1643 h 1644"/>
            </a:gdLst>
            <a:ahLst/>
            <a:cxnLst>
              <a:cxn ang="0">
                <a:pos x="T0" y="T1"/>
              </a:cxn>
              <a:cxn ang="0">
                <a:pos x="T2" y="T3"/>
              </a:cxn>
              <a:cxn ang="0">
                <a:pos x="T4" y="T5"/>
              </a:cxn>
              <a:cxn ang="0">
                <a:pos x="T6" y="T7"/>
              </a:cxn>
            </a:cxnLst>
            <a:rect l="0" t="0" r="r" b="b"/>
            <a:pathLst>
              <a:path w="2165" h="1644">
                <a:moveTo>
                  <a:pt x="0" y="1643"/>
                </a:moveTo>
                <a:lnTo>
                  <a:pt x="2164" y="822"/>
                </a:lnTo>
                <a:lnTo>
                  <a:pt x="0" y="0"/>
                </a:lnTo>
                <a:lnTo>
                  <a:pt x="0" y="1643"/>
                </a:lnTo>
              </a:path>
            </a:pathLst>
          </a:custGeom>
          <a:solidFill>
            <a:schemeClr val="accent6"/>
          </a:solidFill>
          <a:ln>
            <a:noFill/>
          </a:ln>
          <a:effectLst/>
        </p:spPr>
        <p:txBody>
          <a:bodyPr wrap="none" anchor="ctr"/>
          <a:lstStyle/>
          <a:p>
            <a:endParaRPr lang="en-US" sz="3266" dirty="0">
              <a:latin typeface="Lato Light" panose="020F0502020204030203" pitchFamily="34" charset="0"/>
            </a:endParaRPr>
          </a:p>
        </p:txBody>
      </p:sp>
      <p:sp>
        <p:nvSpPr>
          <p:cNvPr id="16" name="Freeform 231">
            <a:extLst>
              <a:ext uri="{FF2B5EF4-FFF2-40B4-BE49-F238E27FC236}">
                <a16:creationId xmlns:a16="http://schemas.microsoft.com/office/drawing/2014/main" id="{2472C9A5-C5CA-FB43-A3B5-68199AD0DB5F}"/>
              </a:ext>
            </a:extLst>
          </p:cNvPr>
          <p:cNvSpPr>
            <a:spLocks noChangeArrowheads="1"/>
          </p:cNvSpPr>
          <p:nvPr/>
        </p:nvSpPr>
        <p:spPr bwMode="auto">
          <a:xfrm>
            <a:off x="6160750" y="3760844"/>
            <a:ext cx="2331720" cy="68580"/>
          </a:xfrm>
          <a:prstGeom prst="roundRect">
            <a:avLst>
              <a:gd name="adj" fmla="val 50000"/>
            </a:avLst>
          </a:prstGeom>
          <a:solidFill>
            <a:srgbClr val="BDBD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7" name="Freeform 237">
            <a:extLst>
              <a:ext uri="{FF2B5EF4-FFF2-40B4-BE49-F238E27FC236}">
                <a16:creationId xmlns:a16="http://schemas.microsoft.com/office/drawing/2014/main" id="{E676D624-A6AE-1B4A-9EC9-3A6D0A76A9D6}"/>
              </a:ext>
            </a:extLst>
          </p:cNvPr>
          <p:cNvSpPr>
            <a:spLocks noChangeArrowheads="1"/>
          </p:cNvSpPr>
          <p:nvPr/>
        </p:nvSpPr>
        <p:spPr bwMode="auto">
          <a:xfrm>
            <a:off x="3709185" y="3760844"/>
            <a:ext cx="2331720" cy="68580"/>
          </a:xfrm>
          <a:prstGeom prst="roundRect">
            <a:avLst>
              <a:gd name="adj" fmla="val 50000"/>
            </a:avLst>
          </a:prstGeom>
          <a:solidFill>
            <a:srgbClr val="BDBD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8" name="Freeform 238">
            <a:extLst>
              <a:ext uri="{FF2B5EF4-FFF2-40B4-BE49-F238E27FC236}">
                <a16:creationId xmlns:a16="http://schemas.microsoft.com/office/drawing/2014/main" id="{1BFC02BD-70DF-904C-81EC-59E28B49D8FF}"/>
              </a:ext>
            </a:extLst>
          </p:cNvPr>
          <p:cNvSpPr>
            <a:spLocks noChangeArrowheads="1"/>
          </p:cNvSpPr>
          <p:nvPr/>
        </p:nvSpPr>
        <p:spPr bwMode="auto">
          <a:xfrm>
            <a:off x="4128755" y="1821407"/>
            <a:ext cx="689832" cy="689832"/>
          </a:xfrm>
          <a:custGeom>
            <a:avLst/>
            <a:gdLst>
              <a:gd name="T0" fmla="*/ 0 w 2112"/>
              <a:gd name="T1" fmla="*/ 1162 h 2112"/>
              <a:gd name="T2" fmla="*/ 2111 w 2112"/>
              <a:gd name="T3" fmla="*/ 2111 h 2112"/>
              <a:gd name="T4" fmla="*/ 1162 w 2112"/>
              <a:gd name="T5" fmla="*/ 0 h 2112"/>
              <a:gd name="T6" fmla="*/ 0 w 2112"/>
              <a:gd name="T7" fmla="*/ 1162 h 2112"/>
            </a:gdLst>
            <a:ahLst/>
            <a:cxnLst>
              <a:cxn ang="0">
                <a:pos x="T0" y="T1"/>
              </a:cxn>
              <a:cxn ang="0">
                <a:pos x="T2" y="T3"/>
              </a:cxn>
              <a:cxn ang="0">
                <a:pos x="T4" y="T5"/>
              </a:cxn>
              <a:cxn ang="0">
                <a:pos x="T6" y="T7"/>
              </a:cxn>
            </a:cxnLst>
            <a:rect l="0" t="0" r="r" b="b"/>
            <a:pathLst>
              <a:path w="2112" h="2112">
                <a:moveTo>
                  <a:pt x="0" y="1162"/>
                </a:moveTo>
                <a:lnTo>
                  <a:pt x="2111" y="2111"/>
                </a:lnTo>
                <a:lnTo>
                  <a:pt x="1162" y="0"/>
                </a:lnTo>
                <a:lnTo>
                  <a:pt x="0" y="1162"/>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9" name="Freeform 240">
            <a:extLst>
              <a:ext uri="{FF2B5EF4-FFF2-40B4-BE49-F238E27FC236}">
                <a16:creationId xmlns:a16="http://schemas.microsoft.com/office/drawing/2014/main" id="{0F1517F3-387C-7C4D-ADC9-06B7A3310778}"/>
              </a:ext>
            </a:extLst>
          </p:cNvPr>
          <p:cNvSpPr>
            <a:spLocks noChangeArrowheads="1"/>
          </p:cNvSpPr>
          <p:nvPr/>
        </p:nvSpPr>
        <p:spPr bwMode="auto">
          <a:xfrm>
            <a:off x="4085910" y="5118634"/>
            <a:ext cx="689832" cy="689833"/>
          </a:xfrm>
          <a:custGeom>
            <a:avLst/>
            <a:gdLst>
              <a:gd name="T0" fmla="*/ 0 w 2112"/>
              <a:gd name="T1" fmla="*/ 949 h 2112"/>
              <a:gd name="T2" fmla="*/ 2111 w 2112"/>
              <a:gd name="T3" fmla="*/ 0 h 2112"/>
              <a:gd name="T4" fmla="*/ 1162 w 2112"/>
              <a:gd name="T5" fmla="*/ 2111 h 2112"/>
              <a:gd name="T6" fmla="*/ 0 w 2112"/>
              <a:gd name="T7" fmla="*/ 949 h 2112"/>
            </a:gdLst>
            <a:ahLst/>
            <a:cxnLst>
              <a:cxn ang="0">
                <a:pos x="T0" y="T1"/>
              </a:cxn>
              <a:cxn ang="0">
                <a:pos x="T2" y="T3"/>
              </a:cxn>
              <a:cxn ang="0">
                <a:pos x="T4" y="T5"/>
              </a:cxn>
              <a:cxn ang="0">
                <a:pos x="T6" y="T7"/>
              </a:cxn>
            </a:cxnLst>
            <a:rect l="0" t="0" r="r" b="b"/>
            <a:pathLst>
              <a:path w="2112" h="2112">
                <a:moveTo>
                  <a:pt x="0" y="949"/>
                </a:moveTo>
                <a:lnTo>
                  <a:pt x="2111" y="0"/>
                </a:lnTo>
                <a:lnTo>
                  <a:pt x="1162" y="2111"/>
                </a:lnTo>
                <a:lnTo>
                  <a:pt x="0" y="949"/>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21" name="Freeform 231">
            <a:extLst>
              <a:ext uri="{FF2B5EF4-FFF2-40B4-BE49-F238E27FC236}">
                <a16:creationId xmlns:a16="http://schemas.microsoft.com/office/drawing/2014/main" id="{878BBD2B-E9D4-2F4F-BD13-BA4A74A21AB8}"/>
              </a:ext>
            </a:extLst>
          </p:cNvPr>
          <p:cNvSpPr>
            <a:spLocks noChangeArrowheads="1"/>
          </p:cNvSpPr>
          <p:nvPr/>
        </p:nvSpPr>
        <p:spPr bwMode="auto">
          <a:xfrm rot="18900000">
            <a:off x="5801727" y="2890485"/>
            <a:ext cx="2331720" cy="68580"/>
          </a:xfrm>
          <a:prstGeom prst="roundRect">
            <a:avLst>
              <a:gd name="adj" fmla="val 50000"/>
            </a:avLst>
          </a:prstGeom>
          <a:solidFill>
            <a:srgbClr val="BDBD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2" name="Freeform 237">
            <a:extLst>
              <a:ext uri="{FF2B5EF4-FFF2-40B4-BE49-F238E27FC236}">
                <a16:creationId xmlns:a16="http://schemas.microsoft.com/office/drawing/2014/main" id="{45A0D19A-9227-CA41-87C7-CAAD6EBEFD5E}"/>
              </a:ext>
            </a:extLst>
          </p:cNvPr>
          <p:cNvSpPr>
            <a:spLocks noChangeArrowheads="1"/>
          </p:cNvSpPr>
          <p:nvPr/>
        </p:nvSpPr>
        <p:spPr bwMode="auto">
          <a:xfrm rot="18900000">
            <a:off x="4068209" y="4624003"/>
            <a:ext cx="2331720" cy="68580"/>
          </a:xfrm>
          <a:prstGeom prst="roundRect">
            <a:avLst>
              <a:gd name="adj" fmla="val 50000"/>
            </a:avLst>
          </a:prstGeom>
          <a:solidFill>
            <a:srgbClr val="BDBD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4" name="Freeform 231">
            <a:extLst>
              <a:ext uri="{FF2B5EF4-FFF2-40B4-BE49-F238E27FC236}">
                <a16:creationId xmlns:a16="http://schemas.microsoft.com/office/drawing/2014/main" id="{E926C887-43BF-E04D-B730-45B12EA772F3}"/>
              </a:ext>
            </a:extLst>
          </p:cNvPr>
          <p:cNvSpPr>
            <a:spLocks noChangeArrowheads="1"/>
          </p:cNvSpPr>
          <p:nvPr/>
        </p:nvSpPr>
        <p:spPr bwMode="auto">
          <a:xfrm rot="2700000">
            <a:off x="5801727" y="4624003"/>
            <a:ext cx="2331720" cy="68580"/>
          </a:xfrm>
          <a:prstGeom prst="roundRect">
            <a:avLst>
              <a:gd name="adj" fmla="val 50000"/>
            </a:avLst>
          </a:prstGeom>
          <a:solidFill>
            <a:srgbClr val="BDBD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5" name="Freeform 237">
            <a:extLst>
              <a:ext uri="{FF2B5EF4-FFF2-40B4-BE49-F238E27FC236}">
                <a16:creationId xmlns:a16="http://schemas.microsoft.com/office/drawing/2014/main" id="{F04B9721-BB98-894F-B2F0-921219B4600C}"/>
              </a:ext>
            </a:extLst>
          </p:cNvPr>
          <p:cNvSpPr>
            <a:spLocks noChangeArrowheads="1"/>
          </p:cNvSpPr>
          <p:nvPr/>
        </p:nvSpPr>
        <p:spPr bwMode="auto">
          <a:xfrm rot="2700000">
            <a:off x="4068209" y="2890485"/>
            <a:ext cx="2331720" cy="68580"/>
          </a:xfrm>
          <a:prstGeom prst="roundRect">
            <a:avLst>
              <a:gd name="adj" fmla="val 50000"/>
            </a:avLst>
          </a:prstGeom>
          <a:solidFill>
            <a:srgbClr val="BDBD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6" name="TextBox 25">
            <a:extLst>
              <a:ext uri="{FF2B5EF4-FFF2-40B4-BE49-F238E27FC236}">
                <a16:creationId xmlns:a16="http://schemas.microsoft.com/office/drawing/2014/main" id="{A86849E3-9141-B14D-ADC0-D5953F6B5D46}"/>
              </a:ext>
            </a:extLst>
          </p:cNvPr>
          <p:cNvSpPr txBox="1"/>
          <p:nvPr/>
        </p:nvSpPr>
        <p:spPr>
          <a:xfrm>
            <a:off x="8314390" y="4983661"/>
            <a:ext cx="577402" cy="507831"/>
          </a:xfrm>
          <a:prstGeom prst="rect">
            <a:avLst/>
          </a:prstGeom>
          <a:noFill/>
        </p:spPr>
        <p:txBody>
          <a:bodyPr wrap="none" rtlCol="0" anchor="ctr" anchorCtr="0">
            <a:spAutoFit/>
          </a:bodyPr>
          <a:lstStyle/>
          <a:p>
            <a:r>
              <a:rPr lang="en-US" sz="2700" b="1" dirty="0">
                <a:solidFill>
                  <a:schemeClr val="tx2"/>
                </a:solidFill>
                <a:latin typeface="Poppins" pitchFamily="2" charset="77"/>
                <a:ea typeface="League Spartan" charset="0"/>
                <a:cs typeface="Poppins" pitchFamily="2" charset="77"/>
              </a:rPr>
              <a:t>ET</a:t>
            </a:r>
          </a:p>
        </p:txBody>
      </p:sp>
      <p:sp>
        <p:nvSpPr>
          <p:cNvPr id="27" name="Subtitle 2">
            <a:extLst>
              <a:ext uri="{FF2B5EF4-FFF2-40B4-BE49-F238E27FC236}">
                <a16:creationId xmlns:a16="http://schemas.microsoft.com/office/drawing/2014/main" id="{FD732FF0-9C69-324E-8550-BF70DF3E5A92}"/>
              </a:ext>
            </a:extLst>
          </p:cNvPr>
          <p:cNvSpPr txBox="1">
            <a:spLocks/>
          </p:cNvSpPr>
          <p:nvPr/>
        </p:nvSpPr>
        <p:spPr>
          <a:xfrm>
            <a:off x="8259117" y="5401475"/>
            <a:ext cx="2786904" cy="802305"/>
          </a:xfrm>
          <a:prstGeom prst="rect">
            <a:avLst/>
          </a:prstGeom>
          <a:solidFill>
            <a:srgbClr val="669900"/>
          </a:solidFill>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EDUCACIÓN TÉCNICA. EN EL NIVEL DE EDUCACIÓN MEDIA </a:t>
            </a:r>
          </a:p>
        </p:txBody>
      </p:sp>
      <p:sp>
        <p:nvSpPr>
          <p:cNvPr id="28" name="TextBox 27">
            <a:extLst>
              <a:ext uri="{FF2B5EF4-FFF2-40B4-BE49-F238E27FC236}">
                <a16:creationId xmlns:a16="http://schemas.microsoft.com/office/drawing/2014/main" id="{52DC92BD-F700-7B43-9244-D4F1C08C8369}"/>
              </a:ext>
            </a:extLst>
          </p:cNvPr>
          <p:cNvSpPr txBox="1"/>
          <p:nvPr/>
        </p:nvSpPr>
        <p:spPr>
          <a:xfrm>
            <a:off x="8314390" y="1534549"/>
            <a:ext cx="862737" cy="553998"/>
          </a:xfrm>
          <a:prstGeom prst="rect">
            <a:avLst/>
          </a:prstGeom>
          <a:noFill/>
        </p:spPr>
        <p:txBody>
          <a:bodyPr wrap="none" rtlCol="0" anchor="ctr" anchorCtr="0">
            <a:spAutoFit/>
          </a:bodyPr>
          <a:lstStyle/>
          <a:p>
            <a:r>
              <a:rPr lang="en-US" sz="3000" b="1" dirty="0">
                <a:solidFill>
                  <a:schemeClr val="tx2"/>
                </a:solidFill>
                <a:latin typeface="Poppins" pitchFamily="2" charset="77"/>
                <a:ea typeface="League Spartan" charset="0"/>
                <a:cs typeface="Poppins" pitchFamily="2" charset="77"/>
              </a:rPr>
              <a:t>FTP</a:t>
            </a:r>
          </a:p>
        </p:txBody>
      </p:sp>
      <p:sp>
        <p:nvSpPr>
          <p:cNvPr id="29" name="Subtitle 2">
            <a:extLst>
              <a:ext uri="{FF2B5EF4-FFF2-40B4-BE49-F238E27FC236}">
                <a16:creationId xmlns:a16="http://schemas.microsoft.com/office/drawing/2014/main" id="{F2F197BE-E52A-C344-BDE2-8DA78578CC9C}"/>
              </a:ext>
            </a:extLst>
          </p:cNvPr>
          <p:cNvSpPr txBox="1">
            <a:spLocks/>
          </p:cNvSpPr>
          <p:nvPr/>
        </p:nvSpPr>
        <p:spPr>
          <a:xfrm>
            <a:off x="8259117" y="1975446"/>
            <a:ext cx="2786904" cy="571473"/>
          </a:xfrm>
          <a:prstGeom prst="rect">
            <a:avLst/>
          </a:prstGeom>
          <a:solidFill>
            <a:srgbClr val="002060"/>
          </a:solidFill>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FORMACIÓN TÉCNICO PROFESIONAL .</a:t>
            </a:r>
          </a:p>
        </p:txBody>
      </p:sp>
      <p:sp>
        <p:nvSpPr>
          <p:cNvPr id="30" name="TextBox 29">
            <a:extLst>
              <a:ext uri="{FF2B5EF4-FFF2-40B4-BE49-F238E27FC236}">
                <a16:creationId xmlns:a16="http://schemas.microsoft.com/office/drawing/2014/main" id="{AABFF699-1EE1-3842-AE55-97251AEB0BFF}"/>
              </a:ext>
            </a:extLst>
          </p:cNvPr>
          <p:cNvSpPr txBox="1"/>
          <p:nvPr/>
        </p:nvSpPr>
        <p:spPr>
          <a:xfrm>
            <a:off x="8821877" y="3269841"/>
            <a:ext cx="982961" cy="507831"/>
          </a:xfrm>
          <a:prstGeom prst="rect">
            <a:avLst/>
          </a:prstGeom>
          <a:noFill/>
        </p:spPr>
        <p:txBody>
          <a:bodyPr wrap="none" rtlCol="0" anchor="ctr" anchorCtr="0">
            <a:spAutoFit/>
          </a:bodyPr>
          <a:lstStyle/>
          <a:p>
            <a:r>
              <a:rPr lang="en-US" sz="2700" b="1" dirty="0">
                <a:solidFill>
                  <a:schemeClr val="tx2"/>
                </a:solidFill>
                <a:latin typeface="Poppins" pitchFamily="2" charset="77"/>
                <a:ea typeface="League Spartan" charset="0"/>
                <a:cs typeface="Poppins" pitchFamily="2" charset="77"/>
              </a:rPr>
              <a:t>EFTP</a:t>
            </a:r>
          </a:p>
        </p:txBody>
      </p:sp>
      <p:sp>
        <p:nvSpPr>
          <p:cNvPr id="31" name="Subtitle 2">
            <a:extLst>
              <a:ext uri="{FF2B5EF4-FFF2-40B4-BE49-F238E27FC236}">
                <a16:creationId xmlns:a16="http://schemas.microsoft.com/office/drawing/2014/main" id="{FF4E4775-6253-3842-A2F4-8285A686DB27}"/>
              </a:ext>
            </a:extLst>
          </p:cNvPr>
          <p:cNvSpPr txBox="1">
            <a:spLocks/>
          </p:cNvSpPr>
          <p:nvPr/>
        </p:nvSpPr>
        <p:spPr>
          <a:xfrm>
            <a:off x="8766604" y="3687655"/>
            <a:ext cx="2786904" cy="802305"/>
          </a:xfrm>
          <a:prstGeom prst="rect">
            <a:avLst/>
          </a:prstGeom>
          <a:solidFill>
            <a:srgbClr val="C00000"/>
          </a:solidFill>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rgbClr val="FFFF00"/>
                </a:solidFill>
                <a:latin typeface="Lato Light" panose="020F0502020204030203" pitchFamily="34" charset="0"/>
                <a:ea typeface="Lato Light" panose="020F0502020204030203" pitchFamily="34" charset="0"/>
                <a:cs typeface="Mukta ExtraLight" panose="020B0000000000000000" pitchFamily="34" charset="77"/>
              </a:rPr>
              <a:t>EDUCACIÓN FORMACIÓN TÉCNICO PROFESIONAL </a:t>
            </a:r>
            <a:endParaRPr lang="en-US" sz="1800" dirty="0">
              <a:solidFill>
                <a:srgbClr val="FFFF00"/>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2" name="TextBox 31">
            <a:extLst>
              <a:ext uri="{FF2B5EF4-FFF2-40B4-BE49-F238E27FC236}">
                <a16:creationId xmlns:a16="http://schemas.microsoft.com/office/drawing/2014/main" id="{1A6F044A-1E05-D049-9E52-03196C2975F8}"/>
              </a:ext>
            </a:extLst>
          </p:cNvPr>
          <p:cNvSpPr txBox="1"/>
          <p:nvPr/>
        </p:nvSpPr>
        <p:spPr>
          <a:xfrm>
            <a:off x="3324806" y="4983661"/>
            <a:ext cx="579006" cy="507831"/>
          </a:xfrm>
          <a:prstGeom prst="rect">
            <a:avLst/>
          </a:prstGeom>
          <a:noFill/>
        </p:spPr>
        <p:txBody>
          <a:bodyPr wrap="none" rtlCol="0" anchor="ctr" anchorCtr="0">
            <a:spAutoFit/>
          </a:bodyPr>
          <a:lstStyle/>
          <a:p>
            <a:pPr algn="r"/>
            <a:r>
              <a:rPr lang="en-US" sz="2700" b="1" dirty="0">
                <a:solidFill>
                  <a:schemeClr val="tx2"/>
                </a:solidFill>
                <a:latin typeface="Poppins" pitchFamily="2" charset="77"/>
                <a:ea typeface="League Spartan" charset="0"/>
                <a:cs typeface="Poppins" pitchFamily="2" charset="77"/>
              </a:rPr>
              <a:t>FT</a:t>
            </a:r>
          </a:p>
        </p:txBody>
      </p:sp>
      <p:sp>
        <p:nvSpPr>
          <p:cNvPr id="33" name="Subtitle 2">
            <a:extLst>
              <a:ext uri="{FF2B5EF4-FFF2-40B4-BE49-F238E27FC236}">
                <a16:creationId xmlns:a16="http://schemas.microsoft.com/office/drawing/2014/main" id="{20357CE2-BDFD-8E47-926D-16C19FC8BB8C}"/>
              </a:ext>
            </a:extLst>
          </p:cNvPr>
          <p:cNvSpPr txBox="1">
            <a:spLocks/>
          </p:cNvSpPr>
          <p:nvPr/>
        </p:nvSpPr>
        <p:spPr>
          <a:xfrm>
            <a:off x="1145980" y="5401475"/>
            <a:ext cx="2786904" cy="571473"/>
          </a:xfrm>
          <a:prstGeom prst="rect">
            <a:avLst/>
          </a:prstGeom>
          <a:solidFill>
            <a:schemeClr val="tx1">
              <a:lumMod val="50000"/>
            </a:schemeClr>
          </a:solidFill>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8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FORMACIÓN PARA EL TRABAJO</a:t>
            </a:r>
          </a:p>
        </p:txBody>
      </p:sp>
      <p:sp>
        <p:nvSpPr>
          <p:cNvPr id="34" name="TextBox 33">
            <a:extLst>
              <a:ext uri="{FF2B5EF4-FFF2-40B4-BE49-F238E27FC236}">
                <a16:creationId xmlns:a16="http://schemas.microsoft.com/office/drawing/2014/main" id="{3A6A6D73-4501-1A4C-8800-68DD03A1619F}"/>
              </a:ext>
            </a:extLst>
          </p:cNvPr>
          <p:cNvSpPr txBox="1"/>
          <p:nvPr/>
        </p:nvSpPr>
        <p:spPr>
          <a:xfrm>
            <a:off x="686285" y="764430"/>
            <a:ext cx="3565400" cy="707886"/>
          </a:xfrm>
          <a:prstGeom prst="rect">
            <a:avLst/>
          </a:prstGeom>
          <a:noFill/>
        </p:spPr>
        <p:txBody>
          <a:bodyPr wrap="none" rtlCol="0" anchor="ctr" anchorCtr="0">
            <a:spAutoFit/>
          </a:bodyPr>
          <a:lstStyle/>
          <a:p>
            <a:pPr algn="r"/>
            <a:r>
              <a:rPr lang="en-US" sz="2000" b="1" dirty="0">
                <a:solidFill>
                  <a:schemeClr val="tx2"/>
                </a:solidFill>
                <a:latin typeface="Poppins" pitchFamily="2" charset="77"/>
                <a:ea typeface="League Spartan" charset="0"/>
                <a:cs typeface="Poppins" pitchFamily="2" charset="77"/>
              </a:rPr>
              <a:t>APRENDIZAJE INSTINTIVO. </a:t>
            </a:r>
          </a:p>
          <a:p>
            <a:pPr algn="r"/>
            <a:r>
              <a:rPr lang="en-US" sz="2000" b="1" dirty="0">
                <a:solidFill>
                  <a:schemeClr val="tx2"/>
                </a:solidFill>
                <a:latin typeface="Poppins" pitchFamily="2" charset="77"/>
                <a:ea typeface="League Spartan" charset="0"/>
                <a:cs typeface="Poppins" pitchFamily="2" charset="77"/>
              </a:rPr>
              <a:t>INFORMAL</a:t>
            </a:r>
          </a:p>
        </p:txBody>
      </p:sp>
      <p:sp>
        <p:nvSpPr>
          <p:cNvPr id="35" name="Subtitle 2">
            <a:extLst>
              <a:ext uri="{FF2B5EF4-FFF2-40B4-BE49-F238E27FC236}">
                <a16:creationId xmlns:a16="http://schemas.microsoft.com/office/drawing/2014/main" id="{83F51735-D5FD-0741-8F9A-2720058788DC}"/>
              </a:ext>
            </a:extLst>
          </p:cNvPr>
          <p:cNvSpPr txBox="1">
            <a:spLocks/>
          </p:cNvSpPr>
          <p:nvPr/>
        </p:nvSpPr>
        <p:spPr>
          <a:xfrm>
            <a:off x="762000" y="1385506"/>
            <a:ext cx="2833899" cy="2418132"/>
          </a:xfrm>
          <a:prstGeom prst="rect">
            <a:avLst/>
          </a:prstGeom>
          <a:solidFill>
            <a:schemeClr val="bg1">
              <a:lumMod val="95000"/>
            </a:schemeClr>
          </a:solidFill>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s-ES" sz="1600" b="1" dirty="0">
                <a:solidFill>
                  <a:srgbClr val="1D2129"/>
                </a:solidFill>
                <a:latin typeface="Times New Roman" panose="02020603050405020304" pitchFamily="18" charset="0"/>
                <a:ea typeface="Times New Roman" panose="02020603050405020304" pitchFamily="18" charset="0"/>
                <a:cs typeface="Times New Roman" panose="02020603050405020304" pitchFamily="18" charset="0"/>
              </a:rPr>
              <a:t>Desde el origen de la humanidad los padres enseñaron a su hijos a cazar, a defenderse, a ubicarse, a comunicarse y las comunidades enseñaban lo necesario para sobrevivir . Conocimientos y habilidades se transmitían de generación en generación. </a:t>
            </a:r>
            <a:r>
              <a:rPr lang="en-US"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37" name="Subtitle 2">
            <a:extLst>
              <a:ext uri="{FF2B5EF4-FFF2-40B4-BE49-F238E27FC236}">
                <a16:creationId xmlns:a16="http://schemas.microsoft.com/office/drawing/2014/main" id="{1680DEAD-A64F-8743-942D-CAEA7A06C7C9}"/>
              </a:ext>
            </a:extLst>
          </p:cNvPr>
          <p:cNvSpPr txBox="1">
            <a:spLocks/>
          </p:cNvSpPr>
          <p:nvPr/>
        </p:nvSpPr>
        <p:spPr>
          <a:xfrm>
            <a:off x="647892" y="4026870"/>
            <a:ext cx="3419285" cy="802305"/>
          </a:xfrm>
          <a:prstGeom prst="rect">
            <a:avLst/>
          </a:prstGeom>
          <a:solidFill>
            <a:srgbClr val="990033"/>
          </a:solidFill>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22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APRENDIZ</a:t>
            </a:r>
            <a:r>
              <a:rPr lang="en-US" sz="16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EN EL MEDIOEVO, APRENDÍAN CON UN MAESTRO ZAPATERO O SASTRE, ETC. </a:t>
            </a:r>
            <a:r>
              <a:rPr lang="en-US"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96287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88987-E867-47B8-99F1-22CB37B60EC2}"/>
              </a:ext>
            </a:extLst>
          </p:cNvPr>
          <p:cNvSpPr>
            <a:spLocks noGrp="1"/>
          </p:cNvSpPr>
          <p:nvPr>
            <p:ph type="title"/>
          </p:nvPr>
        </p:nvSpPr>
        <p:spPr>
          <a:xfrm>
            <a:off x="838200" y="365125"/>
            <a:ext cx="10515600" cy="991727"/>
          </a:xfrm>
          <a:solidFill>
            <a:srgbClr val="FFFFCC"/>
          </a:solidFill>
        </p:spPr>
        <p:txBody>
          <a:bodyPr>
            <a:noAutofit/>
          </a:bodyPr>
          <a:lstStyle/>
          <a:p>
            <a:br>
              <a:rPr lang="es-ES"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r>
              <a:rPr lang="es-ES"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t>El Aprendizaje, Teorías, Enfoques Y Tendencias </a:t>
            </a:r>
            <a:br>
              <a:rPr lang="es-ES"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r>
              <a:rPr lang="es-ES" sz="3200" b="1" cap="small" dirty="0">
                <a:solidFill>
                  <a:srgbClr val="2F5496"/>
                </a:solidFill>
                <a:latin typeface="Helvetica LT Std" panose="020B0504020202020204"/>
                <a:ea typeface="Times New Roman" panose="02020603050405020304" pitchFamily="18" charset="0"/>
                <a:cs typeface="Calibri" panose="020F0502020204030204" pitchFamily="34" charset="0"/>
              </a:rPr>
              <a:t>e</a:t>
            </a:r>
            <a:r>
              <a:rPr lang="es-ES"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t>n La EFTP Y en La FTP.</a:t>
            </a:r>
            <a:br>
              <a:rPr lang="es-CR"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endParaRPr lang="es-CR" sz="3200" dirty="0"/>
          </a:p>
        </p:txBody>
      </p:sp>
      <p:sp>
        <p:nvSpPr>
          <p:cNvPr id="3" name="Marcador de contenido 2">
            <a:extLst>
              <a:ext uri="{FF2B5EF4-FFF2-40B4-BE49-F238E27FC236}">
                <a16:creationId xmlns:a16="http://schemas.microsoft.com/office/drawing/2014/main" id="{DDDF74D9-A7B2-8B51-70AC-5B91D7B55E26}"/>
              </a:ext>
            </a:extLst>
          </p:cNvPr>
          <p:cNvSpPr>
            <a:spLocks noGrp="1"/>
          </p:cNvSpPr>
          <p:nvPr>
            <p:ph idx="1"/>
          </p:nvPr>
        </p:nvSpPr>
        <p:spPr>
          <a:xfrm>
            <a:off x="838200" y="1519084"/>
            <a:ext cx="10515600" cy="4657879"/>
          </a:xfrm>
          <a:solidFill>
            <a:srgbClr val="CCFFFF"/>
          </a:solidFill>
        </p:spPr>
        <p:txBody>
          <a:bodyPr>
            <a:normAutofit/>
          </a:bodyPr>
          <a:lstStyle/>
          <a:p>
            <a:pPr algn="just">
              <a:spcBef>
                <a:spcPts val="600"/>
              </a:spcBef>
              <a:spcAft>
                <a:spcPts val="1200"/>
              </a:spcAft>
            </a:pPr>
            <a:r>
              <a:rPr lang="es-CR" dirty="0">
                <a:effectLst/>
                <a:latin typeface="Calibri" panose="020F0502020204030204" pitchFamily="34" charset="0"/>
                <a:ea typeface="Calibri" panose="020F0502020204030204" pitchFamily="34" charset="0"/>
                <a:cs typeface="Times New Roman" panose="02020603050405020304" pitchFamily="18" charset="0"/>
              </a:rPr>
              <a:t>En la Edad Media, el Renacimiento y la Ilustración, el aprendizaje tenía sus características, </a:t>
            </a:r>
            <a:r>
              <a:rPr lang="es-C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muy memorística </a:t>
            </a:r>
            <a:r>
              <a:rPr lang="es-CR" dirty="0">
                <a:effectLst/>
                <a:latin typeface="Calibri" panose="020F0502020204030204" pitchFamily="34" charset="0"/>
                <a:ea typeface="Calibri" panose="020F0502020204030204" pitchFamily="34" charset="0"/>
                <a:cs typeface="Times New Roman" panose="02020603050405020304" pitchFamily="18" charset="0"/>
              </a:rPr>
              <a:t>y hasta cierta manera autoritaria por el dominio que tuvo la Iglesia Católica entonces, aunque simultáneamente, con los maestros y aprendices que caracterizaron la época en el campo prácticamente artesanal, </a:t>
            </a:r>
            <a:r>
              <a:rPr lang="es-C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 enseñaba y aprendía por observación e imitación</a:t>
            </a:r>
            <a:r>
              <a:rPr lang="es-CR" dirty="0">
                <a:effectLst/>
                <a:latin typeface="Calibri" panose="020F0502020204030204" pitchFamily="34" charset="0"/>
                <a:ea typeface="Calibri" panose="020F0502020204030204" pitchFamily="34" charset="0"/>
                <a:cs typeface="Times New Roman" panose="02020603050405020304" pitchFamily="18" charset="0"/>
              </a:rPr>
              <a:t>. Ya en la </a:t>
            </a:r>
            <a:r>
              <a:rPr lang="es-CR" b="1" dirty="0">
                <a:effectLst/>
                <a:latin typeface="Calibri" panose="020F0502020204030204" pitchFamily="34" charset="0"/>
                <a:ea typeface="Calibri" panose="020F0502020204030204" pitchFamily="34" charset="0"/>
                <a:cs typeface="Times New Roman" panose="02020603050405020304" pitchFamily="18" charset="0"/>
              </a:rPr>
              <a:t>Ilustración,</a:t>
            </a:r>
            <a:r>
              <a:rPr lang="es-CR" dirty="0">
                <a:effectLst/>
                <a:latin typeface="Calibri" panose="020F0502020204030204" pitchFamily="34" charset="0"/>
                <a:ea typeface="Calibri" panose="020F0502020204030204" pitchFamily="34" charset="0"/>
                <a:cs typeface="Times New Roman" panose="02020603050405020304" pitchFamily="18" charset="0"/>
              </a:rPr>
              <a:t> por las características tan especiales que tuvo la época de cuestionamiento de lo establecido y de cierta libertad del pensamiento, </a:t>
            </a:r>
            <a:r>
              <a:rPr lang="es-C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 aprendizaje ocurrió de otra manera, en donde el análisis, la reflexión y el debate estuvieron presente</a:t>
            </a:r>
            <a:r>
              <a:rPr lang="es-CR" dirty="0">
                <a:effectLst/>
                <a:latin typeface="Calibri" panose="020F0502020204030204" pitchFamily="34" charset="0"/>
                <a:ea typeface="Calibri" panose="020F0502020204030204" pitchFamily="34" charset="0"/>
                <a:cs typeface="Times New Roman" panose="02020603050405020304" pitchFamily="18" charset="0"/>
              </a:rPr>
              <a:t>s como correspondía al momento histórico. </a:t>
            </a:r>
          </a:p>
        </p:txBody>
      </p:sp>
    </p:spTree>
    <p:extLst>
      <p:ext uri="{BB962C8B-B14F-4D97-AF65-F5344CB8AC3E}">
        <p14:creationId xmlns:p14="http://schemas.microsoft.com/office/powerpoint/2010/main" val="389528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6E87DC-2E37-F212-D360-E723E6961132}"/>
              </a:ext>
            </a:extLst>
          </p:cNvPr>
          <p:cNvSpPr>
            <a:spLocks noGrp="1"/>
          </p:cNvSpPr>
          <p:nvPr>
            <p:ph type="title"/>
          </p:nvPr>
        </p:nvSpPr>
        <p:spPr>
          <a:xfrm>
            <a:off x="838200" y="250723"/>
            <a:ext cx="10515600" cy="899651"/>
          </a:xfrm>
          <a:solidFill>
            <a:schemeClr val="accent4">
              <a:lumMod val="60000"/>
              <a:lumOff val="40000"/>
            </a:schemeClr>
          </a:solidFill>
        </p:spPr>
        <p:txBody>
          <a:bodyPr>
            <a:noAutofit/>
          </a:bodyPr>
          <a:lstStyle/>
          <a:p>
            <a:pPr algn="ctr">
              <a:spcAft>
                <a:spcPts val="400"/>
              </a:spcAft>
            </a:pPr>
            <a:br>
              <a:rPr lang="es-ES" sz="3200" b="1"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s-ES" sz="3200" b="1"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s-ES" sz="3200" b="1"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ES" sz="3200" b="1"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DURANTE MILENIOS SOLO  EXISTIÓ LA EDUCACIÓN INFORMAL . </a:t>
            </a:r>
            <a:br>
              <a:rPr lang="es-CR" sz="3200" dirty="0">
                <a:effectLst/>
                <a:latin typeface="Calibri" panose="020F0502020204030204" pitchFamily="34" charset="0"/>
                <a:ea typeface="Calibri" panose="020F0502020204030204" pitchFamily="34" charset="0"/>
                <a:cs typeface="Times New Roman" panose="02020603050405020304" pitchFamily="18" charset="0"/>
              </a:rPr>
            </a:br>
            <a:r>
              <a:rPr lang="es-ES" sz="3200" b="1"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s-CR" sz="3200" dirty="0">
                <a:effectLst/>
                <a:latin typeface="Calibri" panose="020F0502020204030204" pitchFamily="34" charset="0"/>
                <a:ea typeface="Calibri" panose="020F0502020204030204" pitchFamily="34" charset="0"/>
                <a:cs typeface="Times New Roman" panose="02020603050405020304" pitchFamily="18" charset="0"/>
              </a:rPr>
            </a:br>
            <a:endParaRPr lang="es-CR" sz="6600" dirty="0"/>
          </a:p>
        </p:txBody>
      </p:sp>
      <p:sp>
        <p:nvSpPr>
          <p:cNvPr id="3" name="Marcador de contenido 2">
            <a:extLst>
              <a:ext uri="{FF2B5EF4-FFF2-40B4-BE49-F238E27FC236}">
                <a16:creationId xmlns:a16="http://schemas.microsoft.com/office/drawing/2014/main" id="{361E0213-AC42-21BD-327B-558F74E2B8B4}"/>
              </a:ext>
            </a:extLst>
          </p:cNvPr>
          <p:cNvSpPr>
            <a:spLocks noGrp="1"/>
          </p:cNvSpPr>
          <p:nvPr>
            <p:ph idx="1"/>
          </p:nvPr>
        </p:nvSpPr>
        <p:spPr>
          <a:xfrm>
            <a:off x="838200" y="1312606"/>
            <a:ext cx="10515600" cy="5294671"/>
          </a:xfrm>
          <a:solidFill>
            <a:schemeClr val="accent6">
              <a:lumMod val="20000"/>
              <a:lumOff val="80000"/>
            </a:schemeClr>
          </a:solidFill>
        </p:spPr>
        <p:txBody>
          <a:bodyPr>
            <a:normAutofit fontScale="77500" lnSpcReduction="20000"/>
          </a:bodyPr>
          <a:lstStyle/>
          <a:p>
            <a:pPr algn="just">
              <a:spcAft>
                <a:spcPts val="400"/>
              </a:spcAft>
            </a:pPr>
            <a:r>
              <a:rPr lang="es-ES" sz="2600" b="1"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Desde el origen de la humanidad los padres enseñaron a su hijos a cazar, a defenderse, a ubicarse, a comunicarse (antes del habla era con gestos y los pequeños imitaban) y las comunidades enseñaban lo necesario para sobrevivir (organización, producción, energía, defensa). Las tradiciones se transmitían vía oral y por imitación, así las tradiciones se transmitían de generación en generación. </a:t>
            </a:r>
            <a:endParaRPr lang="es-CR" sz="26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s-ES" sz="2600" b="1"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Durante milenios no existieron las instituciones de </a:t>
            </a:r>
            <a:r>
              <a:rPr lang="es-ES" sz="2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kindergarden</a:t>
            </a:r>
            <a:r>
              <a:rPr lang="es-ES" sz="2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tampoco había escuelas de primaria y menos colegios de secundaria.. Claro que siempre existió la educación natural, la informal, no así la educación institucionalizada, organizada por el Estado o por los ayuntamientos. </a:t>
            </a:r>
            <a:endParaRPr lang="es-CR" sz="2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br>
              <a:rPr lang="es-ES" sz="24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ES" sz="2400" b="1"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Sí hubo algunos esfuerzos no sistemáticos, bastante excepcionales y que no se repetían , como la </a:t>
            </a:r>
            <a:r>
              <a:rPr lang="es-ES" sz="2400" b="1" dirty="0" err="1">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AKademia</a:t>
            </a:r>
            <a:r>
              <a:rPr lang="es-ES" sz="2400" b="1"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 de Platón , en Atenas , que se podría considerar el primer instituto superior informal  de Europa </a:t>
            </a:r>
            <a:r>
              <a:rPr lang="es-ES" sz="2400" b="1" dirty="0">
                <a:solidFill>
                  <a:srgbClr val="1D2129"/>
                </a:solidFill>
                <a:latin typeface="Times New Roman" panose="02020603050405020304" pitchFamily="18" charset="0"/>
                <a:ea typeface="Times New Roman" panose="02020603050405020304" pitchFamily="18" charset="0"/>
                <a:cs typeface="Times New Roman" panose="02020603050405020304" pitchFamily="18" charset="0"/>
              </a:rPr>
              <a:t>, CERCA DEL AÑO 387 ac </a:t>
            </a:r>
            <a:r>
              <a:rPr lang="es-ES" sz="2400" b="1"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 siguió la enseñanza de Atenas y se convirtió en el Centro </a:t>
            </a:r>
            <a:r>
              <a:rPr lang="es-ES" sz="2400" b="1" dirty="0">
                <a:solidFill>
                  <a:srgbClr val="1D2129"/>
                </a:solidFill>
                <a:latin typeface="Times New Roman" panose="02020603050405020304" pitchFamily="18" charset="0"/>
                <a:ea typeface="Times New Roman" panose="02020603050405020304" pitchFamily="18" charset="0"/>
                <a:cs typeface="Times New Roman" panose="02020603050405020304" pitchFamily="18" charset="0"/>
              </a:rPr>
              <a:t>C</a:t>
            </a:r>
            <a:r>
              <a:rPr lang="es-ES" sz="2400" b="1"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t>ultural más importante donde filósofos y matemáticos como Euclides se encontraban , por lo que fue natural la construcción de la Gran Biblioteca de Alejandría. En Asia,  Confucio reunió discípulos y desarrolló sus Analectas , de cierta forma esfuerzos de educación informal. </a:t>
            </a:r>
            <a:endParaRPr lang="es-CR"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br>
              <a:rPr lang="es-ES" sz="2400" dirty="0">
                <a:solidFill>
                  <a:srgbClr val="1D2129"/>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ES" sz="2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En la cristiandad (Baja Edad Media) existían las escuelas monásticas y las episcopales que de cierta forma fueron las precursoras de las universidades pero no eran organizadas , normalmente se aprendía con un Tutor (sabio) quien transmitía el saber y la cultura , centrada en lo religioso , cuyo Tutor vivía en casa del aprendiz (hijo de reyes, príncipes o terratenientes) . </a:t>
            </a:r>
            <a:endParaRPr lang="es-CR" sz="2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1753886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88987-E867-47B8-99F1-22CB37B60EC2}"/>
              </a:ext>
            </a:extLst>
          </p:cNvPr>
          <p:cNvSpPr>
            <a:spLocks noGrp="1"/>
          </p:cNvSpPr>
          <p:nvPr>
            <p:ph type="title"/>
          </p:nvPr>
        </p:nvSpPr>
        <p:spPr>
          <a:xfrm>
            <a:off x="838200" y="365125"/>
            <a:ext cx="10515600" cy="991727"/>
          </a:xfrm>
          <a:solidFill>
            <a:srgbClr val="FFFFCC"/>
          </a:solidFill>
        </p:spPr>
        <p:txBody>
          <a:bodyPr>
            <a:noAutofit/>
          </a:bodyPr>
          <a:lstStyle/>
          <a:p>
            <a:br>
              <a:rPr lang="es-ES"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r>
              <a:rPr lang="es-ES"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t>El Aprendizaje, Teorías, Enfoques Y Tendencias </a:t>
            </a:r>
            <a:br>
              <a:rPr lang="es-ES"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r>
              <a:rPr lang="es-ES" sz="3200" b="1" cap="small" dirty="0">
                <a:solidFill>
                  <a:srgbClr val="2F5496"/>
                </a:solidFill>
                <a:latin typeface="Helvetica LT Std" panose="020B0504020202020204"/>
                <a:ea typeface="Times New Roman" panose="02020603050405020304" pitchFamily="18" charset="0"/>
                <a:cs typeface="Calibri" panose="020F0502020204030204" pitchFamily="34" charset="0"/>
              </a:rPr>
              <a:t>e</a:t>
            </a:r>
            <a:r>
              <a:rPr lang="es-ES"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t>n La EFTP Y en La FTP.</a:t>
            </a:r>
            <a:br>
              <a:rPr lang="es-CR"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endParaRPr lang="es-CR" sz="3200" dirty="0"/>
          </a:p>
        </p:txBody>
      </p:sp>
      <p:sp>
        <p:nvSpPr>
          <p:cNvPr id="3" name="Marcador de contenido 2">
            <a:extLst>
              <a:ext uri="{FF2B5EF4-FFF2-40B4-BE49-F238E27FC236}">
                <a16:creationId xmlns:a16="http://schemas.microsoft.com/office/drawing/2014/main" id="{DDDF74D9-A7B2-8B51-70AC-5B91D7B55E26}"/>
              </a:ext>
            </a:extLst>
          </p:cNvPr>
          <p:cNvSpPr>
            <a:spLocks noGrp="1"/>
          </p:cNvSpPr>
          <p:nvPr>
            <p:ph idx="1"/>
          </p:nvPr>
        </p:nvSpPr>
        <p:spPr>
          <a:xfrm>
            <a:off x="838200" y="1519084"/>
            <a:ext cx="10515600" cy="4657879"/>
          </a:xfrm>
          <a:solidFill>
            <a:srgbClr val="CCFFFF"/>
          </a:solidFill>
        </p:spPr>
        <p:txBody>
          <a:bodyPr>
            <a:normAutofit/>
          </a:bodyPr>
          <a:lstStyle/>
          <a:p>
            <a:r>
              <a:rPr lang="es-CR" sz="2400" dirty="0">
                <a:effectLst/>
                <a:latin typeface="Calibri" panose="020F0502020204030204" pitchFamily="34" charset="0"/>
                <a:ea typeface="Calibri" panose="020F0502020204030204" pitchFamily="34" charset="0"/>
                <a:cs typeface="Times New Roman" panose="02020603050405020304" pitchFamily="18" charset="0"/>
              </a:rPr>
              <a:t>El nacimiento de la Psicología a comienzos del siglo XX fueron determinantes para el surgimiento de nuevas maneras de administración de las personas en las organizaciones empresariales y también de enseñar y aprender y a ello contribuyó muy especialmente un movimiento, identificado como </a:t>
            </a:r>
            <a:r>
              <a:rPr lang="es-C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s-C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Humano-</a:t>
            </a:r>
            <a:r>
              <a:rPr lang="es-CR"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relacionismo</a:t>
            </a:r>
            <a:r>
              <a:rPr lang="es-CR" sz="2400" b="1" dirty="0">
                <a:effectLst/>
                <a:latin typeface="Calibri" panose="020F0502020204030204" pitchFamily="34" charset="0"/>
                <a:ea typeface="Calibri" panose="020F0502020204030204" pitchFamily="34" charset="0"/>
                <a:cs typeface="Times New Roman" panose="02020603050405020304" pitchFamily="18" charset="0"/>
              </a:rPr>
              <a:t>” </a:t>
            </a:r>
            <a:r>
              <a:rPr lang="es-CR" sz="2400" dirty="0">
                <a:effectLst/>
                <a:latin typeface="Calibri" panose="020F0502020204030204" pitchFamily="34" charset="0"/>
                <a:ea typeface="Calibri" panose="020F0502020204030204" pitchFamily="34" charset="0"/>
                <a:cs typeface="Times New Roman" panose="02020603050405020304" pitchFamily="18" charset="0"/>
              </a:rPr>
              <a:t>y al cual pertenecieron autores e investigadores notables como Mary Parker </a:t>
            </a:r>
            <a:r>
              <a:rPr lang="es-CR" sz="2400" dirty="0" err="1">
                <a:effectLst/>
                <a:latin typeface="Calibri" panose="020F0502020204030204" pitchFamily="34" charset="0"/>
                <a:ea typeface="Calibri" panose="020F0502020204030204" pitchFamily="34" charset="0"/>
                <a:cs typeface="Times New Roman" panose="02020603050405020304" pitchFamily="18" charset="0"/>
              </a:rPr>
              <a:t>Follet</a:t>
            </a:r>
            <a:r>
              <a:rPr lang="es-CR" sz="2400" dirty="0">
                <a:effectLst/>
                <a:latin typeface="Calibri" panose="020F0502020204030204" pitchFamily="34" charset="0"/>
                <a:ea typeface="Calibri" panose="020F0502020204030204" pitchFamily="34" charset="0"/>
                <a:cs typeface="Times New Roman" panose="02020603050405020304" pitchFamily="18" charset="0"/>
              </a:rPr>
              <a:t>, Elton Mayo, Abraham Maslow y muchos otros.</a:t>
            </a:r>
          </a:p>
          <a:p>
            <a:r>
              <a:rPr lang="es-CR" sz="2400" dirty="0">
                <a:effectLst/>
                <a:latin typeface="Calibri" panose="020F0502020204030204" pitchFamily="34" charset="0"/>
                <a:ea typeface="Calibri" panose="020F0502020204030204" pitchFamily="34" charset="0"/>
                <a:cs typeface="Times New Roman" panose="02020603050405020304" pitchFamily="18" charset="0"/>
              </a:rPr>
              <a:t>Estas nuevas teorías y posiciones</a:t>
            </a:r>
            <a:r>
              <a:rPr lang="es-CR" sz="2400" dirty="0">
                <a:latin typeface="Calibri" panose="020F0502020204030204" pitchFamily="34" charset="0"/>
                <a:ea typeface="Calibri" panose="020F0502020204030204" pitchFamily="34" charset="0"/>
                <a:cs typeface="Times New Roman" panose="02020603050405020304" pitchFamily="18" charset="0"/>
              </a:rPr>
              <a:t> fomentan la </a:t>
            </a:r>
            <a:r>
              <a:rPr lang="es-CR" sz="2400" dirty="0">
                <a:effectLst/>
                <a:latin typeface="Calibri" panose="020F0502020204030204" pitchFamily="34" charset="0"/>
                <a:ea typeface="Calibri" panose="020F0502020204030204" pitchFamily="34" charset="0"/>
                <a:cs typeface="Times New Roman" panose="02020603050405020304" pitchFamily="18" charset="0"/>
              </a:rPr>
              <a:t> entrada los llamados </a:t>
            </a:r>
            <a:r>
              <a:rPr lang="es-C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métodos activos de la enseñanza y del aprendizaje </a:t>
            </a:r>
            <a:r>
              <a:rPr lang="es-CR" sz="2400" dirty="0">
                <a:effectLst/>
                <a:latin typeface="Calibri" panose="020F0502020204030204" pitchFamily="34" charset="0"/>
                <a:ea typeface="Calibri" panose="020F0502020204030204" pitchFamily="34" charset="0"/>
                <a:cs typeface="Times New Roman" panose="02020603050405020304" pitchFamily="18" charset="0"/>
              </a:rPr>
              <a:t>con los cuales se hacían presentes combinadamente varios tipos de aprendizaje como principalmente el </a:t>
            </a:r>
            <a:r>
              <a:rPr lang="es-C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“aprendizaje en la práctica o aprender haciendo</a:t>
            </a:r>
            <a:r>
              <a:rPr lang="es-CR" sz="2400" dirty="0">
                <a:effectLst/>
                <a:latin typeface="Calibri" panose="020F0502020204030204" pitchFamily="34" charset="0"/>
                <a:ea typeface="Calibri" panose="020F0502020204030204" pitchFamily="34" charset="0"/>
                <a:cs typeface="Times New Roman" panose="02020603050405020304" pitchFamily="18" charset="0"/>
              </a:rPr>
              <a:t>”, “el </a:t>
            </a:r>
            <a:r>
              <a:rPr lang="es-C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aprendizaje asociativo o de encadenamiento</a:t>
            </a:r>
            <a:r>
              <a:rPr lang="es-CR" sz="2400" dirty="0">
                <a:effectLst/>
                <a:latin typeface="Calibri" panose="020F0502020204030204" pitchFamily="34" charset="0"/>
                <a:ea typeface="Calibri" panose="020F0502020204030204" pitchFamily="34" charset="0"/>
                <a:cs typeface="Times New Roman" panose="02020603050405020304" pitchFamily="18" charset="0"/>
              </a:rPr>
              <a:t>”; </a:t>
            </a:r>
            <a:r>
              <a:rPr lang="es-C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 aprendizaje vicario o por imitación</a:t>
            </a:r>
            <a:r>
              <a:rPr lang="es-CR" sz="2400" dirty="0">
                <a:effectLst/>
                <a:latin typeface="Calibri" panose="020F0502020204030204" pitchFamily="34" charset="0"/>
                <a:ea typeface="Calibri" panose="020F0502020204030204" pitchFamily="34" charset="0"/>
                <a:cs typeface="Times New Roman" panose="02020603050405020304" pitchFamily="18" charset="0"/>
              </a:rPr>
              <a:t>”; el de </a:t>
            </a:r>
            <a:r>
              <a:rPr lang="es-C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“ensayo y error” y el “aprendizaje por medio de la observación</a:t>
            </a:r>
            <a:r>
              <a:rPr lang="es-CR"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es-C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27955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F80BD3-9AA6-CC8A-D1FC-35FEEFB0907F}"/>
              </a:ext>
            </a:extLst>
          </p:cNvPr>
          <p:cNvSpPr>
            <a:spLocks noGrp="1"/>
          </p:cNvSpPr>
          <p:nvPr>
            <p:ph type="title"/>
          </p:nvPr>
        </p:nvSpPr>
        <p:spPr>
          <a:solidFill>
            <a:srgbClr val="FFFFCC"/>
          </a:solidFill>
        </p:spPr>
        <p:txBody>
          <a:bodyPr>
            <a:noAutofit/>
          </a:bodyPr>
          <a:lstStyle/>
          <a:p>
            <a:br>
              <a:rPr lang="es-ES"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r>
              <a:rPr lang="es-ES"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t>El Aprendizaje, Teorías, Enfoques Y Tendencias </a:t>
            </a:r>
            <a:br>
              <a:rPr lang="es-ES"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r>
              <a:rPr lang="es-ES" sz="3200" b="1" cap="small" dirty="0">
                <a:solidFill>
                  <a:srgbClr val="2F5496"/>
                </a:solidFill>
                <a:latin typeface="Helvetica LT Std" panose="020B0504020202020204"/>
                <a:ea typeface="Times New Roman" panose="02020603050405020304" pitchFamily="18" charset="0"/>
                <a:cs typeface="Calibri" panose="020F0502020204030204" pitchFamily="34" charset="0"/>
              </a:rPr>
              <a:t>e</a:t>
            </a:r>
            <a:r>
              <a:rPr lang="es-ES"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t>n La EFTP Y en La FTP.</a:t>
            </a:r>
            <a:br>
              <a:rPr lang="es-CR" sz="32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endParaRPr lang="es-CR" sz="3200" dirty="0"/>
          </a:p>
        </p:txBody>
      </p:sp>
      <p:sp>
        <p:nvSpPr>
          <p:cNvPr id="3" name="Marcador de contenido 2">
            <a:extLst>
              <a:ext uri="{FF2B5EF4-FFF2-40B4-BE49-F238E27FC236}">
                <a16:creationId xmlns:a16="http://schemas.microsoft.com/office/drawing/2014/main" id="{1F48F083-4E5F-EB5B-32B7-B17DB5E7C4ED}"/>
              </a:ext>
            </a:extLst>
          </p:cNvPr>
          <p:cNvSpPr>
            <a:spLocks noGrp="1"/>
          </p:cNvSpPr>
          <p:nvPr>
            <p:ph idx="1"/>
          </p:nvPr>
        </p:nvSpPr>
        <p:spPr>
          <a:xfrm>
            <a:off x="838200" y="1825625"/>
            <a:ext cx="10515600" cy="4667250"/>
          </a:xfrm>
          <a:solidFill>
            <a:srgbClr val="CCFFFF"/>
          </a:solidFill>
        </p:spPr>
        <p:txBody>
          <a:bodyPr>
            <a:normAutofit/>
          </a:bodyPr>
          <a:lstStyle/>
          <a:p>
            <a:pPr algn="just">
              <a:spcBef>
                <a:spcPts val="600"/>
              </a:spcBef>
              <a:spcAft>
                <a:spcPts val="1200"/>
              </a:spcAft>
            </a:pPr>
            <a:r>
              <a:rPr lang="es-CR" dirty="0">
                <a:effectLst/>
                <a:latin typeface="Calibri" panose="020F0502020204030204" pitchFamily="34" charset="0"/>
                <a:ea typeface="Calibri" panose="020F0502020204030204" pitchFamily="34" charset="0"/>
                <a:cs typeface="Times New Roman" panose="02020603050405020304" pitchFamily="18" charset="0"/>
              </a:rPr>
              <a:t>Después de transitar en la enseñanza y en el aprendizaje por los métodos activos y quizás más ocasional que sistemáticamente por el </a:t>
            </a:r>
            <a:r>
              <a:rPr lang="es-C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constructivismo</a:t>
            </a:r>
            <a:r>
              <a:rPr lang="es-CR" dirty="0">
                <a:effectLst/>
                <a:latin typeface="Calibri" panose="020F0502020204030204" pitchFamily="34" charset="0"/>
                <a:ea typeface="Calibri" panose="020F0502020204030204" pitchFamily="34" charset="0"/>
                <a:cs typeface="Times New Roman" panose="02020603050405020304" pitchFamily="18" charset="0"/>
              </a:rPr>
              <a:t>, la tendencia última, en estas recientes décadas, en la enseñanza y el aprendizaje en la FPT, es el modelo o </a:t>
            </a:r>
            <a:r>
              <a:rPr lang="es-CR" b="1" dirty="0">
                <a:effectLst/>
                <a:latin typeface="Calibri" panose="020F0502020204030204" pitchFamily="34" charset="0"/>
                <a:ea typeface="Calibri" panose="020F0502020204030204" pitchFamily="34" charset="0"/>
                <a:cs typeface="Times New Roman" panose="02020603050405020304" pitchFamily="18" charset="0"/>
              </a:rPr>
              <a:t>“</a:t>
            </a:r>
            <a:r>
              <a:rPr lang="es-C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paradigma de competencias”</a:t>
            </a:r>
            <a:r>
              <a:rPr lang="es-CR" b="1" dirty="0">
                <a:effectLst/>
                <a:latin typeface="Calibri" panose="020F0502020204030204" pitchFamily="34" charset="0"/>
                <a:ea typeface="Calibri" panose="020F0502020204030204" pitchFamily="34" charset="0"/>
                <a:cs typeface="Times New Roman" panose="02020603050405020304" pitchFamily="18" charset="0"/>
              </a:rPr>
              <a:t> </a:t>
            </a:r>
            <a:r>
              <a:rPr lang="es-CR" dirty="0">
                <a:effectLst/>
                <a:latin typeface="Calibri" panose="020F0502020204030204" pitchFamily="34" charset="0"/>
                <a:ea typeface="Calibri" panose="020F0502020204030204" pitchFamily="34" charset="0"/>
                <a:cs typeface="Times New Roman" panose="02020603050405020304" pitchFamily="18" charset="0"/>
              </a:rPr>
              <a:t>que terminó siendo acogido por todo el sistema educativo y además vigente en la actualidad; con esta modalidad de las competencias se ha generalizado también otra estrategia o metodología de aprendizaje como es el </a:t>
            </a:r>
            <a:r>
              <a:rPr lang="es-C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“aprendizaje dual”, TAMBIÉN es</a:t>
            </a:r>
            <a:r>
              <a:rPr lang="es-CR" dirty="0">
                <a:effectLst/>
                <a:latin typeface="Calibri" panose="020F0502020204030204" pitchFamily="34" charset="0"/>
                <a:ea typeface="Calibri" panose="020F0502020204030204" pitchFamily="34" charset="0"/>
                <a:cs typeface="Times New Roman" panose="02020603050405020304" pitchFamily="18" charset="0"/>
              </a:rPr>
              <a:t> </a:t>
            </a:r>
            <a:r>
              <a:rPr lang="es-CR" b="1" dirty="0">
                <a:effectLst/>
                <a:latin typeface="Calibri" panose="020F0502020204030204" pitchFamily="34" charset="0"/>
                <a:ea typeface="Calibri" panose="020F0502020204030204" pitchFamily="34" charset="0"/>
                <a:cs typeface="Times New Roman" panose="02020603050405020304" pitchFamily="18" charset="0"/>
              </a:rPr>
              <a:t>tendencia</a:t>
            </a:r>
            <a:r>
              <a:rPr lang="es-CR" dirty="0">
                <a:effectLst/>
                <a:latin typeface="Calibri" panose="020F0502020204030204" pitchFamily="34" charset="0"/>
                <a:ea typeface="Calibri" panose="020F0502020204030204" pitchFamily="34" charset="0"/>
                <a:cs typeface="Times New Roman" panose="02020603050405020304" pitchFamily="18" charset="0"/>
              </a:rPr>
              <a:t> muy en este momento </a:t>
            </a:r>
            <a:r>
              <a:rPr lang="es-C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inteligencia artificial</a:t>
            </a:r>
            <a:r>
              <a:rPr lang="es-CR" dirty="0">
                <a:effectLst/>
                <a:latin typeface="Calibri" panose="020F0502020204030204" pitchFamily="34" charset="0"/>
                <a:ea typeface="Calibri" panose="020F0502020204030204" pitchFamily="34" charset="0"/>
                <a:cs typeface="Times New Roman" panose="02020603050405020304" pitchFamily="18" charset="0"/>
              </a:rPr>
              <a:t>.</a:t>
            </a:r>
          </a:p>
          <a:p>
            <a:endParaRPr lang="es-CR" dirty="0"/>
          </a:p>
        </p:txBody>
      </p:sp>
    </p:spTree>
    <p:extLst>
      <p:ext uri="{BB962C8B-B14F-4D97-AF65-F5344CB8AC3E}">
        <p14:creationId xmlns:p14="http://schemas.microsoft.com/office/powerpoint/2010/main" val="362242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746F73-4EBE-51B7-496A-58379D59C09B}"/>
              </a:ext>
            </a:extLst>
          </p:cNvPr>
          <p:cNvSpPr>
            <a:spLocks noGrp="1"/>
          </p:cNvSpPr>
          <p:nvPr>
            <p:ph type="title"/>
          </p:nvPr>
        </p:nvSpPr>
        <p:spPr>
          <a:xfrm>
            <a:off x="838200" y="365126"/>
            <a:ext cx="10515600" cy="903236"/>
          </a:xfrm>
          <a:solidFill>
            <a:srgbClr val="FFFFCC"/>
          </a:solidFill>
        </p:spPr>
        <p:txBody>
          <a:bodyPr>
            <a:normAutofit fontScale="90000"/>
          </a:bodyPr>
          <a:lstStyle/>
          <a:p>
            <a:br>
              <a:rPr lang="es-ES" sz="36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r>
              <a:rPr lang="es-ES" sz="36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t>Las Bases Filosóficas Actuales En INFOTEP.</a:t>
            </a:r>
            <a:br>
              <a:rPr lang="es-CR" sz="36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endParaRPr lang="es-CR" sz="3600" dirty="0"/>
          </a:p>
        </p:txBody>
      </p:sp>
      <p:sp>
        <p:nvSpPr>
          <p:cNvPr id="3" name="Marcador de contenido 2">
            <a:extLst>
              <a:ext uri="{FF2B5EF4-FFF2-40B4-BE49-F238E27FC236}">
                <a16:creationId xmlns:a16="http://schemas.microsoft.com/office/drawing/2014/main" id="{22BA61EC-579A-D3AD-D10B-14631266C88C}"/>
              </a:ext>
            </a:extLst>
          </p:cNvPr>
          <p:cNvSpPr>
            <a:spLocks noGrp="1"/>
          </p:cNvSpPr>
          <p:nvPr>
            <p:ph idx="1"/>
          </p:nvPr>
        </p:nvSpPr>
        <p:spPr>
          <a:xfrm>
            <a:off x="838200" y="1474840"/>
            <a:ext cx="10515600" cy="5018034"/>
          </a:xfrm>
          <a:solidFill>
            <a:srgbClr val="CCFFFF"/>
          </a:solidFill>
        </p:spPr>
        <p:txBody>
          <a:bodyPr/>
          <a:lstStyle/>
          <a:p>
            <a:pPr algn="just">
              <a:spcBef>
                <a:spcPts val="600"/>
              </a:spcBef>
              <a:spcAft>
                <a:spcPts val="120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La Ley de Educación 66-97, en su artículo 46,</a:t>
            </a:r>
            <a:r>
              <a:rPr lang="es-ES" sz="2000" dirty="0">
                <a:effectLst/>
                <a:latin typeface="Calibri" panose="020F0502020204030204" pitchFamily="34" charset="0"/>
                <a:ea typeface="Calibri" panose="020F0502020204030204" pitchFamily="34" charset="0"/>
                <a:cs typeface="Times New Roman" panose="02020603050405020304" pitchFamily="18" charset="0"/>
              </a:rPr>
              <a:t> dice “que la modalidad Técnico Profesional permitirá a los estudiantes obtener una formación general y profesional que los ayude a </a:t>
            </a:r>
            <a:r>
              <a:rPr lang="es-ES" sz="2000" u="sng" dirty="0">
                <a:effectLst/>
                <a:latin typeface="Calibri" panose="020F0502020204030204" pitchFamily="34" charset="0"/>
                <a:ea typeface="Calibri" panose="020F0502020204030204" pitchFamily="34" charset="0"/>
                <a:cs typeface="Times New Roman" panose="02020603050405020304" pitchFamily="18" charset="0"/>
              </a:rPr>
              <a:t>adaptarse al cambio general y profesional</a:t>
            </a:r>
            <a:r>
              <a:rPr lang="es-ES" sz="2000" dirty="0">
                <a:effectLst/>
                <a:latin typeface="Calibri" panose="020F0502020204030204" pitchFamily="34" charset="0"/>
                <a:ea typeface="Calibri" panose="020F0502020204030204" pitchFamily="34" charset="0"/>
                <a:cs typeface="Times New Roman" panose="02020603050405020304" pitchFamily="18" charset="0"/>
              </a:rPr>
              <a:t>, que los ayude a </a:t>
            </a:r>
            <a:r>
              <a:rPr lang="es-ES" sz="2000" u="sng" dirty="0">
                <a:effectLst/>
                <a:latin typeface="Calibri" panose="020F0502020204030204" pitchFamily="34" charset="0"/>
                <a:ea typeface="Calibri" panose="020F0502020204030204" pitchFamily="34" charset="0"/>
                <a:cs typeface="Times New Roman" panose="02020603050405020304" pitchFamily="18" charset="0"/>
              </a:rPr>
              <a:t>adaptarse al cambio permanente de las necesidades laborales para integrarse con éxito en las diferentes áreas de la actividad productiva</a:t>
            </a:r>
            <a:r>
              <a:rPr lang="es-ES" sz="2000" dirty="0">
                <a:effectLst/>
                <a:latin typeface="Calibri" panose="020F0502020204030204" pitchFamily="34" charset="0"/>
                <a:ea typeface="Calibri" panose="020F0502020204030204" pitchFamily="34" charset="0"/>
                <a:cs typeface="Times New Roman" panose="02020603050405020304" pitchFamily="18" charset="0"/>
              </a:rPr>
              <a:t> y/o continuar estudios superiores” (lo subrayado es propio) Ley 66-97 Ley General de Educación. </a:t>
            </a:r>
            <a:endParaRPr lang="es-C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1200"/>
              </a:spcAft>
            </a:pPr>
            <a:r>
              <a:rPr lang="es-E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También en el documento de 2022, </a:t>
            </a:r>
            <a:r>
              <a:rPr lang="es-E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Metodología del rediseño y diseño curricular de los programas de Formación Técnico Profesional basados en competencias y centrado en resultados de aprendizaje, </a:t>
            </a:r>
            <a:r>
              <a:rPr lang="es-E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 anota lo siguiente: </a:t>
            </a:r>
            <a:r>
              <a:rPr lang="es-ES" sz="2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la Metodología para el diseño curricular por competencias centrado en resultados de aprendizaje, es producto de las experiencias que INFOTEP ha acumulado en su largo ejercicio y de las adecuaciones que ha realizado tomando como referencia otros modelos de formación profesional, como el de Finlandia, y de las políticas de estado referente al Marco Nacional de Cualificaciones.</a:t>
            </a:r>
            <a:endParaRPr lang="es-CR"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90170" indent="-90170" algn="l">
              <a:spcBef>
                <a:spcPts val="600"/>
              </a:spcBef>
            </a:pPr>
            <a:r>
              <a:rPr lang="es-CR" sz="2000" dirty="0">
                <a:effectLst/>
                <a:latin typeface="Calibri" panose="020F0502020204030204" pitchFamily="34" charset="0"/>
                <a:ea typeface="Calibri" panose="020F0502020204030204" pitchFamily="34" charset="0"/>
              </a:rPr>
              <a:t>	</a:t>
            </a:r>
            <a:r>
              <a:rPr lang="es-ES"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https://siteal.iiep.unesco.org/bdnp/534/ley-661997-ley-general-educacion#:~:text=Garantiza%20el%20derecho%20de%20todos,a%20los%20estudios%20que%20imparten</a:t>
            </a:r>
            <a:endParaRPr lang="es-CR" sz="2000" dirty="0">
              <a:effectLst/>
              <a:latin typeface="Calibri" panose="020F0502020204030204" pitchFamily="34" charset="0"/>
              <a:ea typeface="Calibri" panose="020F0502020204030204" pitchFamily="34" charset="0"/>
            </a:endParaRPr>
          </a:p>
          <a:p>
            <a:endParaRPr lang="es-CR" dirty="0"/>
          </a:p>
        </p:txBody>
      </p:sp>
    </p:spTree>
    <p:extLst>
      <p:ext uri="{BB962C8B-B14F-4D97-AF65-F5344CB8AC3E}">
        <p14:creationId xmlns:p14="http://schemas.microsoft.com/office/powerpoint/2010/main" val="1674489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128DA-EC89-00EB-0965-7B5455CA2543}"/>
              </a:ext>
            </a:extLst>
          </p:cNvPr>
          <p:cNvSpPr>
            <a:spLocks noGrp="1"/>
          </p:cNvSpPr>
          <p:nvPr>
            <p:ph type="title"/>
          </p:nvPr>
        </p:nvSpPr>
        <p:spPr>
          <a:xfrm>
            <a:off x="838200" y="365125"/>
            <a:ext cx="10515600" cy="741003"/>
          </a:xfrm>
          <a:solidFill>
            <a:srgbClr val="FFFFCC"/>
          </a:solidFill>
        </p:spPr>
        <p:txBody>
          <a:bodyPr>
            <a:normAutofit fontScale="90000"/>
          </a:bodyPr>
          <a:lstStyle/>
          <a:p>
            <a:r>
              <a:rPr lang="es-ES" sz="40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t>Las Bases Filosóficas Actuales En INFOTEP.</a:t>
            </a:r>
            <a:endParaRPr lang="es-CR" dirty="0"/>
          </a:p>
        </p:txBody>
      </p:sp>
      <p:sp>
        <p:nvSpPr>
          <p:cNvPr id="3" name="Marcador de contenido 2">
            <a:extLst>
              <a:ext uri="{FF2B5EF4-FFF2-40B4-BE49-F238E27FC236}">
                <a16:creationId xmlns:a16="http://schemas.microsoft.com/office/drawing/2014/main" id="{9DCD44E4-8E09-6EE8-5CE3-0B54DCA9C8DD}"/>
              </a:ext>
            </a:extLst>
          </p:cNvPr>
          <p:cNvSpPr>
            <a:spLocks noGrp="1"/>
          </p:cNvSpPr>
          <p:nvPr>
            <p:ph idx="1"/>
          </p:nvPr>
        </p:nvSpPr>
        <p:spPr>
          <a:xfrm>
            <a:off x="838200" y="1297858"/>
            <a:ext cx="10515600" cy="4879105"/>
          </a:xfrm>
          <a:solidFill>
            <a:srgbClr val="CCFFFF"/>
          </a:solidFill>
        </p:spPr>
        <p:txBody>
          <a:bodyPr/>
          <a:lstStyle/>
          <a:p>
            <a:pPr algn="just">
              <a:spcBef>
                <a:spcPts val="600"/>
              </a:spcBef>
              <a:spcAft>
                <a:spcPts val="12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Un esfuerzo por avanzar en la construcción de nuevos conocimientos, se pone de manifiesto cuando el señor Director General del INFOTEP, Lic. Rafael Santos, el 27 de febrero de 2023, hace referencia a una nueva narrativa en temas como: </a:t>
            </a:r>
            <a:r>
              <a:rPr lang="es-ES" sz="2400" i="1" dirty="0">
                <a:effectLst/>
                <a:latin typeface="Calibri" panose="020F0502020204030204" pitchFamily="34" charset="0"/>
                <a:ea typeface="Calibri" panose="020F0502020204030204" pitchFamily="34" charset="0"/>
                <a:cs typeface="Times New Roman" panose="02020603050405020304" pitchFamily="18" charset="0"/>
              </a:rPr>
              <a:t>oferta formativa 4.0, innovación tecnológica, actualización docente, responsabilidad social, carreras técnicas, infraestructuras físicas modernas y amigables con el medioambiente, alianzas estrategias con actores de alta incidencia en el desarrollo socioeconómico de República Dominicana, inclusión de mujeres en carreras técnicas no tradiciones, entre otras.</a:t>
            </a:r>
            <a:r>
              <a:rPr lang="es-ES" sz="2400" dirty="0">
                <a:effectLst/>
                <a:latin typeface="Calibri" panose="020F0502020204030204" pitchFamily="34" charset="0"/>
                <a:ea typeface="Calibri" panose="020F0502020204030204" pitchFamily="34" charset="0"/>
                <a:cs typeface="Times New Roman" panose="02020603050405020304" pitchFamily="18" charset="0"/>
              </a:rPr>
              <a:t>(2)</a:t>
            </a:r>
            <a:r>
              <a:rPr lang="es-ES" sz="2400" i="1" dirty="0">
                <a:effectLst/>
                <a:latin typeface="Calibri" panose="020F0502020204030204" pitchFamily="34" charset="0"/>
                <a:ea typeface="Calibri" panose="020F0502020204030204" pitchFamily="34" charset="0"/>
                <a:cs typeface="Times New Roman" panose="02020603050405020304" pitchFamily="18" charset="0"/>
              </a:rPr>
              <a:t> </a:t>
            </a:r>
            <a:endParaRPr lang="es-CR" sz="24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s-ES" sz="2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https://hoy.com.do/innovatep-y-la-nueva-narrativa-del-infotep/</a:t>
            </a:r>
            <a:r>
              <a:rPr lang="es-E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CR" sz="2400" dirty="0">
              <a:effectLst/>
              <a:latin typeface="Calibri" panose="020F0502020204030204" pitchFamily="34" charset="0"/>
              <a:ea typeface="Calibri" panose="020F0502020204030204" pitchFamily="34" charset="0"/>
            </a:endParaRPr>
          </a:p>
          <a:p>
            <a:endParaRPr lang="es-CR" dirty="0"/>
          </a:p>
        </p:txBody>
      </p:sp>
    </p:spTree>
    <p:extLst>
      <p:ext uri="{BB962C8B-B14F-4D97-AF65-F5344CB8AC3E}">
        <p14:creationId xmlns:p14="http://schemas.microsoft.com/office/powerpoint/2010/main" val="1500071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19A3EF-5EB5-42E7-DF88-ED157852489C}"/>
              </a:ext>
            </a:extLst>
          </p:cNvPr>
          <p:cNvSpPr>
            <a:spLocks noGrp="1"/>
          </p:cNvSpPr>
          <p:nvPr>
            <p:ph type="title"/>
          </p:nvPr>
        </p:nvSpPr>
        <p:spPr>
          <a:solidFill>
            <a:srgbClr val="FFFFCC"/>
          </a:solidFill>
        </p:spPr>
        <p:txBody>
          <a:bodyPr>
            <a:noAutofit/>
          </a:bodyPr>
          <a:lstStyle/>
          <a:p>
            <a:br>
              <a:rPr lang="es-ES" sz="3200" b="1" dirty="0">
                <a:effectLst/>
                <a:latin typeface="Calibri" panose="020F0502020204030204" pitchFamily="34" charset="0"/>
                <a:ea typeface="Calibri" panose="020F0502020204030204" pitchFamily="34" charset="0"/>
                <a:cs typeface="Times New Roman" panose="02020603050405020304" pitchFamily="18" charset="0"/>
              </a:rPr>
            </a:br>
            <a:r>
              <a:rPr lang="es-ES" sz="2800" b="1" dirty="0">
                <a:effectLst/>
                <a:latin typeface="Calibri" panose="020F0502020204030204" pitchFamily="34" charset="0"/>
                <a:ea typeface="Calibri" panose="020F0502020204030204" pitchFamily="34" charset="0"/>
                <a:cs typeface="Times New Roman" panose="02020603050405020304" pitchFamily="18" charset="0"/>
              </a:rPr>
              <a:t>Características o principios epistemológicos actuales propios de la FTP propios al INFOTEP. </a:t>
            </a:r>
            <a:r>
              <a:rPr lang="es-E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Marco Nacional de Cualificaciones.</a:t>
            </a:r>
            <a:br>
              <a:rPr lang="es-CR"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br>
            <a:endParaRPr lang="es-CR" sz="3200" b="1" dirty="0">
              <a:solidFill>
                <a:srgbClr val="FF0000"/>
              </a:solidFill>
            </a:endParaRPr>
          </a:p>
        </p:txBody>
      </p:sp>
      <p:sp>
        <p:nvSpPr>
          <p:cNvPr id="3" name="Marcador de contenido 2">
            <a:extLst>
              <a:ext uri="{FF2B5EF4-FFF2-40B4-BE49-F238E27FC236}">
                <a16:creationId xmlns:a16="http://schemas.microsoft.com/office/drawing/2014/main" id="{B3B97171-B4EA-8555-8197-9FFD4FDD64BB}"/>
              </a:ext>
            </a:extLst>
          </p:cNvPr>
          <p:cNvSpPr>
            <a:spLocks noGrp="1"/>
          </p:cNvSpPr>
          <p:nvPr>
            <p:ph idx="1"/>
          </p:nvPr>
        </p:nvSpPr>
        <p:spPr>
          <a:solidFill>
            <a:srgbClr val="CCFFFF"/>
          </a:solidFill>
        </p:spPr>
        <p:txBody>
          <a:bodyPr>
            <a:normAutofit/>
          </a:bodyPr>
          <a:lstStyle/>
          <a:p>
            <a:pPr algn="just">
              <a:spcBef>
                <a:spcPts val="600"/>
              </a:spcBef>
              <a:spcAft>
                <a:spcPts val="1200"/>
              </a:spcAft>
            </a:pPr>
            <a:r>
              <a:rPr lang="es-E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a:t>
            </a:r>
            <a:r>
              <a:rPr lang="es-E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 Marco de Cualificaciones  </a:t>
            </a:r>
            <a:r>
              <a:rPr lang="es-ES" dirty="0">
                <a:effectLst/>
                <a:latin typeface="Calibri" panose="020F0502020204030204" pitchFamily="34" charset="0"/>
                <a:ea typeface="Calibri" panose="020F0502020204030204" pitchFamily="34" charset="0"/>
                <a:cs typeface="Times New Roman" panose="02020603050405020304" pitchFamily="18" charset="0"/>
              </a:rPr>
              <a:t>guía la formación, constituye el norte de formación profesional, el encuadre en el cual se mueven las decisiones relacionadas con dicha formación, lo cual ha permitido dar respuesta a las necesidades pasadas y en algunos sectores a las necesidades inmediatas, pero con dificultades para enfrentar la industria 4.0 que requiere de tecnologías inteligentes en los procesos de producción y comercialización, ya que las competencias que aprendimos hacen 1,2, 3 o más años, hoy día no son suficientes para hacer frente a la actividad profesional emergente.</a:t>
            </a:r>
            <a:endParaRPr lang="es-CR"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1772715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0BAD9-09DA-964A-5EDF-9CCBAC5862E3}"/>
              </a:ext>
            </a:extLst>
          </p:cNvPr>
          <p:cNvSpPr>
            <a:spLocks noGrp="1"/>
          </p:cNvSpPr>
          <p:nvPr>
            <p:ph type="title"/>
          </p:nvPr>
        </p:nvSpPr>
        <p:spPr>
          <a:solidFill>
            <a:srgbClr val="FFFFCC"/>
          </a:solidFill>
        </p:spPr>
        <p:txBody>
          <a:bodyPr>
            <a:normAutofit fontScale="90000"/>
          </a:bodyPr>
          <a:lstStyle/>
          <a:p>
            <a:br>
              <a:rPr lang="es-ES" sz="3100" b="1" dirty="0">
                <a:effectLst/>
                <a:latin typeface="Calibri" panose="020F0502020204030204" pitchFamily="34" charset="0"/>
                <a:ea typeface="Calibri" panose="020F0502020204030204" pitchFamily="34" charset="0"/>
                <a:cs typeface="Times New Roman" panose="02020603050405020304" pitchFamily="18" charset="0"/>
              </a:rPr>
            </a:br>
            <a:br>
              <a:rPr lang="es-ES" sz="3100" b="1" dirty="0">
                <a:effectLst/>
                <a:latin typeface="Calibri" panose="020F0502020204030204" pitchFamily="34" charset="0"/>
                <a:ea typeface="Calibri" panose="020F0502020204030204" pitchFamily="34" charset="0"/>
                <a:cs typeface="Times New Roman" panose="02020603050405020304" pitchFamily="18" charset="0"/>
              </a:rPr>
            </a:br>
            <a:r>
              <a:rPr lang="es-ES" sz="3100" b="1" dirty="0">
                <a:effectLst/>
                <a:latin typeface="Calibri" panose="020F0502020204030204" pitchFamily="34" charset="0"/>
                <a:ea typeface="Calibri" panose="020F0502020204030204" pitchFamily="34" charset="0"/>
                <a:cs typeface="Times New Roman" panose="02020603050405020304" pitchFamily="18" charset="0"/>
              </a:rPr>
              <a:t>Características o principios epistemológicos actuales propios de la FTP propios al INFOTEP . </a:t>
            </a:r>
            <a:r>
              <a:rPr lang="es-ES" sz="3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 </a:t>
            </a:r>
            <a:r>
              <a:rPr lang="es-ES" sz="31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Perfil profesional bajo en enfoque curricular basado en competencias.</a:t>
            </a:r>
            <a:br>
              <a:rPr lang="es-CR" sz="18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br>
            <a:endParaRPr lang="es-CR" b="1" dirty="0">
              <a:solidFill>
                <a:srgbClr val="FF0000"/>
              </a:solidFill>
            </a:endParaRPr>
          </a:p>
        </p:txBody>
      </p:sp>
      <p:sp>
        <p:nvSpPr>
          <p:cNvPr id="3" name="Marcador de contenido 2">
            <a:extLst>
              <a:ext uri="{FF2B5EF4-FFF2-40B4-BE49-F238E27FC236}">
                <a16:creationId xmlns:a16="http://schemas.microsoft.com/office/drawing/2014/main" id="{4B15C26B-D0FA-023E-17EC-F1A0DD13B33E}"/>
              </a:ext>
            </a:extLst>
          </p:cNvPr>
          <p:cNvSpPr>
            <a:spLocks noGrp="1"/>
          </p:cNvSpPr>
          <p:nvPr>
            <p:ph idx="1"/>
          </p:nvPr>
        </p:nvSpPr>
        <p:spPr>
          <a:xfrm>
            <a:off x="838200" y="1825625"/>
            <a:ext cx="10515600" cy="4667250"/>
          </a:xfrm>
          <a:solidFill>
            <a:srgbClr val="CCFFFF"/>
          </a:solidFill>
        </p:spPr>
        <p:txBody>
          <a:bodyPr>
            <a:normAutofit lnSpcReduction="10000"/>
          </a:bodyPr>
          <a:lstStyle/>
          <a:p>
            <a:pPr algn="just">
              <a:spcBef>
                <a:spcPts val="600"/>
              </a:spcBef>
              <a:spcAft>
                <a:spcPts val="1200"/>
              </a:spcAft>
            </a:pPr>
            <a:r>
              <a:rPr lang="es-E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 define la competencia </a:t>
            </a:r>
            <a:r>
              <a:rPr lang="es-E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como la capacidad de actuar de manera eficaz, responsable y autónoma, en contextos de estudio o trabajo movilizando de forma integrada conocimientos, habilidades cognitivas, prácticas y actitudinales. (2)</a:t>
            </a:r>
            <a:endParaRPr lang="es-CR"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s-ES" sz="2400" dirty="0">
                <a:effectLst/>
                <a:latin typeface="Calibri" panose="020F0502020204030204" pitchFamily="34" charset="0"/>
                <a:ea typeface="Calibri" panose="020F0502020204030204" pitchFamily="34" charset="0"/>
                <a:cs typeface="Times New Roman" panose="02020603050405020304" pitchFamily="18" charset="0"/>
              </a:rPr>
              <a:t>El perfil profesional que se expresa en resultados de aprendizaje es un acierto porque permite demostrar claramente las competencias, habilidades y actitudes que debe poseen un graduado; sin embargo, pone en clara evidencia el desuso y las carencias en cuanto a la automatización, conectividad y nuevas tecnologías</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Hoy se requiere que ese perfil profesional asegure que el estudiante adquiera las competencias y habilidades para la vida que le permitan reinventarse, y mantenerse en constante actualización y formación profesio</a:t>
            </a:r>
            <a:r>
              <a:rPr lang="es-ES" sz="2400" dirty="0">
                <a:effectLst/>
                <a:latin typeface="Calibri" panose="020F0502020204030204" pitchFamily="34" charset="0"/>
                <a:ea typeface="Calibri" panose="020F0502020204030204" pitchFamily="34" charset="0"/>
                <a:cs typeface="Times New Roman" panose="02020603050405020304" pitchFamily="18" charset="0"/>
              </a:rPr>
              <a:t>nal. </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90170" indent="-90170" algn="l">
              <a:spcBef>
                <a:spcPts val="600"/>
              </a:spcBef>
              <a:spcAft>
                <a:spcPts val="1200"/>
              </a:spcAft>
            </a:pPr>
            <a:r>
              <a:rPr lang="es-ES" sz="2400" dirty="0">
                <a:effectLst/>
                <a:latin typeface="Calibri" panose="020F0502020204030204" pitchFamily="34" charset="0"/>
                <a:ea typeface="Calibri" panose="020F0502020204030204" pitchFamily="34" charset="0"/>
                <a:cs typeface="Calibri" panose="020F0502020204030204" pitchFamily="34" charset="0"/>
              </a:rPr>
              <a:t>(2</a:t>
            </a:r>
            <a:r>
              <a:rPr lang="es-ES"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s-ES" sz="19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INFOTEP (2022). Metodología de rediseño y diseño curricular de los programas de formación técnico profesional basados en competencias y centrado en resultados de aprendizaje. FTP Metodología adaptada al Marco Nacional de Cualificaciones de la República Dominicana.</a:t>
            </a:r>
            <a:endParaRPr lang="es-CR" sz="1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393651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558AB-4C97-E007-9C27-DE43FCA4BF1E}"/>
              </a:ext>
            </a:extLst>
          </p:cNvPr>
          <p:cNvSpPr>
            <a:spLocks noGrp="1"/>
          </p:cNvSpPr>
          <p:nvPr>
            <p:ph type="title"/>
          </p:nvPr>
        </p:nvSpPr>
        <p:spPr>
          <a:solidFill>
            <a:srgbClr val="FFFFCC"/>
          </a:solidFill>
        </p:spPr>
        <p:txBody>
          <a:bodyPr>
            <a:normAutofit fontScale="90000"/>
          </a:bodyPr>
          <a:lstStyle/>
          <a:p>
            <a:br>
              <a:rPr lang="es-ES" sz="3100" b="1" dirty="0">
                <a:effectLst/>
                <a:latin typeface="Calibri" panose="020F0502020204030204" pitchFamily="34" charset="0"/>
                <a:ea typeface="Calibri" panose="020F0502020204030204" pitchFamily="34" charset="0"/>
                <a:cs typeface="Times New Roman" panose="02020603050405020304" pitchFamily="18" charset="0"/>
              </a:rPr>
            </a:br>
            <a:r>
              <a:rPr lang="es-ES" sz="3100" b="1" dirty="0">
                <a:effectLst/>
                <a:latin typeface="Calibri" panose="020F0502020204030204" pitchFamily="34" charset="0"/>
                <a:ea typeface="Calibri" panose="020F0502020204030204" pitchFamily="34" charset="0"/>
                <a:cs typeface="Times New Roman" panose="02020603050405020304" pitchFamily="18" charset="0"/>
              </a:rPr>
              <a:t>Características o principios epistemológicos actuales propios de la FTP propios al INFOTEP .</a:t>
            </a:r>
            <a:r>
              <a:rPr lang="es-ES" sz="3100" kern="100" dirty="0">
                <a:effectLst/>
                <a:latin typeface="Calibri" panose="020F0502020204030204" pitchFamily="34" charset="0"/>
                <a:ea typeface="Times New Roman" panose="02020603050405020304" pitchFamily="18" charset="0"/>
                <a:cs typeface="Calibri" panose="020F0502020204030204" pitchFamily="34" charset="0"/>
              </a:rPr>
              <a:t> </a:t>
            </a:r>
            <a:br>
              <a:rPr lang="es-ES" sz="3100" kern="100" dirty="0">
                <a:effectLst/>
                <a:latin typeface="Calibri" panose="020F0502020204030204" pitchFamily="34" charset="0"/>
                <a:ea typeface="Times New Roman" panose="02020603050405020304" pitchFamily="18" charset="0"/>
                <a:cs typeface="Calibri" panose="020F0502020204030204" pitchFamily="34" charset="0"/>
              </a:rPr>
            </a:br>
            <a:r>
              <a:rPr lang="es-ES" sz="31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Uso de tecnologías en todos los procesos de formación profesional</a:t>
            </a:r>
            <a:br>
              <a:rPr lang="es-CR" sz="4400" kern="100" dirty="0">
                <a:effectLst/>
                <a:latin typeface="Calibri" panose="020F0502020204030204" pitchFamily="34" charset="0"/>
                <a:ea typeface="Times New Roman" panose="02020603050405020304" pitchFamily="18" charset="0"/>
                <a:cs typeface="Calibri" panose="020F0502020204030204" pitchFamily="34" charset="0"/>
              </a:rPr>
            </a:br>
            <a:endParaRPr lang="es-CR" dirty="0"/>
          </a:p>
        </p:txBody>
      </p:sp>
      <p:sp>
        <p:nvSpPr>
          <p:cNvPr id="3" name="Marcador de contenido 2">
            <a:extLst>
              <a:ext uri="{FF2B5EF4-FFF2-40B4-BE49-F238E27FC236}">
                <a16:creationId xmlns:a16="http://schemas.microsoft.com/office/drawing/2014/main" id="{26A5637D-FCB2-731E-1A88-C7354D49C47E}"/>
              </a:ext>
            </a:extLst>
          </p:cNvPr>
          <p:cNvSpPr>
            <a:spLocks noGrp="1"/>
          </p:cNvSpPr>
          <p:nvPr>
            <p:ph idx="1"/>
          </p:nvPr>
        </p:nvSpPr>
        <p:spPr>
          <a:xfrm>
            <a:off x="575187" y="1825625"/>
            <a:ext cx="10972800" cy="4667250"/>
          </a:xfrm>
          <a:solidFill>
            <a:srgbClr val="CCFFFF"/>
          </a:solidFill>
        </p:spPr>
        <p:txBody>
          <a:bodyPr>
            <a:normAutofit/>
          </a:bodyPr>
          <a:lstStyle/>
          <a:p>
            <a:pPr algn="just">
              <a:spcBef>
                <a:spcPts val="600"/>
              </a:spcBef>
              <a:spcAft>
                <a:spcPts val="1200"/>
              </a:spcAft>
            </a:pPr>
            <a:r>
              <a:rPr lang="es-ES" dirty="0">
                <a:effectLst/>
                <a:latin typeface="Calibri" panose="020F0502020204030204" pitchFamily="34" charset="0"/>
                <a:ea typeface="Calibri" panose="020F0502020204030204" pitchFamily="34" charset="0"/>
                <a:cs typeface="Times New Roman" panose="02020603050405020304" pitchFamily="18" charset="0"/>
              </a:rPr>
              <a:t>Si bien, en los perfiles de carreras se observa la inclusión del uso de tecnologías, es evidente que se tiene rezago respecto al avance de la sociedad, ya que el mundo hoy día se automatiza rápidamente, lo cual requiere desarrollar competencias para obtener, analizar y proponer soluciones, utilizando los datos que se pueden obtener mediante la inteligencia artificial, el machine </a:t>
            </a:r>
            <a:r>
              <a:rPr lang="es-ES" dirty="0" err="1">
                <a:effectLst/>
                <a:latin typeface="Calibri" panose="020F0502020204030204" pitchFamily="34" charset="0"/>
                <a:ea typeface="Calibri" panose="020F0502020204030204" pitchFamily="34" charset="0"/>
                <a:cs typeface="Times New Roman" panose="02020603050405020304" pitchFamily="18" charset="0"/>
              </a:rPr>
              <a:t>learning</a:t>
            </a:r>
            <a:r>
              <a:rPr lang="es-ES" dirty="0">
                <a:effectLst/>
                <a:latin typeface="Calibri" panose="020F0502020204030204" pitchFamily="34" charset="0"/>
                <a:ea typeface="Calibri" panose="020F0502020204030204" pitchFamily="34" charset="0"/>
                <a:cs typeface="Times New Roman" panose="02020603050405020304" pitchFamily="18" charset="0"/>
              </a:rPr>
              <a:t>, </a:t>
            </a:r>
            <a:r>
              <a:rPr lang="es-ES" dirty="0" err="1">
                <a:effectLst/>
                <a:latin typeface="Calibri" panose="020F0502020204030204" pitchFamily="34" charset="0"/>
                <a:ea typeface="Calibri" panose="020F0502020204030204" pitchFamily="34" charset="0"/>
                <a:cs typeface="Times New Roman" panose="02020603050405020304" pitchFamily="18" charset="0"/>
              </a:rPr>
              <a:t>big</a:t>
            </a:r>
            <a:r>
              <a:rPr lang="es-ES" dirty="0">
                <a:effectLst/>
                <a:latin typeface="Calibri" panose="020F0502020204030204" pitchFamily="34" charset="0"/>
                <a:ea typeface="Calibri" panose="020F0502020204030204" pitchFamily="34" charset="0"/>
                <a:cs typeface="Times New Roman" panose="02020603050405020304" pitchFamily="18" charset="0"/>
              </a:rPr>
              <a:t> data, </a:t>
            </a:r>
            <a:r>
              <a:rPr lang="es-ES" dirty="0" err="1">
                <a:effectLst/>
                <a:latin typeface="Calibri" panose="020F0502020204030204" pitchFamily="34" charset="0"/>
                <a:ea typeface="Calibri" panose="020F0502020204030204" pitchFamily="34" charset="0"/>
                <a:cs typeface="Times New Roman" panose="02020603050405020304" pitchFamily="18" charset="0"/>
              </a:rPr>
              <a:t>IoT</a:t>
            </a:r>
            <a:r>
              <a:rPr lang="es-ES" dirty="0">
                <a:effectLst/>
                <a:latin typeface="Calibri" panose="020F0502020204030204" pitchFamily="34" charset="0"/>
                <a:ea typeface="Calibri" panose="020F0502020204030204" pitchFamily="34" charset="0"/>
                <a:cs typeface="Times New Roman" panose="02020603050405020304" pitchFamily="18" charset="0"/>
              </a:rPr>
              <a:t>. </a:t>
            </a:r>
            <a:r>
              <a:rPr lang="es-ES" b="1" dirty="0">
                <a:effectLst/>
                <a:latin typeface="Calibri" panose="020F0502020204030204" pitchFamily="34" charset="0"/>
                <a:ea typeface="Calibri" panose="020F0502020204030204" pitchFamily="34" charset="0"/>
                <a:cs typeface="Times New Roman" panose="02020603050405020304" pitchFamily="18" charset="0"/>
              </a:rPr>
              <a:t>El estudiante debe desarrollar competencias para proteger los sistemas de información, para hacer uso de las tecnologías citadas y otras, para optimizar la producción y la rentabilidad; así como estar preparado para vivir y convivir con la máquina</a:t>
            </a:r>
            <a:r>
              <a:rPr lang="es-ES" dirty="0">
                <a:effectLst/>
                <a:latin typeface="Calibri" panose="020F0502020204030204" pitchFamily="34" charset="0"/>
                <a:ea typeface="Calibri" panose="020F0502020204030204" pitchFamily="34" charset="0"/>
                <a:cs typeface="Times New Roman" panose="02020603050405020304" pitchFamily="18" charset="0"/>
              </a:rPr>
              <a:t>.</a:t>
            </a:r>
            <a:endParaRPr lang="es-C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6155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FF0BD-668B-92FA-1CF9-F98040C68256}"/>
              </a:ext>
            </a:extLst>
          </p:cNvPr>
          <p:cNvSpPr>
            <a:spLocks noGrp="1"/>
          </p:cNvSpPr>
          <p:nvPr>
            <p:ph type="title"/>
          </p:nvPr>
        </p:nvSpPr>
        <p:spPr>
          <a:xfrm>
            <a:off x="838200" y="365126"/>
            <a:ext cx="10515600" cy="623016"/>
          </a:xfrm>
          <a:solidFill>
            <a:srgbClr val="FFFFCC"/>
          </a:solidFill>
        </p:spPr>
        <p:txBody>
          <a:bodyPr>
            <a:noAutofit/>
          </a:bodyPr>
          <a:lstStyle/>
          <a:p>
            <a:br>
              <a:rPr lang="es-ES" sz="2800" b="1" dirty="0">
                <a:effectLst/>
                <a:latin typeface="Calibri" panose="020F0502020204030204" pitchFamily="34" charset="0"/>
                <a:ea typeface="Calibri" panose="020F0502020204030204" pitchFamily="34" charset="0"/>
                <a:cs typeface="Times New Roman" panose="02020603050405020304" pitchFamily="18" charset="0"/>
              </a:rPr>
            </a:br>
            <a:br>
              <a:rPr lang="es-ES" sz="2800" b="1" dirty="0">
                <a:effectLst/>
                <a:latin typeface="Calibri" panose="020F0502020204030204" pitchFamily="34" charset="0"/>
                <a:ea typeface="Calibri" panose="020F0502020204030204" pitchFamily="34" charset="0"/>
                <a:cs typeface="Times New Roman" panose="02020603050405020304" pitchFamily="18" charset="0"/>
              </a:rPr>
            </a:br>
            <a:r>
              <a:rPr lang="es-ES" sz="2400" b="1" dirty="0">
                <a:effectLst/>
                <a:latin typeface="Calibri" panose="020F0502020204030204" pitchFamily="34" charset="0"/>
                <a:ea typeface="Calibri" panose="020F0502020204030204" pitchFamily="34" charset="0"/>
                <a:cs typeface="Times New Roman" panose="02020603050405020304" pitchFamily="18" charset="0"/>
              </a:rPr>
              <a:t>Características o principios epistemológicos actuales propios de la FTP propios al INFOTEP .</a:t>
            </a:r>
            <a:r>
              <a:rPr lang="es-ES" sz="2400" kern="100" dirty="0">
                <a:effectLst/>
                <a:latin typeface="Calibri" panose="020F0502020204030204" pitchFamily="34" charset="0"/>
                <a:ea typeface="Times New Roman" panose="02020603050405020304" pitchFamily="18" charset="0"/>
                <a:cs typeface="Calibri" panose="020F0502020204030204" pitchFamily="34" charset="0"/>
              </a:rPr>
              <a:t> </a:t>
            </a:r>
            <a:r>
              <a:rPr lang="es-ES" sz="24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Diseño curricular por competencias centrado en resultados de aprendizaje</a:t>
            </a:r>
            <a:r>
              <a:rPr lang="es-ES" sz="28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br>
              <a:rPr lang="es-CR" sz="28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br>
            <a:endParaRPr lang="es-CR" sz="6000" b="1" dirty="0">
              <a:solidFill>
                <a:srgbClr val="FF0000"/>
              </a:solidFill>
            </a:endParaRPr>
          </a:p>
        </p:txBody>
      </p:sp>
      <p:sp>
        <p:nvSpPr>
          <p:cNvPr id="3" name="Marcador de contenido 2">
            <a:extLst>
              <a:ext uri="{FF2B5EF4-FFF2-40B4-BE49-F238E27FC236}">
                <a16:creationId xmlns:a16="http://schemas.microsoft.com/office/drawing/2014/main" id="{809B02C6-B844-8564-D897-50344CEE108F}"/>
              </a:ext>
            </a:extLst>
          </p:cNvPr>
          <p:cNvSpPr>
            <a:spLocks noGrp="1"/>
          </p:cNvSpPr>
          <p:nvPr>
            <p:ph idx="1"/>
          </p:nvPr>
        </p:nvSpPr>
        <p:spPr>
          <a:xfrm>
            <a:off x="678425" y="1150374"/>
            <a:ext cx="10884309" cy="5342501"/>
          </a:xfrm>
          <a:solidFill>
            <a:srgbClr val="CCFFFF"/>
          </a:solidFill>
        </p:spPr>
        <p:txBody>
          <a:bodyPr>
            <a:normAutofit fontScale="77500" lnSpcReduction="20000"/>
          </a:bodyPr>
          <a:lstStyle/>
          <a:p>
            <a:pPr algn="just">
              <a:spcBef>
                <a:spcPts val="600"/>
              </a:spcBef>
              <a:spcAft>
                <a:spcPts val="1200"/>
              </a:spcAft>
            </a:pPr>
            <a:r>
              <a:rPr lang="es-ES" sz="2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 considera como fortaleza el diseño curricular, que contempla en Marco Nacional de Cualificaciones, ya que está centrado en resultados de aprendizaje, pero hoy día se puede convertir en una camisa de fuerza que no permite avanzar lo rápido que requiere la sociedad, lo cual tendría incidencia directa en la formación técnico profesional y la autorrealización de los individuos. </a:t>
            </a:r>
            <a:endParaRPr lang="es-CR" sz="2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1200"/>
              </a:spcAft>
            </a:pPr>
            <a:r>
              <a:rPr lang="es-ES" sz="2900" dirty="0">
                <a:effectLst/>
                <a:latin typeface="Calibri" panose="020F0502020204030204" pitchFamily="34" charset="0"/>
                <a:ea typeface="Calibri" panose="020F0502020204030204" pitchFamily="34" charset="0"/>
                <a:cs typeface="Times New Roman" panose="02020603050405020304" pitchFamily="18" charset="0"/>
              </a:rPr>
              <a:t>Una de las fortalezas que tiene el </a:t>
            </a:r>
            <a:r>
              <a:rPr lang="es-ES" sz="2900" b="1" dirty="0">
                <a:effectLst/>
                <a:latin typeface="Calibri" panose="020F0502020204030204" pitchFamily="34" charset="0"/>
                <a:ea typeface="Calibri" panose="020F0502020204030204" pitchFamily="34" charset="0"/>
                <a:cs typeface="Times New Roman" panose="02020603050405020304" pitchFamily="18" charset="0"/>
              </a:rPr>
              <a:t>diseño curricular por competencias centrado en resultados de aprendizaje</a:t>
            </a:r>
            <a:r>
              <a:rPr lang="es-ES" sz="2900" dirty="0">
                <a:effectLst/>
                <a:latin typeface="Calibri" panose="020F0502020204030204" pitchFamily="34" charset="0"/>
                <a:ea typeface="Calibri" panose="020F0502020204030204" pitchFamily="34" charset="0"/>
                <a:cs typeface="Times New Roman" panose="02020603050405020304" pitchFamily="18" charset="0"/>
              </a:rPr>
              <a:t> es </a:t>
            </a:r>
            <a:r>
              <a:rPr lang="es-ES" sz="2900" b="1" dirty="0">
                <a:effectLst/>
                <a:latin typeface="Calibri" panose="020F0502020204030204" pitchFamily="34" charset="0"/>
                <a:ea typeface="Calibri" panose="020F0502020204030204" pitchFamily="34" charset="0"/>
                <a:cs typeface="Times New Roman" panose="02020603050405020304" pitchFamily="18" charset="0"/>
              </a:rPr>
              <a:t>promover el mayor grado posible de articulación entre las exigencias del mundo productivo y la formación a desarrollar.</a:t>
            </a:r>
            <a:r>
              <a:rPr lang="es-ES" sz="2900" dirty="0">
                <a:effectLst/>
                <a:latin typeface="Calibri" panose="020F0502020204030204" pitchFamily="34" charset="0"/>
                <a:ea typeface="Calibri" panose="020F0502020204030204" pitchFamily="34" charset="0"/>
                <a:cs typeface="Times New Roman" panose="02020603050405020304" pitchFamily="18" charset="0"/>
              </a:rPr>
              <a:t> Busca asegurar la pertinencia en términos de empleo y empleabilidad de la oferta diseñada. (3) </a:t>
            </a:r>
            <a:endParaRPr lang="es-CR"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1200"/>
              </a:spcAft>
            </a:pPr>
            <a:r>
              <a:rPr lang="es-ES" sz="3200" dirty="0">
                <a:effectLst/>
                <a:latin typeface="Calibri" panose="020F0502020204030204" pitchFamily="34" charset="0"/>
                <a:ea typeface="Calibri" panose="020F0502020204030204" pitchFamily="34" charset="0"/>
                <a:cs typeface="Times New Roman" panose="02020603050405020304" pitchFamily="18" charset="0"/>
              </a:rPr>
              <a:t>El párrafo anterior, es coherente con la característica epistemológica de que la persona es capaz de construir conocimiento para incluirse en una sociedad que se mantiene en constante cambio y que al mismo tiempo puede ir cambiando a medida que sus necesidades se lo soliciten. (4)</a:t>
            </a:r>
            <a:endParaRPr lang="es-CR"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1200"/>
              </a:spcAft>
            </a:pPr>
            <a:r>
              <a:rPr lang="es-ES" sz="2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Ahora bien, la debilidad está en que</a:t>
            </a:r>
            <a:r>
              <a:rPr lang="es-ES" sz="29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las exigencias del mundo productivo emergen y cambian muy rápido, mientras que los ajustes y transformaciones que el INFOTEP requiere para dar respuesta a dicha fortaleza van más lento, creando una brecha entre lo que necesita el sujeto, lo que demanda el entorno y la capacidad de respuesta, para que los individuos se actualicen y “reciclen” para afrontar los cambios.</a:t>
            </a:r>
            <a:endParaRPr lang="es-CR" sz="2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l">
              <a:spcBef>
                <a:spcPts val="600"/>
              </a:spcBef>
              <a:spcAft>
                <a:spcPts val="1200"/>
              </a:spcAft>
              <a:buNone/>
            </a:pP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2218451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4C69B-9E43-E524-2CE4-6A44DCD615D1}"/>
              </a:ext>
            </a:extLst>
          </p:cNvPr>
          <p:cNvSpPr>
            <a:spLocks noGrp="1"/>
          </p:cNvSpPr>
          <p:nvPr>
            <p:ph type="title"/>
          </p:nvPr>
        </p:nvSpPr>
        <p:spPr>
          <a:xfrm>
            <a:off x="796413" y="202893"/>
            <a:ext cx="10515600" cy="785249"/>
          </a:xfrm>
          <a:solidFill>
            <a:srgbClr val="FFFFCC"/>
          </a:solidFill>
        </p:spPr>
        <p:txBody>
          <a:bodyPr>
            <a:normAutofit fontScale="90000"/>
          </a:bodyPr>
          <a:lstStyle/>
          <a:p>
            <a:br>
              <a:rPr lang="es-ES" sz="4000" b="1" cap="small" dirty="0">
                <a:solidFill>
                  <a:srgbClr val="2F5496"/>
                </a:solidFill>
                <a:effectLst/>
                <a:latin typeface="Helvetica LT Std"/>
                <a:ea typeface="Times New Roman" panose="02020603050405020304" pitchFamily="18" charset="0"/>
                <a:cs typeface="Calibri" panose="020F0502020204030204" pitchFamily="34" charset="0"/>
              </a:rPr>
            </a:br>
            <a:r>
              <a:rPr lang="es-ES" sz="4000" b="1" cap="small" dirty="0">
                <a:solidFill>
                  <a:srgbClr val="2F5496"/>
                </a:solidFill>
                <a:effectLst/>
                <a:latin typeface="Helvetica LT Std"/>
                <a:ea typeface="Times New Roman" panose="02020603050405020304" pitchFamily="18" charset="0"/>
                <a:cs typeface="Calibri" panose="020F0502020204030204" pitchFamily="34" charset="0"/>
              </a:rPr>
              <a:t>Neurociencia. </a:t>
            </a:r>
            <a:r>
              <a:rPr lang="es-ES" sz="4000" b="1" cap="small" dirty="0" err="1">
                <a:solidFill>
                  <a:srgbClr val="2F5496"/>
                </a:solidFill>
                <a:effectLst/>
                <a:latin typeface="Helvetica LT Std"/>
                <a:ea typeface="Times New Roman" panose="02020603050405020304" pitchFamily="18" charset="0"/>
                <a:cs typeface="Calibri" panose="020F0502020204030204" pitchFamily="34" charset="0"/>
              </a:rPr>
              <a:t>Neurodidáctica</a:t>
            </a:r>
            <a:r>
              <a:rPr lang="es-ES" sz="4000" b="1" cap="small" dirty="0">
                <a:solidFill>
                  <a:srgbClr val="2F5496"/>
                </a:solidFill>
                <a:effectLst/>
                <a:latin typeface="Helvetica LT Std"/>
                <a:ea typeface="Times New Roman" panose="02020603050405020304" pitchFamily="18" charset="0"/>
                <a:cs typeface="Calibri" panose="020F0502020204030204" pitchFamily="34" charset="0"/>
              </a:rPr>
              <a:t>. </a:t>
            </a:r>
            <a:br>
              <a:rPr lang="es-CR" sz="4000" b="1" cap="small" dirty="0">
                <a:solidFill>
                  <a:srgbClr val="2F5496"/>
                </a:solidFill>
                <a:effectLst/>
                <a:latin typeface="Helvetica LT Std"/>
                <a:ea typeface="Times New Roman" panose="02020603050405020304" pitchFamily="18" charset="0"/>
                <a:cs typeface="Calibri" panose="020F0502020204030204" pitchFamily="34" charset="0"/>
              </a:rPr>
            </a:br>
            <a:endParaRPr lang="es-CR" sz="4000" dirty="0"/>
          </a:p>
        </p:txBody>
      </p:sp>
      <p:sp>
        <p:nvSpPr>
          <p:cNvPr id="3" name="Marcador de contenido 2">
            <a:extLst>
              <a:ext uri="{FF2B5EF4-FFF2-40B4-BE49-F238E27FC236}">
                <a16:creationId xmlns:a16="http://schemas.microsoft.com/office/drawing/2014/main" id="{48842A66-2F91-7DAE-507C-7BE9FB1DAA7D}"/>
              </a:ext>
            </a:extLst>
          </p:cNvPr>
          <p:cNvSpPr>
            <a:spLocks noGrp="1"/>
          </p:cNvSpPr>
          <p:nvPr>
            <p:ph idx="1"/>
          </p:nvPr>
        </p:nvSpPr>
        <p:spPr>
          <a:xfrm>
            <a:off x="486697" y="988142"/>
            <a:ext cx="11135032" cy="5504733"/>
          </a:xfrm>
          <a:solidFill>
            <a:srgbClr val="CCFFCC"/>
          </a:solidFill>
        </p:spPr>
        <p:txBody>
          <a:bodyPr>
            <a:normAutofit/>
          </a:bodyPr>
          <a:lstStyle/>
          <a:p>
            <a:pPr algn="just">
              <a:spcBef>
                <a:spcPts val="600"/>
              </a:spcBef>
              <a:spcAft>
                <a:spcPts val="1200"/>
              </a:spcAft>
            </a:pPr>
            <a:r>
              <a:rPr lang="es-ES" b="1" dirty="0">
                <a:effectLst/>
                <a:latin typeface="Calibri" panose="020F0502020204030204" pitchFamily="34" charset="0"/>
                <a:ea typeface="Calibri" panose="020F0502020204030204" pitchFamily="34" charset="0"/>
                <a:cs typeface="Times New Roman" panose="02020603050405020304" pitchFamily="18" charset="0"/>
              </a:rPr>
              <a:t>En los últimos años hemos compartido muchos artículos sobre la Neuro-didáctica, pues desde hace muchos años la hemos estudiado y estoy convencido de que su conocimiento (del cual aún estamos muy lejos de saberlo todo y aprovecharlo en la educación) ayudará a revolucionar la educación; el cómo </a:t>
            </a:r>
            <a:r>
              <a:rPr lang="es-E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debemos de centrar la educación en el </a:t>
            </a:r>
            <a:r>
              <a:rPr lang="es-ES"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auto-aprendizaje</a:t>
            </a:r>
            <a:r>
              <a:rPr lang="es-E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b="1" dirty="0">
                <a:effectLst/>
                <a:latin typeface="Calibri" panose="020F0502020204030204" pitchFamily="34" charset="0"/>
                <a:ea typeface="Calibri" panose="020F0502020204030204" pitchFamily="34" charset="0"/>
                <a:cs typeface="Times New Roman" panose="02020603050405020304" pitchFamily="18" charset="0"/>
              </a:rPr>
              <a:t>y el </a:t>
            </a:r>
            <a:r>
              <a:rPr lang="es-E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incorporar decididamente las múltiples inteligencias</a:t>
            </a:r>
            <a:r>
              <a:rPr lang="es-ES" b="1" dirty="0">
                <a:effectLst/>
                <a:latin typeface="Calibri" panose="020F0502020204030204" pitchFamily="34" charset="0"/>
                <a:ea typeface="Calibri" panose="020F0502020204030204" pitchFamily="34" charset="0"/>
                <a:cs typeface="Times New Roman" panose="02020603050405020304" pitchFamily="18" charset="0"/>
              </a:rPr>
              <a:t>; asimismo fomentar donde se pueda los estudiantes “todo terreno” con que he hecho alusión a aquellos estudiantes buenos en todas las asignaturas; </a:t>
            </a:r>
            <a:r>
              <a:rPr lang="es-E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estimular </a:t>
            </a:r>
            <a:r>
              <a:rPr lang="es-CR"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el </a:t>
            </a:r>
            <a:r>
              <a:rPr lang="es-CR"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auto-control</a:t>
            </a:r>
            <a:r>
              <a:rPr lang="es-CR" b="1" dirty="0">
                <a:effectLst/>
                <a:latin typeface="Calibri" panose="020F0502020204030204" pitchFamily="34" charset="0"/>
                <a:ea typeface="Calibri" panose="020F0502020204030204" pitchFamily="34" charset="0"/>
                <a:cs typeface="Times New Roman" panose="02020603050405020304" pitchFamily="18" charset="0"/>
              </a:rPr>
              <a:t>; </a:t>
            </a:r>
            <a:r>
              <a:rPr lang="es-CR"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desarrollar la inteligencia emocional</a:t>
            </a:r>
            <a:r>
              <a:rPr lang="es-CR" b="1" dirty="0">
                <a:effectLst/>
                <a:latin typeface="Calibri" panose="020F0502020204030204" pitchFamily="34" charset="0"/>
                <a:ea typeface="Calibri" panose="020F0502020204030204" pitchFamily="34" charset="0"/>
                <a:cs typeface="Times New Roman" panose="02020603050405020304" pitchFamily="18" charset="0"/>
              </a:rPr>
              <a:t>; enseñar a quererse a sí mismo y a cuidar la vida; fomentar las aulas abiertas; erradicar en los centros educativos, en las aulas y talleres todo vestigio de violencia, ya que cuando no hay violencia desaparece el miedo, se abre la inteligencia. </a:t>
            </a:r>
          </a:p>
        </p:txBody>
      </p:sp>
    </p:spTree>
    <p:extLst>
      <p:ext uri="{BB962C8B-B14F-4D97-AF65-F5344CB8AC3E}">
        <p14:creationId xmlns:p14="http://schemas.microsoft.com/office/powerpoint/2010/main" val="3739070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4C69B-9E43-E524-2CE4-6A44DCD615D1}"/>
              </a:ext>
            </a:extLst>
          </p:cNvPr>
          <p:cNvSpPr>
            <a:spLocks noGrp="1"/>
          </p:cNvSpPr>
          <p:nvPr>
            <p:ph type="title"/>
          </p:nvPr>
        </p:nvSpPr>
        <p:spPr>
          <a:xfrm>
            <a:off x="796413" y="202893"/>
            <a:ext cx="10515600" cy="785249"/>
          </a:xfrm>
          <a:solidFill>
            <a:srgbClr val="FFFFCC"/>
          </a:solidFill>
        </p:spPr>
        <p:txBody>
          <a:bodyPr>
            <a:normAutofit fontScale="90000"/>
          </a:bodyPr>
          <a:lstStyle/>
          <a:p>
            <a:br>
              <a:rPr lang="es-ES" sz="4000" b="1" cap="small" dirty="0">
                <a:solidFill>
                  <a:srgbClr val="2F5496"/>
                </a:solidFill>
                <a:effectLst/>
                <a:latin typeface="Helvetica LT Std"/>
                <a:ea typeface="Times New Roman" panose="02020603050405020304" pitchFamily="18" charset="0"/>
                <a:cs typeface="Calibri" panose="020F0502020204030204" pitchFamily="34" charset="0"/>
              </a:rPr>
            </a:br>
            <a:r>
              <a:rPr lang="es-ES" sz="4000" b="1" cap="small" dirty="0">
                <a:solidFill>
                  <a:srgbClr val="2F5496"/>
                </a:solidFill>
                <a:effectLst/>
                <a:latin typeface="Helvetica LT Std"/>
                <a:ea typeface="Times New Roman" panose="02020603050405020304" pitchFamily="18" charset="0"/>
                <a:cs typeface="Calibri" panose="020F0502020204030204" pitchFamily="34" charset="0"/>
              </a:rPr>
              <a:t>Neurociencia. </a:t>
            </a:r>
            <a:r>
              <a:rPr lang="es-ES" sz="4000" b="1" cap="small" dirty="0" err="1">
                <a:solidFill>
                  <a:srgbClr val="2F5496"/>
                </a:solidFill>
                <a:effectLst/>
                <a:latin typeface="Helvetica LT Std"/>
                <a:ea typeface="Times New Roman" panose="02020603050405020304" pitchFamily="18" charset="0"/>
                <a:cs typeface="Calibri" panose="020F0502020204030204" pitchFamily="34" charset="0"/>
              </a:rPr>
              <a:t>Neurodidáctica</a:t>
            </a:r>
            <a:r>
              <a:rPr lang="es-ES" sz="4000" b="1" cap="small" dirty="0">
                <a:solidFill>
                  <a:srgbClr val="2F5496"/>
                </a:solidFill>
                <a:effectLst/>
                <a:latin typeface="Helvetica LT Std"/>
                <a:ea typeface="Times New Roman" panose="02020603050405020304" pitchFamily="18" charset="0"/>
                <a:cs typeface="Calibri" panose="020F0502020204030204" pitchFamily="34" charset="0"/>
              </a:rPr>
              <a:t>. </a:t>
            </a:r>
            <a:br>
              <a:rPr lang="es-CR" sz="4000" b="1" cap="small" dirty="0">
                <a:solidFill>
                  <a:srgbClr val="2F5496"/>
                </a:solidFill>
                <a:effectLst/>
                <a:latin typeface="Helvetica LT Std"/>
                <a:ea typeface="Times New Roman" panose="02020603050405020304" pitchFamily="18" charset="0"/>
                <a:cs typeface="Calibri" panose="020F0502020204030204" pitchFamily="34" charset="0"/>
              </a:rPr>
            </a:br>
            <a:endParaRPr lang="es-CR" sz="4000" dirty="0"/>
          </a:p>
        </p:txBody>
      </p:sp>
      <p:sp>
        <p:nvSpPr>
          <p:cNvPr id="3" name="Marcador de contenido 2">
            <a:extLst>
              <a:ext uri="{FF2B5EF4-FFF2-40B4-BE49-F238E27FC236}">
                <a16:creationId xmlns:a16="http://schemas.microsoft.com/office/drawing/2014/main" id="{48842A66-2F91-7DAE-507C-7BE9FB1DAA7D}"/>
              </a:ext>
            </a:extLst>
          </p:cNvPr>
          <p:cNvSpPr>
            <a:spLocks noGrp="1"/>
          </p:cNvSpPr>
          <p:nvPr>
            <p:ph idx="1"/>
          </p:nvPr>
        </p:nvSpPr>
        <p:spPr>
          <a:xfrm>
            <a:off x="486697" y="988142"/>
            <a:ext cx="11135032" cy="5504733"/>
          </a:xfrm>
          <a:solidFill>
            <a:srgbClr val="CCFFCC"/>
          </a:solidFill>
        </p:spPr>
        <p:txBody>
          <a:bodyPr>
            <a:normAutofit/>
          </a:bodyPr>
          <a:lstStyle/>
          <a:p>
            <a:pPr algn="just">
              <a:spcBef>
                <a:spcPts val="600"/>
              </a:spcBef>
              <a:spcAft>
                <a:spcPts val="1200"/>
              </a:spcAft>
            </a:pPr>
            <a:r>
              <a:rPr lang="es-CR"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Enseñar desde el inicio a solucionar problemas, fomentando la habilidad técnica, los valores, la creatividad, el emprendimiento; el análisis de factibilidad, de posibilidad, de viabilidad, de utilidad, ya que desarrollar la inteligencia es desarrollar la </a:t>
            </a:r>
            <a:r>
              <a:rPr lang="es-ES"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capacidad de entender, de explicar, de conocer, de comunicar, a potenciar el pensamiento analítico y crítico y desde luego el creativo.</a:t>
            </a:r>
            <a:endParaRPr lang="es-CR"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1200"/>
              </a:spcAft>
            </a:pPr>
            <a:r>
              <a:rPr lang="es-CR" b="1" dirty="0">
                <a:effectLst/>
                <a:latin typeface="Calibri" panose="020F0502020204030204" pitchFamily="34" charset="0"/>
                <a:ea typeface="Calibri" panose="020F0502020204030204" pitchFamily="34" charset="0"/>
                <a:cs typeface="Times New Roman" panose="02020603050405020304" pitchFamily="18" charset="0"/>
              </a:rPr>
              <a:t>En los próximos 30 años, de acá al 2050, la educación, especialmente la pedagogía, evolucionará significativamente con el avance de las investigaciones sobre el cerebro, la neurociencia, aplicaciones de A-I especiales para la Educación y veremos crecer, así como desarrollar aún más la neurociencia del conocimiento. Veremos el desarrollo de aplicaciones de la Inteligencia Artificial reforzando, ayudando a desarrollar la Inteligencia natural de los Estudiantes. </a:t>
            </a:r>
          </a:p>
          <a:p>
            <a:pPr algn="just">
              <a:spcBef>
                <a:spcPts val="600"/>
              </a:spcBef>
              <a:spcAft>
                <a:spcPts val="1200"/>
              </a:spcAft>
            </a:pPr>
            <a:endParaRPr lang="es-CR" sz="1600" dirty="0"/>
          </a:p>
        </p:txBody>
      </p:sp>
    </p:spTree>
    <p:extLst>
      <p:ext uri="{BB962C8B-B14F-4D97-AF65-F5344CB8AC3E}">
        <p14:creationId xmlns:p14="http://schemas.microsoft.com/office/powerpoint/2010/main" val="207200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B3D73B-CF4F-B693-EF32-3BCAA721C276}"/>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286154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54504E-E4E2-5A68-2E87-19649EE09EB6}"/>
              </a:ext>
            </a:extLst>
          </p:cNvPr>
          <p:cNvSpPr>
            <a:spLocks noGrp="1"/>
          </p:cNvSpPr>
          <p:nvPr>
            <p:ph type="title"/>
          </p:nvPr>
        </p:nvSpPr>
        <p:spPr>
          <a:xfrm>
            <a:off x="838200" y="365126"/>
            <a:ext cx="10515600" cy="741004"/>
          </a:xfrm>
          <a:solidFill>
            <a:srgbClr val="FFFFCC"/>
          </a:solidFill>
        </p:spPr>
        <p:txBody>
          <a:bodyPr>
            <a:normAutofit fontScale="90000"/>
          </a:bodyPr>
          <a:lstStyle/>
          <a:p>
            <a:br>
              <a:rPr lang="es-ES" sz="2800" b="1" cap="small" dirty="0">
                <a:solidFill>
                  <a:srgbClr val="2F5496"/>
                </a:solidFill>
                <a:effectLst/>
                <a:latin typeface="Helvetica LT Std"/>
                <a:ea typeface="Times New Roman" panose="02020603050405020304" pitchFamily="18" charset="0"/>
                <a:cs typeface="Calibri" panose="020F0502020204030204" pitchFamily="34" charset="0"/>
              </a:rPr>
            </a:br>
            <a:r>
              <a:rPr lang="es-ES" sz="2800" b="1" cap="small" dirty="0">
                <a:solidFill>
                  <a:srgbClr val="2F5496"/>
                </a:solidFill>
                <a:effectLst/>
                <a:latin typeface="Helvetica LT Std"/>
                <a:ea typeface="Times New Roman" panose="02020603050405020304" pitchFamily="18" charset="0"/>
                <a:cs typeface="Calibri" panose="020F0502020204030204" pitchFamily="34" charset="0"/>
              </a:rPr>
              <a:t>Las Múltiples Inteligencias. La Inteligencia Emocional Y La Espiritual. Claves Para Un Nuevo Paradigma. </a:t>
            </a:r>
            <a:br>
              <a:rPr lang="es-CR" sz="2800" b="1" cap="small" dirty="0">
                <a:solidFill>
                  <a:srgbClr val="2F5496"/>
                </a:solidFill>
                <a:effectLst/>
                <a:latin typeface="Helvetica LT Std"/>
                <a:ea typeface="Times New Roman" panose="02020603050405020304" pitchFamily="18" charset="0"/>
                <a:cs typeface="Calibri" panose="020F0502020204030204" pitchFamily="34" charset="0"/>
              </a:rPr>
            </a:br>
            <a:endParaRPr lang="es-CR" sz="2800" dirty="0"/>
          </a:p>
        </p:txBody>
      </p:sp>
      <p:sp>
        <p:nvSpPr>
          <p:cNvPr id="3" name="Marcador de contenido 2">
            <a:extLst>
              <a:ext uri="{FF2B5EF4-FFF2-40B4-BE49-F238E27FC236}">
                <a16:creationId xmlns:a16="http://schemas.microsoft.com/office/drawing/2014/main" id="{C9380E60-C824-E96D-AFFB-43DE8634A9CD}"/>
              </a:ext>
            </a:extLst>
          </p:cNvPr>
          <p:cNvSpPr>
            <a:spLocks noGrp="1"/>
          </p:cNvSpPr>
          <p:nvPr>
            <p:ph idx="1"/>
          </p:nvPr>
        </p:nvSpPr>
        <p:spPr>
          <a:xfrm>
            <a:off x="560439" y="1268361"/>
            <a:ext cx="11120284" cy="5397910"/>
          </a:xfrm>
          <a:solidFill>
            <a:srgbClr val="CCFFCC"/>
          </a:solidFill>
        </p:spPr>
        <p:txBody>
          <a:bodyPr>
            <a:normAutofit fontScale="77500" lnSpcReduction="20000"/>
          </a:bodyPr>
          <a:lstStyle/>
          <a:p>
            <a:pPr algn="just">
              <a:spcBef>
                <a:spcPts val="600"/>
              </a:spcBef>
              <a:spcAft>
                <a:spcPts val="1200"/>
              </a:spcAft>
            </a:pPr>
            <a:r>
              <a:rPr lang="es-CR" sz="3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Desde inicios de los años ochenta se habla, se lee y se capacita a los educadores sobre las diferentes inteligencias: múltiples, emocionales, sociales y espirituales. </a:t>
            </a:r>
          </a:p>
          <a:p>
            <a:pPr algn="just">
              <a:spcBef>
                <a:spcPts val="600"/>
              </a:spcBef>
              <a:spcAft>
                <a:spcPts val="1200"/>
              </a:spcAft>
            </a:pPr>
            <a:r>
              <a:rPr lang="es-CR" sz="3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Howard Gardner </a:t>
            </a:r>
            <a:r>
              <a:rPr lang="es-CR" sz="3600" b="1" dirty="0">
                <a:effectLst/>
                <a:latin typeface="Calibri" panose="020F0502020204030204" pitchFamily="34" charset="0"/>
                <a:ea typeface="Calibri" panose="020F0502020204030204" pitchFamily="34" charset="0"/>
                <a:cs typeface="Times New Roman" panose="02020603050405020304" pitchFamily="18" charset="0"/>
              </a:rPr>
              <a:t>inició el tema de las inteligencias múltiples (1983) con sus diferenciaciones sobre las </a:t>
            </a:r>
            <a:r>
              <a:rPr lang="es-ES" sz="3600" b="1" dirty="0">
                <a:effectLst/>
                <a:latin typeface="Calibri" panose="020F0502020204030204" pitchFamily="34" charset="0"/>
                <a:ea typeface="Calibri" panose="020F0502020204030204" pitchFamily="34" charset="0"/>
                <a:cs typeface="Times New Roman" panose="02020603050405020304" pitchFamily="18" charset="0"/>
              </a:rPr>
              <a:t>inteligencias intrapersonales e interpersonales; </a:t>
            </a:r>
            <a:r>
              <a:rPr lang="es-CR" sz="3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Daniel Goleman </a:t>
            </a:r>
            <a:r>
              <a:rPr lang="es-CR" sz="3600" b="1" dirty="0">
                <a:effectLst/>
                <a:latin typeface="Calibri" panose="020F0502020204030204" pitchFamily="34" charset="0"/>
                <a:ea typeface="Calibri" panose="020F0502020204030204" pitchFamily="34" charset="0"/>
                <a:cs typeface="Times New Roman" panose="02020603050405020304" pitchFamily="18" charset="0"/>
              </a:rPr>
              <a:t>definió y escribió sobre la inteligencia emocional (en 1995 escribió el libro Inteligencia emocional) en el cual se refirió a las</a:t>
            </a:r>
            <a:r>
              <a:rPr lang="es-ES" sz="3600" b="1" dirty="0">
                <a:effectLst/>
                <a:latin typeface="Calibri" panose="020F0502020204030204" pitchFamily="34" charset="0"/>
                <a:ea typeface="Calibri" panose="020F0502020204030204" pitchFamily="34" charset="0"/>
                <a:cs typeface="Times New Roman" panose="02020603050405020304" pitchFamily="18" charset="0"/>
              </a:rPr>
              <a:t> siguientes habilidades: “conciencia de sí mismo y de las propias emociones y su expresión; autorregulación; control de los impulsos; de la ansiedad; diferimiento de las gratificaciones; regulación de nuestros estados de ánimo; motivación y perseverancia a pesar de las frustraciones; empatía y confianza en los demás”. </a:t>
            </a:r>
            <a:endParaRPr lang="es-CR"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1200"/>
              </a:spcAft>
            </a:pPr>
            <a:r>
              <a:rPr lang="es-E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“Howard Gardner desarrolló la  teoría de la inteligencias múltiples, basada en que cada persona tiene ocho inteligencias o habilidades cognoscitivas </a:t>
            </a:r>
            <a:r>
              <a:rPr lang="es-ES" sz="32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“inteligencia musical</a:t>
            </a:r>
            <a:r>
              <a:rPr lang="es-E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3200" b="1" dirty="0">
                <a:solidFill>
                  <a:srgbClr val="C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físico-kinestésica,</a:t>
            </a:r>
            <a:r>
              <a:rPr lang="es-E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32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lógico-matemática</a:t>
            </a:r>
            <a:r>
              <a:rPr lang="es-E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lingüística, visual-espacial, </a:t>
            </a:r>
            <a:r>
              <a:rPr lang="es-ES" sz="32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interpersona</a:t>
            </a:r>
            <a:r>
              <a:rPr lang="es-E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 intrapersonal </a:t>
            </a:r>
            <a:r>
              <a:rPr lang="es-ES" sz="3200" b="1" dirty="0">
                <a:solidFill>
                  <a:srgbClr val="C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y naturalista”.</a:t>
            </a:r>
            <a:endParaRPr lang="es-CR" sz="3200" b="1" dirty="0">
              <a:solidFill>
                <a:srgbClr val="C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720767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54504E-E4E2-5A68-2E87-19649EE09EB6}"/>
              </a:ext>
            </a:extLst>
          </p:cNvPr>
          <p:cNvSpPr>
            <a:spLocks noGrp="1"/>
          </p:cNvSpPr>
          <p:nvPr>
            <p:ph type="title"/>
          </p:nvPr>
        </p:nvSpPr>
        <p:spPr>
          <a:xfrm>
            <a:off x="838200" y="365126"/>
            <a:ext cx="10515600" cy="741004"/>
          </a:xfrm>
          <a:solidFill>
            <a:srgbClr val="FFFFCC"/>
          </a:solidFill>
        </p:spPr>
        <p:txBody>
          <a:bodyPr>
            <a:normAutofit fontScale="90000"/>
          </a:bodyPr>
          <a:lstStyle/>
          <a:p>
            <a:br>
              <a:rPr lang="es-ES" sz="2800" b="1" cap="small" dirty="0">
                <a:solidFill>
                  <a:srgbClr val="2F5496"/>
                </a:solidFill>
                <a:effectLst/>
                <a:latin typeface="Helvetica LT Std"/>
                <a:ea typeface="Times New Roman" panose="02020603050405020304" pitchFamily="18" charset="0"/>
                <a:cs typeface="Calibri" panose="020F0502020204030204" pitchFamily="34" charset="0"/>
              </a:rPr>
            </a:br>
            <a:r>
              <a:rPr lang="es-ES" sz="2800" b="1" cap="small" dirty="0">
                <a:solidFill>
                  <a:srgbClr val="2F5496"/>
                </a:solidFill>
                <a:effectLst/>
                <a:latin typeface="Helvetica LT Std"/>
                <a:ea typeface="Times New Roman" panose="02020603050405020304" pitchFamily="18" charset="0"/>
                <a:cs typeface="Calibri" panose="020F0502020204030204" pitchFamily="34" charset="0"/>
              </a:rPr>
              <a:t>Las Múltiples Inteligencias. La Inteligencia Emocional Y La Espiritual. Claves Para Un Nuevo Paradigma. </a:t>
            </a:r>
            <a:br>
              <a:rPr lang="es-CR" sz="2800" b="1" cap="small" dirty="0">
                <a:solidFill>
                  <a:srgbClr val="2F5496"/>
                </a:solidFill>
                <a:effectLst/>
                <a:latin typeface="Helvetica LT Std"/>
                <a:ea typeface="Times New Roman" panose="02020603050405020304" pitchFamily="18" charset="0"/>
                <a:cs typeface="Calibri" panose="020F0502020204030204" pitchFamily="34" charset="0"/>
              </a:rPr>
            </a:br>
            <a:endParaRPr lang="es-CR" sz="2800" dirty="0"/>
          </a:p>
        </p:txBody>
      </p:sp>
      <p:sp>
        <p:nvSpPr>
          <p:cNvPr id="3" name="Marcador de contenido 2">
            <a:extLst>
              <a:ext uri="{FF2B5EF4-FFF2-40B4-BE49-F238E27FC236}">
                <a16:creationId xmlns:a16="http://schemas.microsoft.com/office/drawing/2014/main" id="{C9380E60-C824-E96D-AFFB-43DE8634A9CD}"/>
              </a:ext>
            </a:extLst>
          </p:cNvPr>
          <p:cNvSpPr>
            <a:spLocks noGrp="1"/>
          </p:cNvSpPr>
          <p:nvPr>
            <p:ph idx="1"/>
          </p:nvPr>
        </p:nvSpPr>
        <p:spPr>
          <a:xfrm>
            <a:off x="560439" y="1268361"/>
            <a:ext cx="11120284" cy="5397910"/>
          </a:xfrm>
          <a:solidFill>
            <a:srgbClr val="CCFFCC"/>
          </a:solidFill>
        </p:spPr>
        <p:txBody>
          <a:bodyPr>
            <a:normAutofit fontScale="70000" lnSpcReduction="20000"/>
          </a:bodyPr>
          <a:lstStyle/>
          <a:p>
            <a:pPr algn="just">
              <a:spcBef>
                <a:spcPts val="600"/>
              </a:spcBef>
              <a:spcAft>
                <a:spcPts val="1200"/>
              </a:spcAft>
            </a:pPr>
            <a:r>
              <a:rPr lang="es-ES" sz="3800" dirty="0">
                <a:effectLst/>
                <a:latin typeface="Calibri" panose="020F0502020204030204" pitchFamily="34" charset="0"/>
                <a:ea typeface="Calibri" panose="020F0502020204030204" pitchFamily="34" charset="0"/>
                <a:cs typeface="Times New Roman" panose="02020603050405020304" pitchFamily="18" charset="0"/>
              </a:rPr>
              <a:t>El Dr. Gardner mencionó en su teoría de las inteligencias múltiples un tipo de inteligencia a la que denominó: </a:t>
            </a:r>
            <a:r>
              <a:rPr lang="es-ES" sz="3800" b="1" dirty="0">
                <a:effectLst/>
                <a:latin typeface="Calibri" panose="020F0502020204030204" pitchFamily="34" charset="0"/>
                <a:ea typeface="Calibri" panose="020F0502020204030204" pitchFamily="34" charset="0"/>
                <a:cs typeface="Times New Roman" panose="02020603050405020304" pitchFamily="18" charset="0"/>
              </a:rPr>
              <a:t>“inteligencia existencial o transcendente</a:t>
            </a:r>
            <a:r>
              <a:rPr lang="es-ES" sz="3800" dirty="0">
                <a:effectLst/>
                <a:latin typeface="Calibri" panose="020F0502020204030204" pitchFamily="34" charset="0"/>
                <a:ea typeface="Calibri" panose="020F0502020204030204" pitchFamily="34" charset="0"/>
                <a:cs typeface="Times New Roman" panose="02020603050405020304" pitchFamily="18" charset="0"/>
              </a:rPr>
              <a:t>”, que definió como “la capacidad para situarse a sí mismo con respecto al cosmos, así como la capacidad de situarse a sí mismo con respecto a los rasgos existenciales de la condición humana como el significado de la vida, el significado de la muerte y el destino final del mundo físico y psicológico en profundas experiencias como el amor a otra persona o la inmersión en un trabajo de arte.”. Gardner posteriormente, año 1999, escribió sobre nuevas inteligencias: la </a:t>
            </a:r>
            <a:r>
              <a:rPr lang="es-ES" sz="3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naturalista y existencial</a:t>
            </a:r>
            <a:r>
              <a:rPr lang="es-ES" sz="3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s-ES" sz="3800" dirty="0">
                <a:effectLst/>
                <a:latin typeface="Calibri" panose="020F0502020204030204" pitchFamily="34" charset="0"/>
                <a:ea typeface="Calibri" panose="020F0502020204030204" pitchFamily="34" charset="0"/>
                <a:cs typeface="Times New Roman" panose="02020603050405020304" pitchFamily="18" charset="0"/>
              </a:rPr>
              <a:t>y la </a:t>
            </a:r>
            <a:r>
              <a:rPr lang="es-ES" sz="3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inteligencia espiritual</a:t>
            </a:r>
            <a:r>
              <a:rPr lang="es-ES" sz="3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s-ES" sz="3800" dirty="0">
                <a:effectLst/>
                <a:latin typeface="Calibri" panose="020F0502020204030204" pitchFamily="34" charset="0"/>
                <a:ea typeface="Calibri" panose="020F0502020204030204" pitchFamily="34" charset="0"/>
                <a:cs typeface="Times New Roman" panose="02020603050405020304" pitchFamily="18" charset="0"/>
              </a:rPr>
              <a:t> que viene a ser una variedad de la inteligencia existencial. </a:t>
            </a:r>
          </a:p>
          <a:p>
            <a:pPr algn="just">
              <a:spcBef>
                <a:spcPts val="600"/>
              </a:spcBef>
              <a:spcAft>
                <a:spcPts val="1200"/>
              </a:spcAft>
            </a:pPr>
            <a:r>
              <a:rPr lang="es-ES" sz="4000" dirty="0">
                <a:effectLst/>
                <a:latin typeface="Calibri" panose="020F0502020204030204" pitchFamily="34" charset="0"/>
                <a:ea typeface="Calibri" panose="020F0502020204030204" pitchFamily="34" charset="0"/>
                <a:cs typeface="Times New Roman" panose="02020603050405020304" pitchFamily="18" charset="0"/>
              </a:rPr>
              <a:t>En un artículo de mayo del 2004, Gustavo Romero escribió en PSYCIENCIA que en este siglo hay varios autores que estudian este tipo de </a:t>
            </a:r>
            <a:r>
              <a:rPr lang="es-ES" sz="4000" b="1" dirty="0">
                <a:effectLst/>
                <a:latin typeface="Calibri" panose="020F0502020204030204" pitchFamily="34" charset="0"/>
                <a:ea typeface="Calibri" panose="020F0502020204030204" pitchFamily="34" charset="0"/>
                <a:cs typeface="Times New Roman" panose="02020603050405020304" pitchFamily="18" charset="0"/>
              </a:rPr>
              <a:t>inteligencia, la espiritual</a:t>
            </a:r>
            <a:r>
              <a:rPr lang="es-ES" sz="4000" dirty="0">
                <a:effectLst/>
                <a:latin typeface="Calibri" panose="020F0502020204030204" pitchFamily="34" charset="0"/>
                <a:ea typeface="Calibri" panose="020F0502020204030204" pitchFamily="34" charset="0"/>
                <a:cs typeface="Times New Roman" panose="02020603050405020304" pitchFamily="18" charset="0"/>
              </a:rPr>
              <a:t>. Entre ellos se encuentra la psicóloga Frances Vaughan, presidenta de la </a:t>
            </a:r>
            <a:r>
              <a:rPr lang="es-ES" sz="4000" i="1" dirty="0">
                <a:effectLst/>
                <a:latin typeface="Calibri" panose="020F0502020204030204" pitchFamily="34" charset="0"/>
                <a:ea typeface="Calibri" panose="020F0502020204030204" pitchFamily="34" charset="0"/>
                <a:cs typeface="Times New Roman" panose="02020603050405020304" pitchFamily="18" charset="0"/>
              </a:rPr>
              <a:t>Transpersonal </a:t>
            </a:r>
            <a:r>
              <a:rPr lang="es-ES" sz="4000" i="1" dirty="0" err="1">
                <a:effectLst/>
                <a:latin typeface="Calibri" panose="020F0502020204030204" pitchFamily="34" charset="0"/>
                <a:ea typeface="Calibri" panose="020F0502020204030204" pitchFamily="34" charset="0"/>
                <a:cs typeface="Times New Roman" panose="02020603050405020304" pitchFamily="18" charset="0"/>
              </a:rPr>
              <a:t>Psychology</a:t>
            </a:r>
            <a:r>
              <a:rPr lang="es-ES" sz="4000" i="1" dirty="0">
                <a:effectLst/>
                <a:latin typeface="Calibri" panose="020F0502020204030204" pitchFamily="34" charset="0"/>
                <a:ea typeface="Calibri" panose="020F0502020204030204" pitchFamily="34" charset="0"/>
                <a:cs typeface="Times New Roman" panose="02020603050405020304" pitchFamily="18" charset="0"/>
              </a:rPr>
              <a:t> and </a:t>
            </a:r>
            <a:r>
              <a:rPr lang="es-ES" sz="4000" i="1"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4000" i="1" dirty="0">
                <a:effectLst/>
                <a:latin typeface="Calibri" panose="020F0502020204030204" pitchFamily="34" charset="0"/>
                <a:ea typeface="Calibri" panose="020F0502020204030204" pitchFamily="34" charset="0"/>
                <a:cs typeface="Times New Roman" panose="02020603050405020304" pitchFamily="18" charset="0"/>
              </a:rPr>
              <a:t> </a:t>
            </a:r>
            <a:r>
              <a:rPr lang="es-ES" sz="4000" i="1" dirty="0" err="1">
                <a:effectLst/>
                <a:latin typeface="Calibri" panose="020F0502020204030204" pitchFamily="34" charset="0"/>
                <a:ea typeface="Calibri" panose="020F0502020204030204" pitchFamily="34" charset="0"/>
                <a:cs typeface="Times New Roman" panose="02020603050405020304" pitchFamily="18" charset="0"/>
              </a:rPr>
              <a:t>Association</a:t>
            </a:r>
            <a:r>
              <a:rPr lang="es-ES" sz="4000" i="1" dirty="0">
                <a:effectLst/>
                <a:latin typeface="Calibri" panose="020F0502020204030204" pitchFamily="34" charset="0"/>
                <a:ea typeface="Calibri" panose="020F0502020204030204" pitchFamily="34" charset="0"/>
                <a:cs typeface="Times New Roman" panose="02020603050405020304" pitchFamily="18" charset="0"/>
              </a:rPr>
              <a:t> </a:t>
            </a:r>
            <a:r>
              <a:rPr lang="es-ES" sz="4000" i="1"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4000" i="1" dirty="0">
                <a:effectLst/>
                <a:latin typeface="Calibri" panose="020F0502020204030204" pitchFamily="34" charset="0"/>
                <a:ea typeface="Calibri" panose="020F0502020204030204" pitchFamily="34" charset="0"/>
                <a:cs typeface="Times New Roman" panose="02020603050405020304" pitchFamily="18" charset="0"/>
              </a:rPr>
              <a:t> a </a:t>
            </a:r>
            <a:r>
              <a:rPr lang="es-ES" sz="4000" i="1" dirty="0" err="1">
                <a:effectLst/>
                <a:latin typeface="Calibri" panose="020F0502020204030204" pitchFamily="34" charset="0"/>
                <a:ea typeface="Calibri" panose="020F0502020204030204" pitchFamily="34" charset="0"/>
                <a:cs typeface="Times New Roman" panose="02020603050405020304" pitchFamily="18" charset="0"/>
              </a:rPr>
              <a:t>Humanistic</a:t>
            </a:r>
            <a:r>
              <a:rPr lang="es-ES" sz="4000" i="1" dirty="0">
                <a:effectLst/>
                <a:latin typeface="Calibri" panose="020F0502020204030204" pitchFamily="34" charset="0"/>
                <a:ea typeface="Calibri" panose="020F0502020204030204" pitchFamily="34" charset="0"/>
                <a:cs typeface="Times New Roman" panose="02020603050405020304" pitchFamily="18" charset="0"/>
              </a:rPr>
              <a:t> </a:t>
            </a:r>
            <a:r>
              <a:rPr lang="es-ES" sz="4000" i="1" dirty="0" err="1">
                <a:effectLst/>
                <a:latin typeface="Calibri" panose="020F0502020204030204" pitchFamily="34" charset="0"/>
                <a:ea typeface="Calibri" panose="020F0502020204030204" pitchFamily="34" charset="0"/>
                <a:cs typeface="Times New Roman" panose="02020603050405020304" pitchFamily="18" charset="0"/>
              </a:rPr>
              <a:t>Psychology</a:t>
            </a:r>
            <a:r>
              <a:rPr lang="es-ES" sz="4000" dirty="0">
                <a:effectLst/>
                <a:latin typeface="Calibri" panose="020F0502020204030204" pitchFamily="34" charset="0"/>
                <a:ea typeface="Calibri" panose="020F0502020204030204" pitchFamily="34" charset="0"/>
                <a:cs typeface="Times New Roman" panose="02020603050405020304" pitchFamily="18" charset="0"/>
              </a:rPr>
              <a:t>. </a:t>
            </a:r>
            <a:endParaRPr lang="es-CR"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1200"/>
              </a:spcAft>
            </a:pPr>
            <a:endParaRPr lang="es-CR" sz="3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3845650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FCDB2-0E63-36A8-5899-B396B5EAAFC8}"/>
              </a:ext>
            </a:extLst>
          </p:cNvPr>
          <p:cNvSpPr>
            <a:spLocks noGrp="1"/>
          </p:cNvSpPr>
          <p:nvPr>
            <p:ph type="title"/>
          </p:nvPr>
        </p:nvSpPr>
        <p:spPr>
          <a:xfrm>
            <a:off x="838200" y="365126"/>
            <a:ext cx="10515600" cy="888488"/>
          </a:xfrm>
          <a:solidFill>
            <a:srgbClr val="FFFFCC"/>
          </a:solidFill>
        </p:spPr>
        <p:txBody>
          <a:bodyPr>
            <a:normAutofit fontScale="90000"/>
          </a:bodyPr>
          <a:lstStyle/>
          <a:p>
            <a:br>
              <a:rPr lang="es-ES" sz="3600" b="1" cap="small" dirty="0">
                <a:solidFill>
                  <a:srgbClr val="2F5496"/>
                </a:solidFill>
                <a:effectLst/>
                <a:latin typeface="Helvetica LT Std"/>
                <a:ea typeface="Times New Roman" panose="02020603050405020304" pitchFamily="18" charset="0"/>
                <a:cs typeface="Calibri" panose="020F0502020204030204" pitchFamily="34" charset="0"/>
              </a:rPr>
            </a:br>
            <a:r>
              <a:rPr lang="es-ES" sz="3600" b="1" cap="small" dirty="0">
                <a:solidFill>
                  <a:srgbClr val="2F5496"/>
                </a:solidFill>
                <a:effectLst/>
                <a:latin typeface="Helvetica LT Std"/>
                <a:ea typeface="Times New Roman" panose="02020603050405020304" pitchFamily="18" charset="0"/>
                <a:cs typeface="Calibri" panose="020F0502020204030204" pitchFamily="34" charset="0"/>
              </a:rPr>
              <a:t>Prepararnos Para Ser Estudiantes Globales. </a:t>
            </a:r>
            <a:br>
              <a:rPr lang="es-CR" sz="3600" b="1" cap="small" dirty="0">
                <a:solidFill>
                  <a:srgbClr val="2F5496"/>
                </a:solidFill>
                <a:effectLst/>
                <a:latin typeface="Helvetica LT Std"/>
                <a:ea typeface="Times New Roman" panose="02020603050405020304" pitchFamily="18" charset="0"/>
                <a:cs typeface="Calibri" panose="020F0502020204030204" pitchFamily="34" charset="0"/>
              </a:rPr>
            </a:br>
            <a:endParaRPr lang="es-CR" sz="3600" dirty="0"/>
          </a:p>
        </p:txBody>
      </p:sp>
      <p:sp>
        <p:nvSpPr>
          <p:cNvPr id="3" name="Marcador de contenido 2">
            <a:extLst>
              <a:ext uri="{FF2B5EF4-FFF2-40B4-BE49-F238E27FC236}">
                <a16:creationId xmlns:a16="http://schemas.microsoft.com/office/drawing/2014/main" id="{DAA3EFCD-64B5-E392-6EC4-87619EA5F31E}"/>
              </a:ext>
            </a:extLst>
          </p:cNvPr>
          <p:cNvSpPr>
            <a:spLocks noGrp="1"/>
          </p:cNvSpPr>
          <p:nvPr>
            <p:ph idx="1"/>
          </p:nvPr>
        </p:nvSpPr>
        <p:spPr>
          <a:xfrm>
            <a:off x="838200" y="1253614"/>
            <a:ext cx="10515600" cy="5239260"/>
          </a:xfrm>
          <a:solidFill>
            <a:srgbClr val="002060"/>
          </a:solidFill>
        </p:spPr>
        <p:txBody>
          <a:bodyPr>
            <a:normAutofit lnSpcReduction="10000"/>
          </a:bodyPr>
          <a:lstStyle/>
          <a:p>
            <a:pPr algn="just">
              <a:spcBef>
                <a:spcPts val="600"/>
              </a:spcBef>
              <a:spcAft>
                <a:spcPts val="1200"/>
              </a:spcAft>
            </a:pPr>
            <a:r>
              <a:rPr lang="es-CR"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La Formación Técnico Profesional requiere formar al Trabajador del Futuro; pero requiere también reciclar al Trabajador actual, capacitarlo con Micro Ciclos de Formación, con Micro-Cursos que los preparen para las Micro Certificaciones y Acreditaciones. Pero también debe preocuparse por formar, capacitar a aquellos que están Sub-Empleados (casi 1 de cada 2 de la Fuerza Laboral) y brindar oportunidades de Formación Profesional a los Desempleados y a las Poblaciones Carentes. </a:t>
            </a:r>
          </a:p>
          <a:p>
            <a:pPr algn="just">
              <a:spcBef>
                <a:spcPts val="600"/>
              </a:spcBef>
              <a:spcAft>
                <a:spcPts val="1200"/>
              </a:spcAft>
            </a:pPr>
            <a:r>
              <a:rPr lang="es-C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Claro que si bien tenemos en el presente y en los próximos 5 años que preparar para las Carreras 4-0, no podemos olvidar las Ocupaciones de menor requerimiento tecnológico, es decir las Carreras Tradicionales, que sí tenemos la obligación de modernizarlas y brindarles las habilidades básicas tecnológicas y blandas. </a:t>
            </a:r>
          </a:p>
          <a:p>
            <a:pPr algn="just">
              <a:spcBef>
                <a:spcPts val="600"/>
              </a:spcBef>
              <a:spcAft>
                <a:spcPts val="1200"/>
              </a:spcAft>
            </a:pPr>
            <a:r>
              <a:rPr lang="es-C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Pero el Estudiante Global del presente y especialmente del Futuro requiere formarse en un Contexto amplio cultural en el cual le corresponderá vivir y trabajar. Esos requerimientos los presentamos en el siguiente Diagrama. </a:t>
            </a:r>
          </a:p>
          <a:p>
            <a:endParaRPr lang="es-CR" dirty="0"/>
          </a:p>
        </p:txBody>
      </p:sp>
    </p:spTree>
    <p:extLst>
      <p:ext uri="{BB962C8B-B14F-4D97-AF65-F5344CB8AC3E}">
        <p14:creationId xmlns:p14="http://schemas.microsoft.com/office/powerpoint/2010/main" val="2490756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Conector recto 30">
            <a:extLst>
              <a:ext uri="{FF2B5EF4-FFF2-40B4-BE49-F238E27FC236}">
                <a16:creationId xmlns:a16="http://schemas.microsoft.com/office/drawing/2014/main" id="{364C1D12-99B9-0757-64DD-4BA99E9CD8ED}"/>
              </a:ext>
            </a:extLst>
          </p:cNvPr>
          <p:cNvCxnSpPr>
            <a:cxnSpLocks/>
          </p:cNvCxnSpPr>
          <p:nvPr/>
        </p:nvCxnSpPr>
        <p:spPr>
          <a:xfrm flipH="1" flipV="1">
            <a:off x="4016743" y="4114083"/>
            <a:ext cx="242623" cy="1059"/>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30" name="Conector recto 29">
            <a:extLst>
              <a:ext uri="{FF2B5EF4-FFF2-40B4-BE49-F238E27FC236}">
                <a16:creationId xmlns:a16="http://schemas.microsoft.com/office/drawing/2014/main" id="{EF51C6E4-87B3-BAFC-1B55-3D73BE9501A3}"/>
              </a:ext>
            </a:extLst>
          </p:cNvPr>
          <p:cNvCxnSpPr>
            <a:cxnSpLocks/>
          </p:cNvCxnSpPr>
          <p:nvPr/>
        </p:nvCxnSpPr>
        <p:spPr>
          <a:xfrm flipH="1" flipV="1">
            <a:off x="4017223" y="2610606"/>
            <a:ext cx="242623" cy="1059"/>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28" name="Conector recto 27">
            <a:extLst>
              <a:ext uri="{FF2B5EF4-FFF2-40B4-BE49-F238E27FC236}">
                <a16:creationId xmlns:a16="http://schemas.microsoft.com/office/drawing/2014/main" id="{9A2B5885-833C-C1FE-731F-493A0EB52514}"/>
              </a:ext>
            </a:extLst>
          </p:cNvPr>
          <p:cNvCxnSpPr>
            <a:cxnSpLocks/>
          </p:cNvCxnSpPr>
          <p:nvPr/>
        </p:nvCxnSpPr>
        <p:spPr>
          <a:xfrm flipH="1" flipV="1">
            <a:off x="7599791" y="3674524"/>
            <a:ext cx="242623" cy="1059"/>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26" name="Conector recto 25">
            <a:extLst>
              <a:ext uri="{FF2B5EF4-FFF2-40B4-BE49-F238E27FC236}">
                <a16:creationId xmlns:a16="http://schemas.microsoft.com/office/drawing/2014/main" id="{70F60638-FF3D-8D12-FD56-1670E563BD5F}"/>
              </a:ext>
            </a:extLst>
          </p:cNvPr>
          <p:cNvCxnSpPr>
            <a:cxnSpLocks/>
          </p:cNvCxnSpPr>
          <p:nvPr/>
        </p:nvCxnSpPr>
        <p:spPr>
          <a:xfrm flipH="1" flipV="1">
            <a:off x="7599313" y="2870200"/>
            <a:ext cx="242623" cy="1059"/>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23" name="Conector recto 22">
            <a:extLst>
              <a:ext uri="{FF2B5EF4-FFF2-40B4-BE49-F238E27FC236}">
                <a16:creationId xmlns:a16="http://schemas.microsoft.com/office/drawing/2014/main" id="{04E9CE90-6587-6F61-F434-07FB77E33A60}"/>
              </a:ext>
            </a:extLst>
          </p:cNvPr>
          <p:cNvCxnSpPr>
            <a:cxnSpLocks/>
          </p:cNvCxnSpPr>
          <p:nvPr/>
        </p:nvCxnSpPr>
        <p:spPr>
          <a:xfrm flipH="1">
            <a:off x="4259366" y="3429000"/>
            <a:ext cx="3339947" cy="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4" name="Rectángulo 3">
            <a:extLst>
              <a:ext uri="{FF2B5EF4-FFF2-40B4-BE49-F238E27FC236}">
                <a16:creationId xmlns:a16="http://schemas.microsoft.com/office/drawing/2014/main" id="{65AACDF6-A866-6BFF-3478-82807AA4A7C8}"/>
              </a:ext>
            </a:extLst>
          </p:cNvPr>
          <p:cNvSpPr/>
          <p:nvPr/>
        </p:nvSpPr>
        <p:spPr>
          <a:xfrm>
            <a:off x="796417" y="426818"/>
            <a:ext cx="3232711" cy="1362246"/>
          </a:xfrm>
          <a:prstGeom prst="rect">
            <a:avLst/>
          </a:prstGeom>
          <a:solidFill>
            <a:srgbClr val="0070C0"/>
          </a:solidFill>
          <a:ln w="571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Times New Roman" panose="02020603050405020304" pitchFamily="18" charset="0"/>
                <a:cs typeface="Times New Roman" panose="02020603050405020304" pitchFamily="18" charset="0"/>
              </a:rPr>
              <a:t>Conocer y Practicar los Valores Universales, Derechos Humanos. </a:t>
            </a:r>
          </a:p>
        </p:txBody>
      </p:sp>
      <p:sp>
        <p:nvSpPr>
          <p:cNvPr id="5" name="Rectángulo 4">
            <a:extLst>
              <a:ext uri="{FF2B5EF4-FFF2-40B4-BE49-F238E27FC236}">
                <a16:creationId xmlns:a16="http://schemas.microsoft.com/office/drawing/2014/main" id="{C74EB816-E9E6-56BE-ABB1-9EF51CE6F276}"/>
              </a:ext>
            </a:extLst>
          </p:cNvPr>
          <p:cNvSpPr/>
          <p:nvPr/>
        </p:nvSpPr>
        <p:spPr>
          <a:xfrm>
            <a:off x="796419" y="2028214"/>
            <a:ext cx="3232712" cy="1094814"/>
          </a:xfrm>
          <a:prstGeom prst="rect">
            <a:avLst/>
          </a:prstGeom>
          <a:solidFill>
            <a:schemeClr val="bg1">
              <a:lumMod val="85000"/>
            </a:schemeClr>
          </a:solidFill>
          <a:ln w="571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2060"/>
                </a:solidFill>
                <a:latin typeface="Times New Roman" panose="02020603050405020304" pitchFamily="18" charset="0"/>
                <a:cs typeface="Times New Roman" panose="02020603050405020304" pitchFamily="18" charset="0"/>
              </a:rPr>
              <a:t>Conocer Las Culturas Existentes En El Mundo y Practicar Respeto y Tolerancia</a:t>
            </a:r>
          </a:p>
        </p:txBody>
      </p:sp>
      <p:sp>
        <p:nvSpPr>
          <p:cNvPr id="6" name="Rectángulo 5">
            <a:extLst>
              <a:ext uri="{FF2B5EF4-FFF2-40B4-BE49-F238E27FC236}">
                <a16:creationId xmlns:a16="http://schemas.microsoft.com/office/drawing/2014/main" id="{A480433F-BC94-57F7-7B53-A26FA7E9234E}"/>
              </a:ext>
            </a:extLst>
          </p:cNvPr>
          <p:cNvSpPr/>
          <p:nvPr/>
        </p:nvSpPr>
        <p:spPr>
          <a:xfrm>
            <a:off x="796418" y="3362179"/>
            <a:ext cx="3232712" cy="1519310"/>
          </a:xfrm>
          <a:prstGeom prst="rect">
            <a:avLst/>
          </a:prstGeom>
          <a:solidFill>
            <a:schemeClr val="accent4">
              <a:lumMod val="60000"/>
              <a:lumOff val="40000"/>
            </a:schemeClr>
          </a:solidFill>
          <a:ln w="571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3399"/>
                </a:solidFill>
                <a:latin typeface="Times New Roman" panose="02020603050405020304" pitchFamily="18" charset="0"/>
                <a:cs typeface="Times New Roman" panose="02020603050405020304" pitchFamily="18" charset="0"/>
              </a:rPr>
              <a:t>Desarrollar la Habilidad del Auto-Aprendizaje, del Aprendizaje Autónomo, para Responder a Intereses Personales y Laborales</a:t>
            </a:r>
          </a:p>
        </p:txBody>
      </p:sp>
      <p:sp>
        <p:nvSpPr>
          <p:cNvPr id="7" name="Rectángulo 6">
            <a:extLst>
              <a:ext uri="{FF2B5EF4-FFF2-40B4-BE49-F238E27FC236}">
                <a16:creationId xmlns:a16="http://schemas.microsoft.com/office/drawing/2014/main" id="{E1B1B5F4-9E9A-5E65-143C-7991A3120D6F}"/>
              </a:ext>
            </a:extLst>
          </p:cNvPr>
          <p:cNvSpPr/>
          <p:nvPr/>
        </p:nvSpPr>
        <p:spPr>
          <a:xfrm>
            <a:off x="796416" y="5068938"/>
            <a:ext cx="3232712" cy="1094814"/>
          </a:xfrm>
          <a:prstGeom prst="rect">
            <a:avLst/>
          </a:prstGeom>
          <a:solidFill>
            <a:srgbClr val="66FFFF"/>
          </a:solidFill>
          <a:ln w="571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2060"/>
                </a:solidFill>
                <a:latin typeface="Times New Roman" panose="02020603050405020304" pitchFamily="18" charset="0"/>
                <a:cs typeface="Times New Roman" panose="02020603050405020304" pitchFamily="18" charset="0"/>
              </a:rPr>
              <a:t>Estar Preparado Para – Permanentemente – Aprender a Reaprender Ante Un Futuro Incierto</a:t>
            </a:r>
          </a:p>
        </p:txBody>
      </p:sp>
      <p:sp>
        <p:nvSpPr>
          <p:cNvPr id="8" name="Rectángulo 7">
            <a:extLst>
              <a:ext uri="{FF2B5EF4-FFF2-40B4-BE49-F238E27FC236}">
                <a16:creationId xmlns:a16="http://schemas.microsoft.com/office/drawing/2014/main" id="{C624C0FE-FEE9-3BF3-244F-533908A1B1AD}"/>
              </a:ext>
            </a:extLst>
          </p:cNvPr>
          <p:cNvSpPr/>
          <p:nvPr/>
        </p:nvSpPr>
        <p:spPr>
          <a:xfrm>
            <a:off x="7808338" y="546309"/>
            <a:ext cx="3382839" cy="1481905"/>
          </a:xfrm>
          <a:prstGeom prst="rect">
            <a:avLst/>
          </a:prstGeom>
          <a:solidFill>
            <a:srgbClr val="C00000"/>
          </a:solidFill>
          <a:ln w="571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Times New Roman" panose="02020603050405020304" pitchFamily="18" charset="0"/>
                <a:cs typeface="Times New Roman" panose="02020603050405020304" pitchFamily="18" charset="0"/>
              </a:rPr>
              <a:t>Dominar Las Habilidades , destrezas y Competencias : a-  Idiomáticas, b- Tecnológicas y </a:t>
            </a:r>
          </a:p>
          <a:p>
            <a:pPr algn="ctr"/>
            <a:r>
              <a:rPr lang="es-ES" b="1" dirty="0">
                <a:latin typeface="Times New Roman" panose="02020603050405020304" pitchFamily="18" charset="0"/>
                <a:cs typeface="Times New Roman" panose="02020603050405020304" pitchFamily="18" charset="0"/>
              </a:rPr>
              <a:t>c- Blandas </a:t>
            </a:r>
            <a:r>
              <a:rPr lang="es-ES" dirty="0">
                <a:latin typeface="Times New Roman" panose="02020603050405020304" pitchFamily="18" charset="0"/>
                <a:cs typeface="Times New Roman" panose="02020603050405020304" pitchFamily="18" charset="0"/>
              </a:rPr>
              <a:t>(</a:t>
            </a:r>
            <a:r>
              <a:rPr lang="es-CR" i="1" dirty="0" err="1">
                <a:solidFill>
                  <a:srgbClr val="FFFF00"/>
                </a:solidFill>
                <a:effectLst/>
                <a:latin typeface="IBM Plex Serif" panose="02060503050406000203" pitchFamily="18" charset="0"/>
              </a:rPr>
              <a:t>power</a:t>
            </a:r>
            <a:r>
              <a:rPr lang="es-CR" i="1" dirty="0">
                <a:solidFill>
                  <a:srgbClr val="FFFF00"/>
                </a:solidFill>
                <a:effectLst/>
                <a:latin typeface="IBM Plex Serif" panose="02060503050406000203" pitchFamily="18" charset="0"/>
              </a:rPr>
              <a:t> </a:t>
            </a:r>
            <a:r>
              <a:rPr lang="es-CR" i="1" dirty="0" err="1">
                <a:solidFill>
                  <a:srgbClr val="FFFF00"/>
                </a:solidFill>
                <a:effectLst/>
                <a:latin typeface="IBM Plex Serif" panose="02060503050406000203" pitchFamily="18" charset="0"/>
              </a:rPr>
              <a:t>skills</a:t>
            </a:r>
            <a:r>
              <a:rPr lang="es-CR" i="1" dirty="0">
                <a:solidFill>
                  <a:srgbClr val="FFFF00"/>
                </a:solidFill>
                <a:effectLst/>
                <a:latin typeface="IBM Plex Serif" panose="02060503050406000203" pitchFamily="18" charset="0"/>
              </a:rPr>
              <a:t>)</a:t>
            </a:r>
            <a:r>
              <a:rPr lang="es-CR" i="0" dirty="0">
                <a:solidFill>
                  <a:srgbClr val="FFFF00"/>
                </a:solidFill>
                <a:effectLst/>
                <a:latin typeface="IBM Plex Serif" panose="02060503050406000203" pitchFamily="18" charset="0"/>
              </a:rPr>
              <a:t> </a:t>
            </a:r>
            <a:endParaRPr lang="es-ES" dirty="0">
              <a:solidFill>
                <a:srgbClr val="FFFF00"/>
              </a:solidFill>
              <a:latin typeface="Times New Roman" panose="02020603050405020304" pitchFamily="18" charset="0"/>
              <a:cs typeface="Times New Roman" panose="02020603050405020304" pitchFamily="18" charset="0"/>
            </a:endParaRPr>
          </a:p>
        </p:txBody>
      </p:sp>
      <p:sp>
        <p:nvSpPr>
          <p:cNvPr id="9" name="Rectángulo 8">
            <a:extLst>
              <a:ext uri="{FF2B5EF4-FFF2-40B4-BE49-F238E27FC236}">
                <a16:creationId xmlns:a16="http://schemas.microsoft.com/office/drawing/2014/main" id="{5C79B6EA-017D-D01D-409D-E1F0BA2877C9}"/>
              </a:ext>
            </a:extLst>
          </p:cNvPr>
          <p:cNvSpPr/>
          <p:nvPr/>
        </p:nvSpPr>
        <p:spPr>
          <a:xfrm>
            <a:off x="7841936" y="2312279"/>
            <a:ext cx="3382839" cy="833593"/>
          </a:xfrm>
          <a:prstGeom prst="rect">
            <a:avLst/>
          </a:prstGeom>
          <a:solidFill>
            <a:srgbClr val="00FF99"/>
          </a:solidFill>
          <a:ln w="571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3399"/>
                </a:solidFill>
                <a:latin typeface="Times New Roman" panose="02020603050405020304" pitchFamily="18" charset="0"/>
                <a:cs typeface="Times New Roman" panose="02020603050405020304" pitchFamily="18" charset="0"/>
              </a:rPr>
              <a:t>Dominar las STEM, A Nivel Básico al Menos</a:t>
            </a:r>
          </a:p>
        </p:txBody>
      </p:sp>
      <p:sp>
        <p:nvSpPr>
          <p:cNvPr id="10" name="Rectángulo 9">
            <a:extLst>
              <a:ext uri="{FF2B5EF4-FFF2-40B4-BE49-F238E27FC236}">
                <a16:creationId xmlns:a16="http://schemas.microsoft.com/office/drawing/2014/main" id="{BC527531-1C62-A032-59FE-0A281DF3AF40}"/>
              </a:ext>
            </a:extLst>
          </p:cNvPr>
          <p:cNvSpPr/>
          <p:nvPr/>
        </p:nvSpPr>
        <p:spPr>
          <a:xfrm>
            <a:off x="7830030" y="3362179"/>
            <a:ext cx="3339458" cy="624563"/>
          </a:xfrm>
          <a:prstGeom prst="rect">
            <a:avLst/>
          </a:prstGeom>
          <a:solidFill>
            <a:srgbClr val="FFFF00"/>
          </a:solidFill>
          <a:ln w="571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3399"/>
                </a:solidFill>
                <a:latin typeface="Times New Roman" panose="02020603050405020304" pitchFamily="18" charset="0"/>
                <a:cs typeface="Times New Roman" panose="02020603050405020304" pitchFamily="18" charset="0"/>
              </a:rPr>
              <a:t>Conocer, Dominar las Tecnologías de su Carrera </a:t>
            </a:r>
          </a:p>
        </p:txBody>
      </p:sp>
      <p:sp>
        <p:nvSpPr>
          <p:cNvPr id="11" name="Rectángulo 10">
            <a:extLst>
              <a:ext uri="{FF2B5EF4-FFF2-40B4-BE49-F238E27FC236}">
                <a16:creationId xmlns:a16="http://schemas.microsoft.com/office/drawing/2014/main" id="{A4B20DFF-2E55-4E38-F23E-F51AC72C25A8}"/>
              </a:ext>
            </a:extLst>
          </p:cNvPr>
          <p:cNvSpPr/>
          <p:nvPr/>
        </p:nvSpPr>
        <p:spPr>
          <a:xfrm>
            <a:off x="7830029" y="4194783"/>
            <a:ext cx="3339458" cy="1560383"/>
          </a:xfrm>
          <a:prstGeom prst="rect">
            <a:avLst/>
          </a:prstGeom>
          <a:solidFill>
            <a:schemeClr val="accent6">
              <a:lumMod val="40000"/>
              <a:lumOff val="60000"/>
            </a:schemeClr>
          </a:solidFill>
          <a:ln w="571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i="0" dirty="0">
                <a:solidFill>
                  <a:srgbClr val="404040"/>
                </a:solidFill>
                <a:effectLst/>
                <a:latin typeface="IBM Plex Serif" panose="02060503050406000203" pitchFamily="18" charset="0"/>
              </a:rPr>
              <a:t>Tener la capacidad de resolver problemas y trabajar colaborativamente con otros. Desarrollar el  pensamiento complejo, las capacidades interpersonales </a:t>
            </a:r>
            <a:endParaRPr lang="es-CR" sz="1600" b="1" dirty="0"/>
          </a:p>
        </p:txBody>
      </p:sp>
      <p:sp>
        <p:nvSpPr>
          <p:cNvPr id="12" name="Rectángulo 11">
            <a:extLst>
              <a:ext uri="{FF2B5EF4-FFF2-40B4-BE49-F238E27FC236}">
                <a16:creationId xmlns:a16="http://schemas.microsoft.com/office/drawing/2014/main" id="{F9C1AE3F-9705-3BA0-6BF4-20B250CFD5B4}"/>
              </a:ext>
            </a:extLst>
          </p:cNvPr>
          <p:cNvSpPr/>
          <p:nvPr/>
        </p:nvSpPr>
        <p:spPr>
          <a:xfrm>
            <a:off x="4432439" y="2741711"/>
            <a:ext cx="2827350" cy="1616925"/>
          </a:xfrm>
          <a:prstGeom prst="rect">
            <a:avLst/>
          </a:prstGeom>
          <a:solidFill>
            <a:srgbClr val="002060"/>
          </a:solidFill>
          <a:ln w="571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Times New Roman" panose="02020603050405020304" pitchFamily="18" charset="0"/>
                <a:cs typeface="Times New Roman" panose="02020603050405020304" pitchFamily="18" charset="0"/>
              </a:rPr>
              <a:t>SER UN ESTUDIANTE GLOBAL EN LA FTP (Formación Técnico Profesional)   SIGNIFICA:</a:t>
            </a:r>
          </a:p>
        </p:txBody>
      </p:sp>
      <p:sp>
        <p:nvSpPr>
          <p:cNvPr id="13" name="CuadroTexto 12">
            <a:extLst>
              <a:ext uri="{FF2B5EF4-FFF2-40B4-BE49-F238E27FC236}">
                <a16:creationId xmlns:a16="http://schemas.microsoft.com/office/drawing/2014/main" id="{91DB15D6-E554-21A2-61D2-340A5FF3EE8E}"/>
              </a:ext>
            </a:extLst>
          </p:cNvPr>
          <p:cNvSpPr txBox="1"/>
          <p:nvPr/>
        </p:nvSpPr>
        <p:spPr>
          <a:xfrm>
            <a:off x="4277445" y="6274366"/>
            <a:ext cx="5340209" cy="338554"/>
          </a:xfrm>
          <a:prstGeom prst="rect">
            <a:avLst/>
          </a:prstGeom>
          <a:noFill/>
          <a:ln w="57150">
            <a:solidFill>
              <a:schemeClr val="tx1"/>
            </a:solidFill>
          </a:ln>
        </p:spPr>
        <p:txBody>
          <a:bodyPr wrap="square" rtlCol="0">
            <a:spAutoFit/>
          </a:bodyPr>
          <a:lstStyle/>
          <a:p>
            <a:pPr algn="r"/>
            <a:r>
              <a:rPr lang="es-ES" sz="1600" b="1" dirty="0">
                <a:latin typeface="Times New Roman" panose="02020603050405020304" pitchFamily="18" charset="0"/>
                <a:cs typeface="Times New Roman" panose="02020603050405020304" pitchFamily="18" charset="0"/>
              </a:rPr>
              <a:t>Elaborado por Dr. Lorenzo Guadamuz S. 12/03/2023</a:t>
            </a:r>
          </a:p>
        </p:txBody>
      </p:sp>
      <p:cxnSp>
        <p:nvCxnSpPr>
          <p:cNvPr id="15" name="Conector: angular 14">
            <a:extLst>
              <a:ext uri="{FF2B5EF4-FFF2-40B4-BE49-F238E27FC236}">
                <a16:creationId xmlns:a16="http://schemas.microsoft.com/office/drawing/2014/main" id="{B740AF49-14FA-F181-2A89-7C3740045C60}"/>
              </a:ext>
            </a:extLst>
          </p:cNvPr>
          <p:cNvCxnSpPr>
            <a:cxnSpLocks/>
            <a:stCxn id="4" idx="3"/>
            <a:endCxn id="7" idx="3"/>
          </p:cNvCxnSpPr>
          <p:nvPr/>
        </p:nvCxnSpPr>
        <p:spPr>
          <a:xfrm>
            <a:off x="4029128" y="1107941"/>
            <a:ext cx="12700" cy="4508404"/>
          </a:xfrm>
          <a:prstGeom prst="bentConnector3">
            <a:avLst>
              <a:gd name="adj1" fmla="val 1800000"/>
            </a:avLst>
          </a:prstGeom>
          <a:ln w="57150"/>
        </p:spPr>
        <p:style>
          <a:lnRef idx="3">
            <a:schemeClr val="accent1"/>
          </a:lnRef>
          <a:fillRef idx="0">
            <a:schemeClr val="accent1"/>
          </a:fillRef>
          <a:effectRef idx="2">
            <a:schemeClr val="accent1"/>
          </a:effectRef>
          <a:fontRef idx="minor">
            <a:schemeClr val="tx1"/>
          </a:fontRef>
        </p:style>
      </p:cxnSp>
      <p:cxnSp>
        <p:nvCxnSpPr>
          <p:cNvPr id="21" name="Conector: angular 20">
            <a:extLst>
              <a:ext uri="{FF2B5EF4-FFF2-40B4-BE49-F238E27FC236}">
                <a16:creationId xmlns:a16="http://schemas.microsoft.com/office/drawing/2014/main" id="{8B7856DE-34EC-6F42-E4B2-283F1DC97B1D}"/>
              </a:ext>
            </a:extLst>
          </p:cNvPr>
          <p:cNvCxnSpPr>
            <a:cxnSpLocks/>
            <a:stCxn id="8" idx="1"/>
            <a:endCxn id="11" idx="1"/>
          </p:cNvCxnSpPr>
          <p:nvPr/>
        </p:nvCxnSpPr>
        <p:spPr>
          <a:xfrm rot="10800000" flipH="1" flipV="1">
            <a:off x="7808337" y="1287261"/>
            <a:ext cx="21691" cy="3687713"/>
          </a:xfrm>
          <a:prstGeom prst="bentConnector3">
            <a:avLst>
              <a:gd name="adj1" fmla="val -1053893"/>
            </a:avLst>
          </a:prstGeom>
          <a:ln w="57150"/>
        </p:spPr>
        <p:style>
          <a:lnRef idx="3">
            <a:schemeClr val="accent1"/>
          </a:lnRef>
          <a:fillRef idx="0">
            <a:schemeClr val="accent1"/>
          </a:fillRef>
          <a:effectRef idx="2">
            <a:schemeClr val="accent1"/>
          </a:effectRef>
          <a:fontRef idx="minor">
            <a:schemeClr val="tx1"/>
          </a:fontRef>
        </p:style>
      </p:cxnSp>
      <p:sp>
        <p:nvSpPr>
          <p:cNvPr id="2" name="Rectángulo 1">
            <a:extLst>
              <a:ext uri="{FF2B5EF4-FFF2-40B4-BE49-F238E27FC236}">
                <a16:creationId xmlns:a16="http://schemas.microsoft.com/office/drawing/2014/main" id="{CEE48DA3-8194-90DC-8230-320F4D7D6EB7}"/>
              </a:ext>
            </a:extLst>
          </p:cNvPr>
          <p:cNvSpPr/>
          <p:nvPr/>
        </p:nvSpPr>
        <p:spPr>
          <a:xfrm>
            <a:off x="4447188" y="426818"/>
            <a:ext cx="2792958" cy="1666993"/>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R" sz="1600" b="1" dirty="0">
                <a:solidFill>
                  <a:srgbClr val="FFFF00"/>
                </a:solidFill>
              </a:rPr>
              <a:t>Aprendizaje Personalización, Individualización. </a:t>
            </a:r>
            <a:r>
              <a:rPr lang="es-ES" sz="1600" b="0" i="0" dirty="0">
                <a:solidFill>
                  <a:schemeClr val="bg1"/>
                </a:solidFill>
                <a:effectLst/>
                <a:latin typeface="IBM Plex Serif" panose="02060503050406000203" pitchFamily="18" charset="0"/>
              </a:rPr>
              <a:t>aprendizaje centrado en el estudiante, proyectos de aprendizaje autodirigidos</a:t>
            </a:r>
            <a:endParaRPr lang="es-CR" b="1" dirty="0"/>
          </a:p>
        </p:txBody>
      </p:sp>
      <p:sp>
        <p:nvSpPr>
          <p:cNvPr id="3" name="Rectángulo 2">
            <a:extLst>
              <a:ext uri="{FF2B5EF4-FFF2-40B4-BE49-F238E27FC236}">
                <a16:creationId xmlns:a16="http://schemas.microsoft.com/office/drawing/2014/main" id="{5ADFE298-76C4-8D4C-8244-09817A048C20}"/>
              </a:ext>
            </a:extLst>
          </p:cNvPr>
          <p:cNvSpPr/>
          <p:nvPr/>
        </p:nvSpPr>
        <p:spPr>
          <a:xfrm>
            <a:off x="4634575" y="4764189"/>
            <a:ext cx="2546621" cy="1154728"/>
          </a:xfrm>
          <a:prstGeom prst="rect">
            <a:avLst/>
          </a:prstGeom>
          <a:solidFill>
            <a:srgbClr val="6600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R" sz="1600" b="1" dirty="0"/>
              <a:t>Internacionalización de su actuar laboral , sea presencial o virtual. Con simuladores y emuladores </a:t>
            </a:r>
          </a:p>
        </p:txBody>
      </p:sp>
      <p:cxnSp>
        <p:nvCxnSpPr>
          <p:cNvPr id="20" name="Conector recto 19">
            <a:extLst>
              <a:ext uri="{FF2B5EF4-FFF2-40B4-BE49-F238E27FC236}">
                <a16:creationId xmlns:a16="http://schemas.microsoft.com/office/drawing/2014/main" id="{419BE4FD-7C1D-0628-CD8B-D3D6EDDEFA10}"/>
              </a:ext>
            </a:extLst>
          </p:cNvPr>
          <p:cNvCxnSpPr>
            <a:cxnSpLocks/>
            <a:stCxn id="2" idx="2"/>
            <a:endCxn id="12" idx="0"/>
          </p:cNvCxnSpPr>
          <p:nvPr/>
        </p:nvCxnSpPr>
        <p:spPr>
          <a:xfrm>
            <a:off x="5843667" y="2093811"/>
            <a:ext cx="2447" cy="6479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E6C4102E-2063-B6B9-CE33-13E8C852F9D8}"/>
              </a:ext>
            </a:extLst>
          </p:cNvPr>
          <p:cNvCxnSpPr>
            <a:stCxn id="12" idx="2"/>
          </p:cNvCxnSpPr>
          <p:nvPr/>
        </p:nvCxnSpPr>
        <p:spPr>
          <a:xfrm flipH="1">
            <a:off x="5843667" y="4358636"/>
            <a:ext cx="2447" cy="40555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236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BC86FE-9452-4E12-7C24-09D7323B1204}"/>
              </a:ext>
            </a:extLst>
          </p:cNvPr>
          <p:cNvSpPr>
            <a:spLocks noGrp="1"/>
          </p:cNvSpPr>
          <p:nvPr>
            <p:ph type="title"/>
          </p:nvPr>
        </p:nvSpPr>
        <p:spPr>
          <a:xfrm>
            <a:off x="838200" y="365126"/>
            <a:ext cx="10515600" cy="1139210"/>
          </a:xfrm>
          <a:solidFill>
            <a:srgbClr val="FFFFCC"/>
          </a:solidFill>
        </p:spPr>
        <p:txBody>
          <a:bodyPr>
            <a:noAutofit/>
          </a:bodyPr>
          <a:lstStyle/>
          <a:p>
            <a:br>
              <a:rPr lang="es-ES" sz="36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r>
              <a:rPr lang="es-ES" sz="36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t>Una FTP De Cara Al Mañana… Y Al Hoy Que Mira Al Futuro.</a:t>
            </a:r>
            <a:br>
              <a:rPr lang="es-CR" sz="3600" b="1" cap="small" dirty="0">
                <a:solidFill>
                  <a:srgbClr val="2F5496"/>
                </a:solidFill>
                <a:effectLst/>
                <a:latin typeface="Helvetica LT Std" panose="020B0504020202020204"/>
                <a:ea typeface="Times New Roman" panose="02020603050405020304" pitchFamily="18" charset="0"/>
                <a:cs typeface="Calibri" panose="020F0502020204030204" pitchFamily="34" charset="0"/>
              </a:rPr>
            </a:br>
            <a:endParaRPr lang="es-CR" sz="3600" dirty="0"/>
          </a:p>
        </p:txBody>
      </p:sp>
      <p:sp>
        <p:nvSpPr>
          <p:cNvPr id="3" name="Marcador de contenido 2">
            <a:extLst>
              <a:ext uri="{FF2B5EF4-FFF2-40B4-BE49-F238E27FC236}">
                <a16:creationId xmlns:a16="http://schemas.microsoft.com/office/drawing/2014/main" id="{D42FE31C-6A45-A947-F6B8-42763E4512CD}"/>
              </a:ext>
            </a:extLst>
          </p:cNvPr>
          <p:cNvSpPr>
            <a:spLocks noGrp="1"/>
          </p:cNvSpPr>
          <p:nvPr>
            <p:ph idx="1"/>
          </p:nvPr>
        </p:nvSpPr>
        <p:spPr>
          <a:solidFill>
            <a:srgbClr val="002060"/>
          </a:solidFill>
        </p:spPr>
        <p:txBody>
          <a:bodyPr>
            <a:normAutofit lnSpcReduction="10000"/>
          </a:bodyPr>
          <a:lstStyle/>
          <a:p>
            <a:pPr algn="just">
              <a:spcBef>
                <a:spcPts val="600"/>
              </a:spcBef>
              <a:spcAft>
                <a:spcPts val="1200"/>
              </a:spcAft>
            </a:pPr>
            <a:r>
              <a:rPr lang="es-C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enseñanza del Futuro en la Formación Técnica Profesional está más orientada a cambiar la enseñanza y prácticas tradicionales. Se orienta más a la personalización, a la individualización, a la modernización, a la innovación. Se diversifican los medios y la oferta ante una demanda diversificada. </a:t>
            </a:r>
          </a:p>
          <a:p>
            <a:pPr algn="just">
              <a:spcBef>
                <a:spcPts val="600"/>
              </a:spcBef>
              <a:spcAft>
                <a:spcPts val="1200"/>
              </a:spcAft>
            </a:pPr>
            <a:r>
              <a:rPr lang="es-C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Además de la enseñanza presencial, se han ido extendiendo los Cursos virtuales y los Mixtos (presencial con virtualidad o virtualidad con cierta presencialidad),el E-Learning en todas sus variantes; tanto en el uso de las clases y talleres presenciales como virtuales; se utilizan cada vez más las mentorías (coaching); los simuladores y emuladores en talleres y aulas; el software de Gestión; el Análisis de Datos de Estudiantes, profesores y realidad; se utilizan las Comunidades de Práctica; se intensifican el uso de Talleres Remotos; los Sistemas Didácticos en variadas plataformas; los Repositorios de conocimientos en plataformas digitales; los instructores externos en línea.</a:t>
            </a:r>
          </a:p>
          <a:p>
            <a:endParaRPr lang="es-CR" dirty="0"/>
          </a:p>
        </p:txBody>
      </p:sp>
    </p:spTree>
    <p:extLst>
      <p:ext uri="{BB962C8B-B14F-4D97-AF65-F5344CB8AC3E}">
        <p14:creationId xmlns:p14="http://schemas.microsoft.com/office/powerpoint/2010/main" val="4293528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9D655F2C-B807-AB4E-82B3-99D0F50F3252}"/>
              </a:ext>
            </a:extLst>
          </p:cNvPr>
          <p:cNvSpPr/>
          <p:nvPr/>
        </p:nvSpPr>
        <p:spPr>
          <a:xfrm>
            <a:off x="4612888" y="1860529"/>
            <a:ext cx="1419580" cy="961538"/>
          </a:xfrm>
          <a:custGeom>
            <a:avLst/>
            <a:gdLst>
              <a:gd name="connsiteX0" fmla="*/ 2839159 w 2839159"/>
              <a:gd name="connsiteY0" fmla="*/ 0 h 1923076"/>
              <a:gd name="connsiteX1" fmla="*/ 2839159 w 2839159"/>
              <a:gd name="connsiteY1" fmla="*/ 1054679 h 1923076"/>
              <a:gd name="connsiteX2" fmla="*/ 2798920 w 2839159"/>
              <a:gd name="connsiteY2" fmla="*/ 1055697 h 1923076"/>
              <a:gd name="connsiteX3" fmla="*/ 891052 w 2839159"/>
              <a:gd name="connsiteY3" fmla="*/ 1796893 h 1923076"/>
              <a:gd name="connsiteX4" fmla="*/ 752232 w 2839159"/>
              <a:gd name="connsiteY4" fmla="*/ 1923076 h 1923076"/>
              <a:gd name="connsiteX5" fmla="*/ 0 w 2839159"/>
              <a:gd name="connsiteY5" fmla="*/ 1179322 h 1923076"/>
              <a:gd name="connsiteX6" fmla="*/ 2839159 w 2839159"/>
              <a:gd name="connsiteY6" fmla="*/ 0 h 192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9159" h="1923076">
                <a:moveTo>
                  <a:pt x="2839159" y="0"/>
                </a:moveTo>
                <a:lnTo>
                  <a:pt x="2839159" y="1054679"/>
                </a:lnTo>
                <a:lnTo>
                  <a:pt x="2798920" y="1055697"/>
                </a:lnTo>
                <a:cubicBezTo>
                  <a:pt x="2075839" y="1092373"/>
                  <a:pt x="1414857" y="1364542"/>
                  <a:pt x="891052" y="1796893"/>
                </a:cubicBezTo>
                <a:lnTo>
                  <a:pt x="752232" y="1923076"/>
                </a:lnTo>
                <a:lnTo>
                  <a:pt x="0" y="1179322"/>
                </a:lnTo>
                <a:cubicBezTo>
                  <a:pt x="774543" y="445826"/>
                  <a:pt x="1773229" y="31133"/>
                  <a:pt x="2839159" y="0"/>
                </a:cubicBezTo>
                <a:close/>
              </a:path>
            </a:pathLst>
          </a:custGeom>
          <a:solidFill>
            <a:srgbClr val="002060">
              <a:alpha val="55000"/>
            </a:srgbClr>
          </a:solidFill>
          <a:ln cap="flat">
            <a:noFill/>
            <a:prstDash val="solid"/>
          </a:ln>
        </p:spPr>
        <p:txBody>
          <a:bodyPr vert="horz" wrap="square" lIns="45000" tIns="22500" rIns="45000" bIns="22500" anchor="ctr" anchorCtr="1" compatLnSpc="0">
            <a:noAutofit/>
          </a:bodyPr>
          <a:lstStyle/>
          <a:p>
            <a:pPr hangingPunct="0"/>
            <a:r>
              <a:rPr lang="en-US" sz="1600" b="1" dirty="0">
                <a:solidFill>
                  <a:schemeClr val="bg1"/>
                </a:solidFill>
                <a:latin typeface="Arial" pitchFamily="18"/>
                <a:ea typeface="Microsoft YaHei" pitchFamily="2"/>
                <a:cs typeface="Lucida Sans" pitchFamily="2"/>
              </a:rPr>
              <a:t>UPSKILLING</a:t>
            </a:r>
          </a:p>
        </p:txBody>
      </p:sp>
      <p:sp>
        <p:nvSpPr>
          <p:cNvPr id="32" name="Freeform 31">
            <a:extLst>
              <a:ext uri="{FF2B5EF4-FFF2-40B4-BE49-F238E27FC236}">
                <a16:creationId xmlns:a16="http://schemas.microsoft.com/office/drawing/2014/main" id="{5BBA52B7-46F3-6F4E-B0F8-B6508DCFBF4E}"/>
              </a:ext>
            </a:extLst>
          </p:cNvPr>
          <p:cNvSpPr/>
          <p:nvPr/>
        </p:nvSpPr>
        <p:spPr>
          <a:xfrm>
            <a:off x="6171997" y="1904774"/>
            <a:ext cx="1419580" cy="967402"/>
          </a:xfrm>
          <a:custGeom>
            <a:avLst/>
            <a:gdLst>
              <a:gd name="connsiteX0" fmla="*/ 0 w 2839159"/>
              <a:gd name="connsiteY0" fmla="*/ 0 h 1934803"/>
              <a:gd name="connsiteX1" fmla="*/ 2839159 w 2839159"/>
              <a:gd name="connsiteY1" fmla="*/ 1179323 h 1934803"/>
              <a:gd name="connsiteX2" fmla="*/ 2075577 w 2839159"/>
              <a:gd name="connsiteY2" fmla="*/ 1934803 h 1934803"/>
              <a:gd name="connsiteX3" fmla="*/ 1923931 w 2839159"/>
              <a:gd name="connsiteY3" fmla="*/ 1796893 h 1934803"/>
              <a:gd name="connsiteX4" fmla="*/ 16566 w 2839159"/>
              <a:gd name="connsiteY4" fmla="*/ 1055697 h 1934803"/>
              <a:gd name="connsiteX5" fmla="*/ 0 w 2839159"/>
              <a:gd name="connsiteY5" fmla="*/ 1055278 h 1934803"/>
              <a:gd name="connsiteX6" fmla="*/ 0 w 2839159"/>
              <a:gd name="connsiteY6" fmla="*/ 0 h 193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9159" h="1934803">
                <a:moveTo>
                  <a:pt x="0" y="0"/>
                </a:moveTo>
                <a:cubicBezTo>
                  <a:pt x="1067175" y="31133"/>
                  <a:pt x="2065862" y="445827"/>
                  <a:pt x="2839159" y="1179323"/>
                </a:cubicBezTo>
                <a:lnTo>
                  <a:pt x="2075577" y="1934803"/>
                </a:lnTo>
                <a:lnTo>
                  <a:pt x="1923931" y="1796893"/>
                </a:lnTo>
                <a:cubicBezTo>
                  <a:pt x="1400375" y="1364542"/>
                  <a:pt x="739617" y="1092373"/>
                  <a:pt x="16566" y="1055697"/>
                </a:cubicBezTo>
                <a:lnTo>
                  <a:pt x="0" y="1055278"/>
                </a:lnTo>
                <a:lnTo>
                  <a:pt x="0" y="0"/>
                </a:lnTo>
                <a:close/>
              </a:path>
            </a:pathLst>
          </a:custGeom>
          <a:solidFill>
            <a:srgbClr val="92D050"/>
          </a:solidFill>
          <a:ln cap="flat">
            <a:noFill/>
            <a:prstDash val="solid"/>
          </a:ln>
        </p:spPr>
        <p:txBody>
          <a:bodyPr vert="horz" wrap="square" lIns="45000" tIns="22500" rIns="45000" bIns="22500" anchor="ctr" anchorCtr="1" compatLnSpc="0">
            <a:noAutofit/>
          </a:bodyPr>
          <a:lstStyle/>
          <a:p>
            <a:pPr hangingPunct="0"/>
            <a:r>
              <a:rPr lang="en-US" sz="1600" b="1" dirty="0">
                <a:solidFill>
                  <a:srgbClr val="FFFF00"/>
                </a:solidFill>
                <a:latin typeface="Arial" pitchFamily="18"/>
                <a:ea typeface="Microsoft YaHei" pitchFamily="2"/>
                <a:cs typeface="Lucida Sans" pitchFamily="2"/>
              </a:rPr>
              <a:t>RESKILLING</a:t>
            </a:r>
          </a:p>
        </p:txBody>
      </p:sp>
      <p:sp>
        <p:nvSpPr>
          <p:cNvPr id="33" name="Freeform 32">
            <a:extLst>
              <a:ext uri="{FF2B5EF4-FFF2-40B4-BE49-F238E27FC236}">
                <a16:creationId xmlns:a16="http://schemas.microsoft.com/office/drawing/2014/main" id="{1C495A59-B7C5-9E4E-8A11-09150852F6F1}"/>
              </a:ext>
            </a:extLst>
          </p:cNvPr>
          <p:cNvSpPr/>
          <p:nvPr/>
        </p:nvSpPr>
        <p:spPr>
          <a:xfrm>
            <a:off x="3805903" y="2584976"/>
            <a:ext cx="1280298" cy="1413351"/>
          </a:xfrm>
          <a:custGeom>
            <a:avLst/>
            <a:gdLst>
              <a:gd name="connsiteX0" fmla="*/ 1168117 w 1920171"/>
              <a:gd name="connsiteY0" fmla="*/ 0 h 2826701"/>
              <a:gd name="connsiteX1" fmla="*/ 1920171 w 1920171"/>
              <a:gd name="connsiteY1" fmla="*/ 742959 h 2826701"/>
              <a:gd name="connsiteX2" fmla="*/ 1796637 w 1920171"/>
              <a:gd name="connsiteY2" fmla="*/ 878883 h 2826701"/>
              <a:gd name="connsiteX3" fmla="*/ 1055698 w 1920171"/>
              <a:gd name="connsiteY3" fmla="*/ 2785978 h 2826701"/>
              <a:gd name="connsiteX4" fmla="*/ 1054667 w 1920171"/>
              <a:gd name="connsiteY4" fmla="*/ 2826701 h 2826701"/>
              <a:gd name="connsiteX5" fmla="*/ 0 w 1920171"/>
              <a:gd name="connsiteY5" fmla="*/ 2826701 h 2826701"/>
              <a:gd name="connsiteX6" fmla="*/ 1168117 w 1920171"/>
              <a:gd name="connsiteY6" fmla="*/ 0 h 282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171" h="2826701">
                <a:moveTo>
                  <a:pt x="1168117" y="0"/>
                </a:moveTo>
                <a:lnTo>
                  <a:pt x="1920171" y="742959"/>
                </a:lnTo>
                <a:lnTo>
                  <a:pt x="1796637" y="878883"/>
                </a:lnTo>
                <a:cubicBezTo>
                  <a:pt x="1364356" y="1402677"/>
                  <a:pt x="1092351" y="2063479"/>
                  <a:pt x="1055698" y="2785978"/>
                </a:cubicBezTo>
                <a:lnTo>
                  <a:pt x="1054667" y="2826701"/>
                </a:lnTo>
                <a:lnTo>
                  <a:pt x="0" y="2826701"/>
                </a:lnTo>
                <a:cubicBezTo>
                  <a:pt x="31133" y="1767000"/>
                  <a:pt x="442092" y="772051"/>
                  <a:pt x="1168117" y="0"/>
                </a:cubicBezTo>
                <a:close/>
              </a:path>
            </a:pathLst>
          </a:custGeom>
          <a:solidFill>
            <a:schemeClr val="accent2">
              <a:alpha val="55000"/>
            </a:schemeClr>
          </a:solidFill>
          <a:ln cap="flat">
            <a:noFill/>
            <a:prstDash val="solid"/>
          </a:ln>
        </p:spPr>
        <p:txBody>
          <a:bodyPr vert="horz" wrap="square" lIns="45000" tIns="22500" rIns="45000" bIns="22500" anchor="ctr" anchorCtr="1" compatLnSpc="0">
            <a:noAutofit/>
          </a:bodyPr>
          <a:lstStyle/>
          <a:p>
            <a:pPr hangingPunct="0"/>
            <a:r>
              <a:rPr lang="en-US" sz="1400" b="1" dirty="0">
                <a:solidFill>
                  <a:srgbClr val="002060"/>
                </a:solidFill>
                <a:latin typeface="Arial" pitchFamily="18"/>
                <a:ea typeface="Microsoft YaHei" pitchFamily="2"/>
                <a:cs typeface="Lucida Sans" pitchFamily="2"/>
              </a:rPr>
              <a:t>FORMACI</a:t>
            </a:r>
            <a:r>
              <a:rPr lang="en-US" sz="1600" b="1" dirty="0">
                <a:solidFill>
                  <a:srgbClr val="002060"/>
                </a:solidFill>
                <a:latin typeface="Arial" pitchFamily="18"/>
                <a:ea typeface="Microsoft YaHei" pitchFamily="2"/>
                <a:cs typeface="Lucida Sans" pitchFamily="2"/>
              </a:rPr>
              <a:t>ON DUAL </a:t>
            </a:r>
          </a:p>
        </p:txBody>
      </p:sp>
      <p:sp>
        <p:nvSpPr>
          <p:cNvPr id="34" name="Freeform 33">
            <a:extLst>
              <a:ext uri="{FF2B5EF4-FFF2-40B4-BE49-F238E27FC236}">
                <a16:creationId xmlns:a16="http://schemas.microsoft.com/office/drawing/2014/main" id="{84A7F41E-7163-3C43-ACB7-9CAE41130738}"/>
              </a:ext>
            </a:extLst>
          </p:cNvPr>
          <p:cNvSpPr/>
          <p:nvPr/>
        </p:nvSpPr>
        <p:spPr>
          <a:xfrm>
            <a:off x="7299159" y="2584976"/>
            <a:ext cx="967013" cy="1413351"/>
          </a:xfrm>
          <a:custGeom>
            <a:avLst/>
            <a:gdLst>
              <a:gd name="connsiteX0" fmla="*/ 764663 w 1934026"/>
              <a:gd name="connsiteY0" fmla="*/ 0 h 2826701"/>
              <a:gd name="connsiteX1" fmla="*/ 1934026 w 1934026"/>
              <a:gd name="connsiteY1" fmla="*/ 2826701 h 2826701"/>
              <a:gd name="connsiteX2" fmla="*/ 853204 w 1934026"/>
              <a:gd name="connsiteY2" fmla="*/ 2826701 h 2826701"/>
              <a:gd name="connsiteX3" fmla="*/ 852174 w 1934026"/>
              <a:gd name="connsiteY3" fmla="*/ 2785978 h 2826701"/>
              <a:gd name="connsiteX4" fmla="*/ 111738 w 1934026"/>
              <a:gd name="connsiteY4" fmla="*/ 878883 h 2826701"/>
              <a:gd name="connsiteX5" fmla="*/ 0 w 1934026"/>
              <a:gd name="connsiteY5" fmla="*/ 755869 h 2826701"/>
              <a:gd name="connsiteX6" fmla="*/ 764663 w 1934026"/>
              <a:gd name="connsiteY6" fmla="*/ 0 h 282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026" h="2826701">
                <a:moveTo>
                  <a:pt x="764663" y="0"/>
                </a:moveTo>
                <a:cubicBezTo>
                  <a:pt x="1491935" y="772051"/>
                  <a:pt x="1902893" y="1767000"/>
                  <a:pt x="1934026" y="2826701"/>
                </a:cubicBezTo>
                <a:lnTo>
                  <a:pt x="853204" y="2826701"/>
                </a:lnTo>
                <a:lnTo>
                  <a:pt x="852174" y="2785978"/>
                </a:lnTo>
                <a:cubicBezTo>
                  <a:pt x="815553" y="2063479"/>
                  <a:pt x="543771" y="1402677"/>
                  <a:pt x="111738" y="878883"/>
                </a:cubicBezTo>
                <a:lnTo>
                  <a:pt x="0" y="755869"/>
                </a:lnTo>
                <a:lnTo>
                  <a:pt x="764663" y="0"/>
                </a:lnTo>
                <a:close/>
              </a:path>
            </a:pathLst>
          </a:custGeom>
          <a:solidFill>
            <a:srgbClr val="FFC000"/>
          </a:solidFill>
          <a:ln cap="flat">
            <a:noFill/>
            <a:prstDash val="solid"/>
          </a:ln>
        </p:spPr>
        <p:txBody>
          <a:bodyPr vert="horz" wrap="square" lIns="45000" tIns="22500" rIns="45000" bIns="22500" anchor="ctr" anchorCtr="1" compatLnSpc="0">
            <a:noAutofit/>
          </a:bodyPr>
          <a:lstStyle/>
          <a:p>
            <a:pPr hangingPunct="0"/>
            <a:r>
              <a:rPr lang="en-US" sz="1600" b="1" dirty="0">
                <a:solidFill>
                  <a:srgbClr val="C00000"/>
                </a:solidFill>
                <a:latin typeface="Arial" pitchFamily="18"/>
                <a:ea typeface="Microsoft YaHei" pitchFamily="2"/>
                <a:cs typeface="Lucida Sans" pitchFamily="2"/>
              </a:rPr>
              <a:t>MICRO CERTIFICACIO</a:t>
            </a:r>
          </a:p>
          <a:p>
            <a:pPr hangingPunct="0"/>
            <a:r>
              <a:rPr lang="en-US" sz="1600" b="1" dirty="0">
                <a:solidFill>
                  <a:srgbClr val="C00000"/>
                </a:solidFill>
                <a:latin typeface="Arial" pitchFamily="18"/>
                <a:ea typeface="Microsoft YaHei" pitchFamily="2"/>
                <a:cs typeface="Lucida Sans" pitchFamily="2"/>
              </a:rPr>
              <a:t>NES</a:t>
            </a:r>
            <a:r>
              <a:rPr lang="en-US" sz="1050" b="1" dirty="0">
                <a:solidFill>
                  <a:srgbClr val="C00000"/>
                </a:solidFill>
                <a:latin typeface="Arial" pitchFamily="18"/>
                <a:ea typeface="Microsoft YaHei" pitchFamily="2"/>
                <a:cs typeface="Lucida Sans" pitchFamily="2"/>
              </a:rPr>
              <a:t> </a:t>
            </a:r>
          </a:p>
        </p:txBody>
      </p:sp>
      <p:sp>
        <p:nvSpPr>
          <p:cNvPr id="35" name="Freeform 34">
            <a:extLst>
              <a:ext uri="{FF2B5EF4-FFF2-40B4-BE49-F238E27FC236}">
                <a16:creationId xmlns:a16="http://schemas.microsoft.com/office/drawing/2014/main" id="{8306253C-A3C6-0F4B-AAC5-1BC15BD9463D}"/>
              </a:ext>
            </a:extLst>
          </p:cNvPr>
          <p:cNvSpPr/>
          <p:nvPr/>
        </p:nvSpPr>
        <p:spPr>
          <a:xfrm>
            <a:off x="5416242" y="2742450"/>
            <a:ext cx="515037" cy="514938"/>
          </a:xfrm>
          <a:custGeom>
            <a:avLst/>
            <a:gdLst>
              <a:gd name="connsiteX0" fmla="*/ 514414 w 1030073"/>
              <a:gd name="connsiteY0" fmla="*/ 0 h 1029875"/>
              <a:gd name="connsiteX1" fmla="*/ 1030073 w 1030073"/>
              <a:gd name="connsiteY1" fmla="*/ 515560 h 1029875"/>
              <a:gd name="connsiteX2" fmla="*/ 514414 w 1030073"/>
              <a:gd name="connsiteY2" fmla="*/ 1029875 h 1029875"/>
              <a:gd name="connsiteX3" fmla="*/ 0 w 1030073"/>
              <a:gd name="connsiteY3" fmla="*/ 515560 h 1029875"/>
              <a:gd name="connsiteX4" fmla="*/ 514414 w 1030073"/>
              <a:gd name="connsiteY4" fmla="*/ 0 h 102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073" h="1029875">
                <a:moveTo>
                  <a:pt x="514414" y="0"/>
                </a:moveTo>
                <a:cubicBezTo>
                  <a:pt x="799646" y="0"/>
                  <a:pt x="1030073" y="230383"/>
                  <a:pt x="1030073" y="515560"/>
                </a:cubicBezTo>
                <a:cubicBezTo>
                  <a:pt x="1030073" y="799492"/>
                  <a:pt x="799646" y="1029875"/>
                  <a:pt x="514414" y="1029875"/>
                </a:cubicBezTo>
                <a:cubicBezTo>
                  <a:pt x="230428" y="1029875"/>
                  <a:pt x="0" y="799492"/>
                  <a:pt x="0" y="515560"/>
                </a:cubicBezTo>
                <a:cubicBezTo>
                  <a:pt x="0" y="230383"/>
                  <a:pt x="230428" y="0"/>
                  <a:pt x="514414" y="0"/>
                </a:cubicBezTo>
                <a:close/>
              </a:path>
            </a:pathLst>
          </a:custGeom>
          <a:solidFill>
            <a:schemeClr val="accent1">
              <a:alpha val="55000"/>
            </a:schemeClr>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36" name="Freeform 35">
            <a:extLst>
              <a:ext uri="{FF2B5EF4-FFF2-40B4-BE49-F238E27FC236}">
                <a16:creationId xmlns:a16="http://schemas.microsoft.com/office/drawing/2014/main" id="{CDBD4185-DBB5-4441-9938-4F9BB6A00E72}"/>
              </a:ext>
            </a:extLst>
          </p:cNvPr>
          <p:cNvSpPr/>
          <p:nvPr/>
        </p:nvSpPr>
        <p:spPr>
          <a:xfrm>
            <a:off x="6289376" y="2742450"/>
            <a:ext cx="515659" cy="514938"/>
          </a:xfrm>
          <a:custGeom>
            <a:avLst/>
            <a:gdLst>
              <a:gd name="connsiteX0" fmla="*/ 515659 w 1031318"/>
              <a:gd name="connsiteY0" fmla="*/ 0 h 1029875"/>
              <a:gd name="connsiteX1" fmla="*/ 1031318 w 1031318"/>
              <a:gd name="connsiteY1" fmla="*/ 515560 h 1029875"/>
              <a:gd name="connsiteX2" fmla="*/ 515659 w 1031318"/>
              <a:gd name="connsiteY2" fmla="*/ 1029875 h 1029875"/>
              <a:gd name="connsiteX3" fmla="*/ 0 w 1031318"/>
              <a:gd name="connsiteY3" fmla="*/ 515560 h 1029875"/>
              <a:gd name="connsiteX4" fmla="*/ 515659 w 1031318"/>
              <a:gd name="connsiteY4" fmla="*/ 0 h 102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18" h="1029875">
                <a:moveTo>
                  <a:pt x="515659" y="0"/>
                </a:moveTo>
                <a:cubicBezTo>
                  <a:pt x="799646" y="0"/>
                  <a:pt x="1031318" y="230383"/>
                  <a:pt x="1031318" y="515560"/>
                </a:cubicBezTo>
                <a:cubicBezTo>
                  <a:pt x="1031318" y="799492"/>
                  <a:pt x="799646" y="1029875"/>
                  <a:pt x="515659" y="1029875"/>
                </a:cubicBezTo>
                <a:cubicBezTo>
                  <a:pt x="230428" y="1029875"/>
                  <a:pt x="0" y="799492"/>
                  <a:pt x="0" y="515560"/>
                </a:cubicBezTo>
                <a:cubicBezTo>
                  <a:pt x="0" y="230383"/>
                  <a:pt x="230428" y="0"/>
                  <a:pt x="515659" y="0"/>
                </a:cubicBezTo>
                <a:close/>
              </a:path>
            </a:pathLst>
          </a:custGeom>
          <a:solidFill>
            <a:schemeClr val="accent1"/>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37" name="Freeform 36">
            <a:extLst>
              <a:ext uri="{FF2B5EF4-FFF2-40B4-BE49-F238E27FC236}">
                <a16:creationId xmlns:a16="http://schemas.microsoft.com/office/drawing/2014/main" id="{FBDF6967-8131-C140-B7EC-E79602728AAC}"/>
              </a:ext>
            </a:extLst>
          </p:cNvPr>
          <p:cNvSpPr/>
          <p:nvPr/>
        </p:nvSpPr>
        <p:spPr>
          <a:xfrm>
            <a:off x="5609237" y="3306036"/>
            <a:ext cx="423231" cy="262492"/>
          </a:xfrm>
          <a:custGeom>
            <a:avLst/>
            <a:gdLst>
              <a:gd name="connsiteX0" fmla="*/ 846461 w 846461"/>
              <a:gd name="connsiteY0" fmla="*/ 0 h 524983"/>
              <a:gd name="connsiteX1" fmla="*/ 846461 w 846461"/>
              <a:gd name="connsiteY1" fmla="*/ 249766 h 524983"/>
              <a:gd name="connsiteX2" fmla="*/ 180255 w 846461"/>
              <a:gd name="connsiteY2" fmla="*/ 524983 h 524983"/>
              <a:gd name="connsiteX3" fmla="*/ 0 w 846461"/>
              <a:gd name="connsiteY3" fmla="*/ 346924 h 524983"/>
              <a:gd name="connsiteX4" fmla="*/ 7232 w 846461"/>
              <a:gd name="connsiteY4" fmla="*/ 340352 h 524983"/>
              <a:gd name="connsiteX5" fmla="*/ 817718 w 846461"/>
              <a:gd name="connsiteY5" fmla="*/ 1452 h 524983"/>
              <a:gd name="connsiteX6" fmla="*/ 846461 w 846461"/>
              <a:gd name="connsiteY6" fmla="*/ 0 h 52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61" h="524983">
                <a:moveTo>
                  <a:pt x="846461" y="0"/>
                </a:moveTo>
                <a:lnTo>
                  <a:pt x="846461" y="249766"/>
                </a:lnTo>
                <a:cubicBezTo>
                  <a:pt x="596167" y="274673"/>
                  <a:pt x="367041" y="374299"/>
                  <a:pt x="180255" y="524983"/>
                </a:cubicBezTo>
                <a:lnTo>
                  <a:pt x="0" y="346924"/>
                </a:lnTo>
                <a:lnTo>
                  <a:pt x="7232" y="340352"/>
                </a:lnTo>
                <a:cubicBezTo>
                  <a:pt x="232215" y="154699"/>
                  <a:pt x="511550" y="32560"/>
                  <a:pt x="817718" y="1452"/>
                </a:cubicBezTo>
                <a:lnTo>
                  <a:pt x="846461" y="0"/>
                </a:lnTo>
                <a:close/>
              </a:path>
            </a:pathLst>
          </a:custGeom>
          <a:solidFill>
            <a:schemeClr val="accent1">
              <a:alpha val="55000"/>
            </a:schemeClr>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38" name="Freeform 37">
            <a:extLst>
              <a:ext uri="{FF2B5EF4-FFF2-40B4-BE49-F238E27FC236}">
                <a16:creationId xmlns:a16="http://schemas.microsoft.com/office/drawing/2014/main" id="{A16EF00C-1849-E341-AB41-0ADB2D6692FA}"/>
              </a:ext>
            </a:extLst>
          </p:cNvPr>
          <p:cNvSpPr/>
          <p:nvPr/>
        </p:nvSpPr>
        <p:spPr>
          <a:xfrm>
            <a:off x="6171997" y="3306697"/>
            <a:ext cx="417297" cy="264945"/>
          </a:xfrm>
          <a:custGeom>
            <a:avLst/>
            <a:gdLst>
              <a:gd name="connsiteX0" fmla="*/ 0 w 834594"/>
              <a:gd name="connsiteY0" fmla="*/ 0 h 529890"/>
              <a:gd name="connsiteX1" fmla="*/ 2583 w 834594"/>
              <a:gd name="connsiteY1" fmla="*/ 130 h 529890"/>
              <a:gd name="connsiteX2" fmla="*/ 813068 w 834594"/>
              <a:gd name="connsiteY2" fmla="*/ 339030 h 529890"/>
              <a:gd name="connsiteX3" fmla="*/ 834594 w 834594"/>
              <a:gd name="connsiteY3" fmla="*/ 358591 h 529890"/>
              <a:gd name="connsiteX4" fmla="*/ 661225 w 834594"/>
              <a:gd name="connsiteY4" fmla="*/ 529890 h 529890"/>
              <a:gd name="connsiteX5" fmla="*/ 0 w 834594"/>
              <a:gd name="connsiteY5" fmla="*/ 249692 h 529890"/>
              <a:gd name="connsiteX6" fmla="*/ 0 w 834594"/>
              <a:gd name="connsiteY6" fmla="*/ 0 h 52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94" h="529890">
                <a:moveTo>
                  <a:pt x="0" y="0"/>
                </a:moveTo>
                <a:lnTo>
                  <a:pt x="2583" y="130"/>
                </a:lnTo>
                <a:cubicBezTo>
                  <a:pt x="308750" y="31238"/>
                  <a:pt x="588086" y="153377"/>
                  <a:pt x="813068" y="339030"/>
                </a:cubicBezTo>
                <a:lnTo>
                  <a:pt x="834594" y="358591"/>
                </a:lnTo>
                <a:lnTo>
                  <a:pt x="661225" y="529890"/>
                </a:lnTo>
                <a:cubicBezTo>
                  <a:pt x="476929" y="379206"/>
                  <a:pt x="249049" y="277089"/>
                  <a:pt x="0" y="249692"/>
                </a:cubicBezTo>
                <a:lnTo>
                  <a:pt x="0" y="0"/>
                </a:lnTo>
                <a:close/>
              </a:path>
            </a:pathLst>
          </a:custGeom>
          <a:solidFill>
            <a:schemeClr val="accent1"/>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39" name="Freeform 38">
            <a:extLst>
              <a:ext uri="{FF2B5EF4-FFF2-40B4-BE49-F238E27FC236}">
                <a16:creationId xmlns:a16="http://schemas.microsoft.com/office/drawing/2014/main" id="{A5F722E8-AEE7-0448-A51B-850CC856B6A7}"/>
              </a:ext>
            </a:extLst>
          </p:cNvPr>
          <p:cNvSpPr/>
          <p:nvPr/>
        </p:nvSpPr>
        <p:spPr>
          <a:xfrm>
            <a:off x="4741775" y="3353899"/>
            <a:ext cx="515037" cy="514938"/>
          </a:xfrm>
          <a:custGeom>
            <a:avLst/>
            <a:gdLst>
              <a:gd name="connsiteX0" fmla="*/ 514414 w 1030074"/>
              <a:gd name="connsiteY0" fmla="*/ 0 h 1029876"/>
              <a:gd name="connsiteX1" fmla="*/ 1030074 w 1030074"/>
              <a:gd name="connsiteY1" fmla="*/ 514315 h 1029876"/>
              <a:gd name="connsiteX2" fmla="*/ 514414 w 1030074"/>
              <a:gd name="connsiteY2" fmla="*/ 1029876 h 1029876"/>
              <a:gd name="connsiteX3" fmla="*/ 0 w 1030074"/>
              <a:gd name="connsiteY3" fmla="*/ 514315 h 1029876"/>
              <a:gd name="connsiteX4" fmla="*/ 514414 w 1030074"/>
              <a:gd name="connsiteY4" fmla="*/ 0 h 102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074" h="1029876">
                <a:moveTo>
                  <a:pt x="514414" y="0"/>
                </a:moveTo>
                <a:cubicBezTo>
                  <a:pt x="799646" y="0"/>
                  <a:pt x="1030074" y="230383"/>
                  <a:pt x="1030074" y="514315"/>
                </a:cubicBezTo>
                <a:cubicBezTo>
                  <a:pt x="1030074" y="799492"/>
                  <a:pt x="799646" y="1029876"/>
                  <a:pt x="514414" y="1029876"/>
                </a:cubicBezTo>
                <a:cubicBezTo>
                  <a:pt x="230428" y="1029876"/>
                  <a:pt x="0" y="799492"/>
                  <a:pt x="0" y="514315"/>
                </a:cubicBezTo>
                <a:cubicBezTo>
                  <a:pt x="0" y="230383"/>
                  <a:pt x="230428" y="0"/>
                  <a:pt x="514414" y="0"/>
                </a:cubicBezTo>
                <a:close/>
              </a:path>
            </a:pathLst>
          </a:custGeom>
          <a:solidFill>
            <a:schemeClr val="accent2">
              <a:alpha val="55000"/>
            </a:schemeClr>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40" name="Freeform 39">
            <a:extLst>
              <a:ext uri="{FF2B5EF4-FFF2-40B4-BE49-F238E27FC236}">
                <a16:creationId xmlns:a16="http://schemas.microsoft.com/office/drawing/2014/main" id="{5034E74C-CACE-B64C-A470-6B6F7CC18A76}"/>
              </a:ext>
            </a:extLst>
          </p:cNvPr>
          <p:cNvSpPr/>
          <p:nvPr/>
        </p:nvSpPr>
        <p:spPr>
          <a:xfrm>
            <a:off x="6914021" y="3353899"/>
            <a:ext cx="515037" cy="514938"/>
          </a:xfrm>
          <a:custGeom>
            <a:avLst/>
            <a:gdLst>
              <a:gd name="connsiteX0" fmla="*/ 515660 w 1030074"/>
              <a:gd name="connsiteY0" fmla="*/ 0 h 1029876"/>
              <a:gd name="connsiteX1" fmla="*/ 1030074 w 1030074"/>
              <a:gd name="connsiteY1" fmla="*/ 514315 h 1029876"/>
              <a:gd name="connsiteX2" fmla="*/ 515660 w 1030074"/>
              <a:gd name="connsiteY2" fmla="*/ 1029876 h 1029876"/>
              <a:gd name="connsiteX3" fmla="*/ 0 w 1030074"/>
              <a:gd name="connsiteY3" fmla="*/ 514315 h 1029876"/>
              <a:gd name="connsiteX4" fmla="*/ 515660 w 1030074"/>
              <a:gd name="connsiteY4" fmla="*/ 0 h 102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074" h="1029876">
                <a:moveTo>
                  <a:pt x="515660" y="0"/>
                </a:moveTo>
                <a:cubicBezTo>
                  <a:pt x="799646" y="0"/>
                  <a:pt x="1030074" y="230383"/>
                  <a:pt x="1030074" y="514315"/>
                </a:cubicBezTo>
                <a:cubicBezTo>
                  <a:pt x="1030074" y="799492"/>
                  <a:pt x="799646" y="1029876"/>
                  <a:pt x="515660" y="1029876"/>
                </a:cubicBezTo>
                <a:cubicBezTo>
                  <a:pt x="230428" y="1029876"/>
                  <a:pt x="0" y="799492"/>
                  <a:pt x="0" y="514315"/>
                </a:cubicBezTo>
                <a:cubicBezTo>
                  <a:pt x="0" y="230383"/>
                  <a:pt x="230428" y="0"/>
                  <a:pt x="515660" y="0"/>
                </a:cubicBez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41" name="Freeform 40">
            <a:extLst>
              <a:ext uri="{FF2B5EF4-FFF2-40B4-BE49-F238E27FC236}">
                <a16:creationId xmlns:a16="http://schemas.microsoft.com/office/drawing/2014/main" id="{66034FD0-A95C-1B4D-A5B2-E7CC9B81E8E2}"/>
              </a:ext>
            </a:extLst>
          </p:cNvPr>
          <p:cNvSpPr/>
          <p:nvPr/>
        </p:nvSpPr>
        <p:spPr>
          <a:xfrm>
            <a:off x="5339738" y="3569044"/>
            <a:ext cx="269783" cy="429283"/>
          </a:xfrm>
          <a:custGeom>
            <a:avLst/>
            <a:gdLst>
              <a:gd name="connsiteX0" fmla="*/ 358697 w 539565"/>
              <a:gd name="connsiteY0" fmla="*/ 0 h 858566"/>
              <a:gd name="connsiteX1" fmla="*/ 437448 w 539565"/>
              <a:gd name="connsiteY1" fmla="*/ 77799 h 858566"/>
              <a:gd name="connsiteX2" fmla="*/ 539565 w 539565"/>
              <a:gd name="connsiteY2" fmla="*/ 178664 h 858566"/>
              <a:gd name="connsiteX3" fmla="*/ 255630 w 539565"/>
              <a:gd name="connsiteY3" fmla="*/ 858566 h 858566"/>
              <a:gd name="connsiteX4" fmla="*/ 0 w 539565"/>
              <a:gd name="connsiteY4" fmla="*/ 858566 h 858566"/>
              <a:gd name="connsiteX5" fmla="*/ 1420 w 539565"/>
              <a:gd name="connsiteY5" fmla="*/ 830472 h 858566"/>
              <a:gd name="connsiteX6" fmla="*/ 340386 w 539565"/>
              <a:gd name="connsiteY6" fmla="*/ 20142 h 858566"/>
              <a:gd name="connsiteX7" fmla="*/ 358697 w 539565"/>
              <a:gd name="connsiteY7" fmla="*/ 0 h 85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565" h="858566">
                <a:moveTo>
                  <a:pt x="358697" y="0"/>
                </a:moveTo>
                <a:lnTo>
                  <a:pt x="437448" y="77799"/>
                </a:lnTo>
                <a:lnTo>
                  <a:pt x="539565" y="178664"/>
                </a:lnTo>
                <a:cubicBezTo>
                  <a:pt x="383899" y="367940"/>
                  <a:pt x="280537" y="602046"/>
                  <a:pt x="255630" y="858566"/>
                </a:cubicBezTo>
                <a:lnTo>
                  <a:pt x="0" y="858566"/>
                </a:lnTo>
                <a:lnTo>
                  <a:pt x="1420" y="830472"/>
                </a:lnTo>
                <a:cubicBezTo>
                  <a:pt x="32534" y="524363"/>
                  <a:pt x="154696" y="245081"/>
                  <a:pt x="340386" y="20142"/>
                </a:cubicBezTo>
                <a:lnTo>
                  <a:pt x="358697" y="0"/>
                </a:lnTo>
                <a:close/>
              </a:path>
            </a:pathLst>
          </a:custGeom>
          <a:solidFill>
            <a:schemeClr val="accent2">
              <a:alpha val="55000"/>
            </a:schemeClr>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42" name="Freeform 41">
            <a:extLst>
              <a:ext uri="{FF2B5EF4-FFF2-40B4-BE49-F238E27FC236}">
                <a16:creationId xmlns:a16="http://schemas.microsoft.com/office/drawing/2014/main" id="{22E13993-181E-864B-8A24-1306CA91AB90}"/>
              </a:ext>
            </a:extLst>
          </p:cNvPr>
          <p:cNvSpPr/>
          <p:nvPr/>
        </p:nvSpPr>
        <p:spPr>
          <a:xfrm>
            <a:off x="6591828" y="3576165"/>
            <a:ext cx="259818" cy="422162"/>
          </a:xfrm>
          <a:custGeom>
            <a:avLst/>
            <a:gdLst>
              <a:gd name="connsiteX0" fmla="*/ 173886 w 519636"/>
              <a:gd name="connsiteY0" fmla="*/ 0 h 844324"/>
              <a:gd name="connsiteX1" fmla="*/ 179250 w 519636"/>
              <a:gd name="connsiteY1" fmla="*/ 5900 h 844324"/>
              <a:gd name="connsiteX2" fmla="*/ 518216 w 519636"/>
              <a:gd name="connsiteY2" fmla="*/ 816230 h 844324"/>
              <a:gd name="connsiteX3" fmla="*/ 519636 w 519636"/>
              <a:gd name="connsiteY3" fmla="*/ 844324 h 844324"/>
              <a:gd name="connsiteX4" fmla="*/ 278954 w 519636"/>
              <a:gd name="connsiteY4" fmla="*/ 844324 h 844324"/>
              <a:gd name="connsiteX5" fmla="*/ 0 w 519636"/>
              <a:gd name="connsiteY5" fmla="*/ 171893 h 844324"/>
              <a:gd name="connsiteX6" fmla="*/ 109589 w 519636"/>
              <a:gd name="connsiteY6" fmla="*/ 63557 h 844324"/>
              <a:gd name="connsiteX7" fmla="*/ 173886 w 519636"/>
              <a:gd name="connsiteY7" fmla="*/ 0 h 84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636" h="844324">
                <a:moveTo>
                  <a:pt x="173886" y="0"/>
                </a:moveTo>
                <a:lnTo>
                  <a:pt x="179250" y="5900"/>
                </a:lnTo>
                <a:cubicBezTo>
                  <a:pt x="364940" y="230839"/>
                  <a:pt x="487102" y="510121"/>
                  <a:pt x="518216" y="816230"/>
                </a:cubicBezTo>
                <a:lnTo>
                  <a:pt x="519636" y="844324"/>
                </a:lnTo>
                <a:lnTo>
                  <a:pt x="278954" y="844324"/>
                </a:lnTo>
                <a:cubicBezTo>
                  <a:pt x="252802" y="591540"/>
                  <a:pt x="153175" y="358679"/>
                  <a:pt x="0" y="171893"/>
                </a:cubicBezTo>
                <a:lnTo>
                  <a:pt x="109589" y="63557"/>
                </a:lnTo>
                <a:lnTo>
                  <a:pt x="173886" y="0"/>
                </a:ln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43" name="Freeform 42">
            <a:extLst>
              <a:ext uri="{FF2B5EF4-FFF2-40B4-BE49-F238E27FC236}">
                <a16:creationId xmlns:a16="http://schemas.microsoft.com/office/drawing/2014/main" id="{0329E6C5-733F-F34C-B067-E08DD4ED084E}"/>
              </a:ext>
            </a:extLst>
          </p:cNvPr>
          <p:cNvSpPr/>
          <p:nvPr/>
        </p:nvSpPr>
        <p:spPr>
          <a:xfrm>
            <a:off x="6581862" y="4122283"/>
            <a:ext cx="269914" cy="437772"/>
          </a:xfrm>
          <a:custGeom>
            <a:avLst/>
            <a:gdLst>
              <a:gd name="connsiteX0" fmla="*/ 303861 w 539828"/>
              <a:gd name="connsiteY0" fmla="*/ 0 h 875543"/>
              <a:gd name="connsiteX1" fmla="*/ 539828 w 539828"/>
              <a:gd name="connsiteY1" fmla="*/ 1053 h 875543"/>
              <a:gd name="connsiteX2" fmla="*/ 538147 w 539828"/>
              <a:gd name="connsiteY2" fmla="*/ 34320 h 875543"/>
              <a:gd name="connsiteX3" fmla="*/ 199182 w 539828"/>
              <a:gd name="connsiteY3" fmla="*/ 844650 h 875543"/>
              <a:gd name="connsiteX4" fmla="*/ 171098 w 539828"/>
              <a:gd name="connsiteY4" fmla="*/ 875543 h 875543"/>
              <a:gd name="connsiteX5" fmla="*/ 0 w 539828"/>
              <a:gd name="connsiteY5" fmla="*/ 701077 h 875543"/>
              <a:gd name="connsiteX6" fmla="*/ 303861 w 539828"/>
              <a:gd name="connsiteY6" fmla="*/ 0 h 87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828" h="875543">
                <a:moveTo>
                  <a:pt x="303861" y="0"/>
                </a:moveTo>
                <a:lnTo>
                  <a:pt x="539828" y="1053"/>
                </a:lnTo>
                <a:lnTo>
                  <a:pt x="538147" y="34320"/>
                </a:lnTo>
                <a:cubicBezTo>
                  <a:pt x="507033" y="340429"/>
                  <a:pt x="384871" y="619711"/>
                  <a:pt x="199182" y="844650"/>
                </a:cubicBezTo>
                <a:lnTo>
                  <a:pt x="171098" y="875543"/>
                </a:lnTo>
                <a:lnTo>
                  <a:pt x="0" y="701077"/>
                </a:lnTo>
                <a:cubicBezTo>
                  <a:pt x="166875" y="508063"/>
                  <a:pt x="277709" y="266484"/>
                  <a:pt x="303861" y="0"/>
                </a:cubicBezTo>
                <a:close/>
              </a:path>
            </a:pathLst>
          </a:custGeom>
          <a:solidFill>
            <a:schemeClr val="accent3"/>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44" name="Freeform 43">
            <a:extLst>
              <a:ext uri="{FF2B5EF4-FFF2-40B4-BE49-F238E27FC236}">
                <a16:creationId xmlns:a16="http://schemas.microsoft.com/office/drawing/2014/main" id="{B45EDC80-6220-1945-96F4-7457FAE976BF}"/>
              </a:ext>
            </a:extLst>
          </p:cNvPr>
          <p:cNvSpPr/>
          <p:nvPr/>
        </p:nvSpPr>
        <p:spPr>
          <a:xfrm>
            <a:off x="3821420" y="4125399"/>
            <a:ext cx="1664469" cy="1190998"/>
          </a:xfrm>
          <a:custGeom>
            <a:avLst/>
            <a:gdLst>
              <a:gd name="connsiteX0" fmla="*/ 0 w 1959410"/>
              <a:gd name="connsiteY0" fmla="*/ 0 h 2879021"/>
              <a:gd name="connsiteX1" fmla="*/ 1053417 w 1959410"/>
              <a:gd name="connsiteY1" fmla="*/ 0 h 2879021"/>
              <a:gd name="connsiteX2" fmla="*/ 1054449 w 1959410"/>
              <a:gd name="connsiteY2" fmla="*/ 40830 h 2879021"/>
              <a:gd name="connsiteX3" fmla="*/ 1794885 w 1959410"/>
              <a:gd name="connsiteY3" fmla="*/ 1948332 h 2879021"/>
              <a:gd name="connsiteX4" fmla="*/ 1959410 w 1959410"/>
              <a:gd name="connsiteY4" fmla="*/ 2129421 h 2879021"/>
              <a:gd name="connsiteX5" fmla="*/ 1217934 w 1959410"/>
              <a:gd name="connsiteY5" fmla="*/ 2879021 h 2879021"/>
              <a:gd name="connsiteX6" fmla="*/ 349938 w 1959410"/>
              <a:gd name="connsiteY6" fmla="*/ 1582714 h 2879021"/>
              <a:gd name="connsiteX7" fmla="*/ 0 w 1959410"/>
              <a:gd name="connsiteY7" fmla="*/ 0 h 287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9410" h="2879021">
                <a:moveTo>
                  <a:pt x="0" y="0"/>
                </a:moveTo>
                <a:lnTo>
                  <a:pt x="1053417" y="0"/>
                </a:lnTo>
                <a:lnTo>
                  <a:pt x="1054449" y="40830"/>
                </a:lnTo>
                <a:cubicBezTo>
                  <a:pt x="1091070" y="763773"/>
                  <a:pt x="1362852" y="1424628"/>
                  <a:pt x="1794885" y="1948332"/>
                </a:cubicBezTo>
                <a:lnTo>
                  <a:pt x="1959410" y="2129421"/>
                </a:lnTo>
                <a:lnTo>
                  <a:pt x="1217934" y="2879021"/>
                </a:lnTo>
                <a:cubicBezTo>
                  <a:pt x="850561" y="2501710"/>
                  <a:pt x="559154" y="2065872"/>
                  <a:pt x="349938" y="1582714"/>
                </a:cubicBezTo>
                <a:cubicBezTo>
                  <a:pt x="133251" y="1080878"/>
                  <a:pt x="16190" y="549156"/>
                  <a:pt x="0" y="0"/>
                </a:cubicBezTo>
                <a:close/>
              </a:path>
            </a:pathLst>
          </a:custGeom>
          <a:solidFill>
            <a:srgbClr val="FFFF00">
              <a:alpha val="55000"/>
            </a:srgbClr>
          </a:solidFill>
          <a:ln cap="flat">
            <a:noFill/>
            <a:prstDash val="solid"/>
          </a:ln>
        </p:spPr>
        <p:txBody>
          <a:bodyPr vert="horz" wrap="square" lIns="45000" tIns="22500" rIns="45000" bIns="22500" anchor="ctr" anchorCtr="1" compatLnSpc="0">
            <a:noAutofit/>
          </a:bodyPr>
          <a:lstStyle/>
          <a:p>
            <a:pPr hangingPunct="0"/>
            <a:endParaRPr lang="en-US" sz="1600" b="1" dirty="0">
              <a:solidFill>
                <a:srgbClr val="002060"/>
              </a:solidFill>
              <a:latin typeface="Arial" pitchFamily="18"/>
              <a:ea typeface="Microsoft YaHei" pitchFamily="2"/>
              <a:cs typeface="Lucida Sans" pitchFamily="2"/>
            </a:endParaRPr>
          </a:p>
          <a:p>
            <a:pPr hangingPunct="0"/>
            <a:r>
              <a:rPr lang="en-US" sz="1600" b="1" dirty="0">
                <a:solidFill>
                  <a:srgbClr val="002060"/>
                </a:solidFill>
                <a:latin typeface="Arial" pitchFamily="18"/>
                <a:ea typeface="Microsoft YaHei" pitchFamily="2"/>
                <a:cs typeface="Lucida Sans" pitchFamily="2"/>
              </a:rPr>
              <a:t>PRESENCIAL/</a:t>
            </a:r>
          </a:p>
          <a:p>
            <a:pPr hangingPunct="0"/>
            <a:r>
              <a:rPr lang="en-US" sz="1600" b="1" dirty="0">
                <a:solidFill>
                  <a:srgbClr val="002060"/>
                </a:solidFill>
                <a:latin typeface="Arial" pitchFamily="18"/>
                <a:ea typeface="Microsoft YaHei" pitchFamily="2"/>
                <a:cs typeface="Lucida Sans" pitchFamily="2"/>
              </a:rPr>
              <a:t>VIRTUAL</a:t>
            </a:r>
          </a:p>
          <a:p>
            <a:pPr hangingPunct="0"/>
            <a:r>
              <a:rPr lang="en-US" sz="1600" b="1" dirty="0">
                <a:solidFill>
                  <a:srgbClr val="002060"/>
                </a:solidFill>
                <a:latin typeface="Arial" pitchFamily="18"/>
                <a:ea typeface="Microsoft YaHei" pitchFamily="2"/>
                <a:cs typeface="Lucida Sans" pitchFamily="2"/>
              </a:rPr>
              <a:t>/MIXTO</a:t>
            </a:r>
            <a:r>
              <a:rPr lang="en-US" sz="1100" dirty="0">
                <a:solidFill>
                  <a:srgbClr val="002060"/>
                </a:solidFill>
                <a:latin typeface="Arial" pitchFamily="18"/>
                <a:ea typeface="Microsoft YaHei" pitchFamily="2"/>
                <a:cs typeface="Lucida Sans" pitchFamily="2"/>
              </a:rPr>
              <a:t>. </a:t>
            </a:r>
          </a:p>
        </p:txBody>
      </p:sp>
      <p:sp>
        <p:nvSpPr>
          <p:cNvPr id="45" name="Freeform 44">
            <a:extLst>
              <a:ext uri="{FF2B5EF4-FFF2-40B4-BE49-F238E27FC236}">
                <a16:creationId xmlns:a16="http://schemas.microsoft.com/office/drawing/2014/main" id="{41049963-847B-C245-B894-CDBA504ABA99}"/>
              </a:ext>
            </a:extLst>
          </p:cNvPr>
          <p:cNvSpPr/>
          <p:nvPr/>
        </p:nvSpPr>
        <p:spPr>
          <a:xfrm>
            <a:off x="5339738" y="4125398"/>
            <a:ext cx="281618" cy="444072"/>
          </a:xfrm>
          <a:custGeom>
            <a:avLst/>
            <a:gdLst>
              <a:gd name="connsiteX0" fmla="*/ 0 w 563235"/>
              <a:gd name="connsiteY0" fmla="*/ 0 h 888143"/>
              <a:gd name="connsiteX1" fmla="*/ 255638 w 563235"/>
              <a:gd name="connsiteY1" fmla="*/ 0 h 888143"/>
              <a:gd name="connsiteX2" fmla="*/ 563235 w 563235"/>
              <a:gd name="connsiteY2" fmla="*/ 708548 h 888143"/>
              <a:gd name="connsiteX3" fmla="*/ 385586 w 563235"/>
              <a:gd name="connsiteY3" fmla="*/ 888143 h 888143"/>
              <a:gd name="connsiteX4" fmla="*/ 340385 w 563235"/>
              <a:gd name="connsiteY4" fmla="*/ 838421 h 888143"/>
              <a:gd name="connsiteX5" fmla="*/ 1420 w 563235"/>
              <a:gd name="connsiteY5" fmla="*/ 28091 h 888143"/>
              <a:gd name="connsiteX6" fmla="*/ 0 w 563235"/>
              <a:gd name="connsiteY6" fmla="*/ 0 h 88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235" h="888143">
                <a:moveTo>
                  <a:pt x="0" y="0"/>
                </a:moveTo>
                <a:lnTo>
                  <a:pt x="255638" y="0"/>
                </a:lnTo>
                <a:cubicBezTo>
                  <a:pt x="281790" y="270220"/>
                  <a:pt x="393870" y="515534"/>
                  <a:pt x="563235" y="708548"/>
                </a:cubicBezTo>
                <a:lnTo>
                  <a:pt x="385586" y="888143"/>
                </a:lnTo>
                <a:lnTo>
                  <a:pt x="340385" y="838421"/>
                </a:lnTo>
                <a:cubicBezTo>
                  <a:pt x="154696" y="613482"/>
                  <a:pt x="32534" y="334200"/>
                  <a:pt x="1420" y="28091"/>
                </a:cubicBezTo>
                <a:lnTo>
                  <a:pt x="0" y="0"/>
                </a:lnTo>
                <a:close/>
              </a:path>
            </a:pathLst>
          </a:custGeom>
          <a:solidFill>
            <a:schemeClr val="accent3">
              <a:alpha val="55000"/>
            </a:schemeClr>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46" name="Freeform 45">
            <a:extLst>
              <a:ext uri="{FF2B5EF4-FFF2-40B4-BE49-F238E27FC236}">
                <a16:creationId xmlns:a16="http://schemas.microsoft.com/office/drawing/2014/main" id="{F76D0FD5-6808-A94C-9377-977D8FAFD765}"/>
              </a:ext>
            </a:extLst>
          </p:cNvPr>
          <p:cNvSpPr/>
          <p:nvPr/>
        </p:nvSpPr>
        <p:spPr>
          <a:xfrm>
            <a:off x="7278319" y="4126705"/>
            <a:ext cx="1123129" cy="1439449"/>
          </a:xfrm>
          <a:custGeom>
            <a:avLst/>
            <a:gdLst>
              <a:gd name="connsiteX0" fmla="*/ 893570 w 1981935"/>
              <a:gd name="connsiteY0" fmla="*/ 0 h 2878897"/>
              <a:gd name="connsiteX1" fmla="*/ 1981935 w 1981935"/>
              <a:gd name="connsiteY1" fmla="*/ 4854 h 2878897"/>
              <a:gd name="connsiteX2" fmla="*/ 1624525 w 1981935"/>
              <a:gd name="connsiteY2" fmla="*/ 1586325 h 2878897"/>
              <a:gd name="connsiteX3" fmla="*/ 751547 w 1981935"/>
              <a:gd name="connsiteY3" fmla="*/ 2878897 h 2878897"/>
              <a:gd name="connsiteX4" fmla="*/ 0 w 1981935"/>
              <a:gd name="connsiteY4" fmla="*/ 2112560 h 2878897"/>
              <a:gd name="connsiteX5" fmla="*/ 151665 w 1981935"/>
              <a:gd name="connsiteY5" fmla="*/ 1945717 h 2878897"/>
              <a:gd name="connsiteX6" fmla="*/ 892604 w 1981935"/>
              <a:gd name="connsiteY6" fmla="*/ 38215 h 2878897"/>
              <a:gd name="connsiteX7" fmla="*/ 893570 w 1981935"/>
              <a:gd name="connsiteY7" fmla="*/ 0 h 287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1935" h="2878897">
                <a:moveTo>
                  <a:pt x="893570" y="0"/>
                </a:moveTo>
                <a:lnTo>
                  <a:pt x="1981935" y="4854"/>
                </a:lnTo>
                <a:cubicBezTo>
                  <a:pt x="1963255" y="554010"/>
                  <a:pt x="1843703" y="1084488"/>
                  <a:pt x="1624525" y="1586325"/>
                </a:cubicBezTo>
                <a:cubicBezTo>
                  <a:pt x="1412818" y="2068238"/>
                  <a:pt x="1120165" y="2502831"/>
                  <a:pt x="751547" y="2878897"/>
                </a:cubicBezTo>
                <a:lnTo>
                  <a:pt x="0" y="2112560"/>
                </a:lnTo>
                <a:lnTo>
                  <a:pt x="151665" y="1945717"/>
                </a:lnTo>
                <a:cubicBezTo>
                  <a:pt x="583946" y="1422013"/>
                  <a:pt x="855951" y="761158"/>
                  <a:pt x="892604" y="38215"/>
                </a:cubicBezTo>
                <a:lnTo>
                  <a:pt x="893570" y="0"/>
                </a:lnTo>
                <a:close/>
              </a:path>
            </a:pathLst>
          </a:custGeom>
          <a:solidFill>
            <a:srgbClr val="66FFFF"/>
          </a:solidFill>
          <a:ln cap="flat">
            <a:noFill/>
            <a:prstDash val="solid"/>
          </a:ln>
        </p:spPr>
        <p:txBody>
          <a:bodyPr vert="horz" wrap="square" lIns="45000" tIns="22500" rIns="45000" bIns="22500" anchor="ctr" anchorCtr="1" compatLnSpc="0">
            <a:noAutofit/>
          </a:bodyPr>
          <a:lstStyle/>
          <a:p>
            <a:pPr hangingPunct="0"/>
            <a:r>
              <a:rPr lang="en-US" sz="1400" b="1" dirty="0">
                <a:solidFill>
                  <a:srgbClr val="002060"/>
                </a:solidFill>
                <a:latin typeface="Arial" pitchFamily="18"/>
                <a:ea typeface="Microsoft YaHei" pitchFamily="2"/>
                <a:cs typeface="Lucida Sans" pitchFamily="2"/>
              </a:rPr>
              <a:t>MICRO ACREDI TACIONES </a:t>
            </a:r>
          </a:p>
        </p:txBody>
      </p:sp>
      <p:sp>
        <p:nvSpPr>
          <p:cNvPr id="47" name="Freeform 46">
            <a:extLst>
              <a:ext uri="{FF2B5EF4-FFF2-40B4-BE49-F238E27FC236}">
                <a16:creationId xmlns:a16="http://schemas.microsoft.com/office/drawing/2014/main" id="{44A69AD3-BCFB-D648-924D-76DE94690356}"/>
              </a:ext>
            </a:extLst>
          </p:cNvPr>
          <p:cNvSpPr/>
          <p:nvPr/>
        </p:nvSpPr>
        <p:spPr>
          <a:xfrm>
            <a:off x="4762326" y="4254886"/>
            <a:ext cx="515037" cy="514938"/>
          </a:xfrm>
          <a:custGeom>
            <a:avLst/>
            <a:gdLst>
              <a:gd name="connsiteX0" fmla="*/ 515660 w 1030073"/>
              <a:gd name="connsiteY0" fmla="*/ 0 h 1029875"/>
              <a:gd name="connsiteX1" fmla="*/ 1030073 w 1030073"/>
              <a:gd name="connsiteY1" fmla="*/ 515560 h 1029875"/>
              <a:gd name="connsiteX2" fmla="*/ 515660 w 1030073"/>
              <a:gd name="connsiteY2" fmla="*/ 1029875 h 1029875"/>
              <a:gd name="connsiteX3" fmla="*/ 0 w 1030073"/>
              <a:gd name="connsiteY3" fmla="*/ 515560 h 1029875"/>
              <a:gd name="connsiteX4" fmla="*/ 515660 w 1030073"/>
              <a:gd name="connsiteY4" fmla="*/ 0 h 102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073" h="1029875">
                <a:moveTo>
                  <a:pt x="515660" y="0"/>
                </a:moveTo>
                <a:cubicBezTo>
                  <a:pt x="799646" y="0"/>
                  <a:pt x="1030073" y="230383"/>
                  <a:pt x="1030073" y="515560"/>
                </a:cubicBezTo>
                <a:cubicBezTo>
                  <a:pt x="1030073" y="799492"/>
                  <a:pt x="799646" y="1029875"/>
                  <a:pt x="515660" y="1029875"/>
                </a:cubicBezTo>
                <a:cubicBezTo>
                  <a:pt x="230428" y="1029875"/>
                  <a:pt x="0" y="799492"/>
                  <a:pt x="0" y="515560"/>
                </a:cubicBezTo>
                <a:cubicBezTo>
                  <a:pt x="0" y="230383"/>
                  <a:pt x="230428" y="0"/>
                  <a:pt x="515660" y="0"/>
                </a:cubicBezTo>
                <a:close/>
              </a:path>
            </a:pathLst>
          </a:custGeom>
          <a:solidFill>
            <a:schemeClr val="accent3">
              <a:alpha val="55000"/>
            </a:schemeClr>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48" name="Freeform 47">
            <a:extLst>
              <a:ext uri="{FF2B5EF4-FFF2-40B4-BE49-F238E27FC236}">
                <a16:creationId xmlns:a16="http://schemas.microsoft.com/office/drawing/2014/main" id="{74B414AE-04AE-9E41-8F2F-A0FC9B94F4F9}"/>
              </a:ext>
            </a:extLst>
          </p:cNvPr>
          <p:cNvSpPr/>
          <p:nvPr/>
        </p:nvSpPr>
        <p:spPr>
          <a:xfrm>
            <a:off x="6934573" y="4254886"/>
            <a:ext cx="515659" cy="514938"/>
          </a:xfrm>
          <a:custGeom>
            <a:avLst/>
            <a:gdLst>
              <a:gd name="connsiteX0" fmla="*/ 515658 w 1031318"/>
              <a:gd name="connsiteY0" fmla="*/ 0 h 1029875"/>
              <a:gd name="connsiteX1" fmla="*/ 1031318 w 1031318"/>
              <a:gd name="connsiteY1" fmla="*/ 515560 h 1029875"/>
              <a:gd name="connsiteX2" fmla="*/ 515658 w 1031318"/>
              <a:gd name="connsiteY2" fmla="*/ 1029875 h 1029875"/>
              <a:gd name="connsiteX3" fmla="*/ 0 w 1031318"/>
              <a:gd name="connsiteY3" fmla="*/ 515560 h 1029875"/>
              <a:gd name="connsiteX4" fmla="*/ 515658 w 1031318"/>
              <a:gd name="connsiteY4" fmla="*/ 0 h 102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18" h="1029875">
                <a:moveTo>
                  <a:pt x="515658" y="0"/>
                </a:moveTo>
                <a:cubicBezTo>
                  <a:pt x="799645" y="0"/>
                  <a:pt x="1031318" y="230383"/>
                  <a:pt x="1031318" y="515560"/>
                </a:cubicBezTo>
                <a:cubicBezTo>
                  <a:pt x="1031318" y="799492"/>
                  <a:pt x="799645" y="1029875"/>
                  <a:pt x="515658" y="1029875"/>
                </a:cubicBezTo>
                <a:cubicBezTo>
                  <a:pt x="231672" y="1029875"/>
                  <a:pt x="0" y="799492"/>
                  <a:pt x="0" y="515560"/>
                </a:cubicBezTo>
                <a:cubicBezTo>
                  <a:pt x="0" y="230383"/>
                  <a:pt x="231672" y="0"/>
                  <a:pt x="515658" y="0"/>
                </a:cubicBezTo>
                <a:close/>
              </a:path>
            </a:pathLst>
          </a:custGeom>
          <a:solidFill>
            <a:schemeClr val="accent3"/>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49" name="Freeform 48">
            <a:extLst>
              <a:ext uri="{FF2B5EF4-FFF2-40B4-BE49-F238E27FC236}">
                <a16:creationId xmlns:a16="http://schemas.microsoft.com/office/drawing/2014/main" id="{390ED55D-9BBE-0043-B346-90773763718A}"/>
              </a:ext>
            </a:extLst>
          </p:cNvPr>
          <p:cNvSpPr/>
          <p:nvPr/>
        </p:nvSpPr>
        <p:spPr>
          <a:xfrm>
            <a:off x="6171997" y="4563916"/>
            <a:ext cx="401800" cy="253110"/>
          </a:xfrm>
          <a:custGeom>
            <a:avLst/>
            <a:gdLst>
              <a:gd name="connsiteX0" fmla="*/ 631334 w 803600"/>
              <a:gd name="connsiteY0" fmla="*/ 0 h 506220"/>
              <a:gd name="connsiteX1" fmla="*/ 803600 w 803600"/>
              <a:gd name="connsiteY1" fmla="*/ 174269 h 506220"/>
              <a:gd name="connsiteX2" fmla="*/ 696174 w 803600"/>
              <a:gd name="connsiteY2" fmla="*/ 254597 h 506220"/>
              <a:gd name="connsiteX3" fmla="*/ 2582 w 803600"/>
              <a:gd name="connsiteY3" fmla="*/ 506090 h 506220"/>
              <a:gd name="connsiteX4" fmla="*/ 0 w 803600"/>
              <a:gd name="connsiteY4" fmla="*/ 506220 h 506220"/>
              <a:gd name="connsiteX5" fmla="*/ 0 w 803600"/>
              <a:gd name="connsiteY5" fmla="*/ 257782 h 506220"/>
              <a:gd name="connsiteX6" fmla="*/ 631334 w 803600"/>
              <a:gd name="connsiteY6" fmla="*/ 0 h 50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600" h="506220">
                <a:moveTo>
                  <a:pt x="631334" y="0"/>
                </a:moveTo>
                <a:lnTo>
                  <a:pt x="803600" y="174269"/>
                </a:lnTo>
                <a:lnTo>
                  <a:pt x="696174" y="254597"/>
                </a:lnTo>
                <a:cubicBezTo>
                  <a:pt x="494228" y="391028"/>
                  <a:pt x="257722" y="480167"/>
                  <a:pt x="2582" y="506090"/>
                </a:cubicBezTo>
                <a:lnTo>
                  <a:pt x="0" y="506220"/>
                </a:lnTo>
                <a:lnTo>
                  <a:pt x="0" y="257782"/>
                </a:lnTo>
                <a:cubicBezTo>
                  <a:pt x="236595" y="230385"/>
                  <a:pt x="453266" y="138231"/>
                  <a:pt x="631334" y="0"/>
                </a:cubicBezTo>
                <a:close/>
              </a:path>
            </a:pathLst>
          </a:custGeom>
          <a:solidFill>
            <a:schemeClr val="accent4"/>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50" name="Freeform 49">
            <a:extLst>
              <a:ext uri="{FF2B5EF4-FFF2-40B4-BE49-F238E27FC236}">
                <a16:creationId xmlns:a16="http://schemas.microsoft.com/office/drawing/2014/main" id="{21D74946-0BD0-5F42-8A4B-30052273B414}"/>
              </a:ext>
            </a:extLst>
          </p:cNvPr>
          <p:cNvSpPr/>
          <p:nvPr/>
        </p:nvSpPr>
        <p:spPr>
          <a:xfrm>
            <a:off x="5625418" y="4567031"/>
            <a:ext cx="407050" cy="250657"/>
          </a:xfrm>
          <a:custGeom>
            <a:avLst/>
            <a:gdLst>
              <a:gd name="connsiteX0" fmla="*/ 177784 w 814099"/>
              <a:gd name="connsiteY0" fmla="*/ 0 h 501313"/>
              <a:gd name="connsiteX1" fmla="*/ 814099 w 814099"/>
              <a:gd name="connsiteY1" fmla="*/ 252800 h 501313"/>
              <a:gd name="connsiteX2" fmla="*/ 814099 w 814099"/>
              <a:gd name="connsiteY2" fmla="*/ 501313 h 501313"/>
              <a:gd name="connsiteX3" fmla="*/ 785355 w 814099"/>
              <a:gd name="connsiteY3" fmla="*/ 499861 h 501313"/>
              <a:gd name="connsiteX4" fmla="*/ 91763 w 814099"/>
              <a:gd name="connsiteY4" fmla="*/ 248368 h 501313"/>
              <a:gd name="connsiteX5" fmla="*/ 0 w 814099"/>
              <a:gd name="connsiteY5" fmla="*/ 179752 h 501313"/>
              <a:gd name="connsiteX6" fmla="*/ 177784 w 814099"/>
              <a:gd name="connsiteY6" fmla="*/ 0 h 50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099" h="501313">
                <a:moveTo>
                  <a:pt x="177784" y="0"/>
                </a:moveTo>
                <a:cubicBezTo>
                  <a:pt x="358343" y="138231"/>
                  <a:pt x="576259" y="227894"/>
                  <a:pt x="814099" y="252800"/>
                </a:cubicBezTo>
                <a:lnTo>
                  <a:pt x="814099" y="501313"/>
                </a:lnTo>
                <a:lnTo>
                  <a:pt x="785355" y="499861"/>
                </a:lnTo>
                <a:cubicBezTo>
                  <a:pt x="530215" y="473938"/>
                  <a:pt x="293709" y="384799"/>
                  <a:pt x="91763" y="248368"/>
                </a:cubicBezTo>
                <a:lnTo>
                  <a:pt x="0" y="179752"/>
                </a:lnTo>
                <a:lnTo>
                  <a:pt x="177784" y="0"/>
                </a:lnTo>
                <a:close/>
              </a:path>
            </a:pathLst>
          </a:custGeom>
          <a:solidFill>
            <a:schemeClr val="accent4">
              <a:alpha val="55000"/>
            </a:schemeClr>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51" name="Freeform 50">
            <a:extLst>
              <a:ext uri="{FF2B5EF4-FFF2-40B4-BE49-F238E27FC236}">
                <a16:creationId xmlns:a16="http://schemas.microsoft.com/office/drawing/2014/main" id="{67AAD7CC-D11D-7A4B-8E8A-EC5204118D97}"/>
              </a:ext>
            </a:extLst>
          </p:cNvPr>
          <p:cNvSpPr/>
          <p:nvPr/>
        </p:nvSpPr>
        <p:spPr>
          <a:xfrm>
            <a:off x="5386972" y="4866336"/>
            <a:ext cx="515037" cy="514938"/>
          </a:xfrm>
          <a:custGeom>
            <a:avLst/>
            <a:gdLst>
              <a:gd name="connsiteX0" fmla="*/ 514414 w 1030073"/>
              <a:gd name="connsiteY0" fmla="*/ 0 h 1029875"/>
              <a:gd name="connsiteX1" fmla="*/ 1030073 w 1030073"/>
              <a:gd name="connsiteY1" fmla="*/ 514315 h 1029875"/>
              <a:gd name="connsiteX2" fmla="*/ 514414 w 1030073"/>
              <a:gd name="connsiteY2" fmla="*/ 1029875 h 1029875"/>
              <a:gd name="connsiteX3" fmla="*/ 0 w 1030073"/>
              <a:gd name="connsiteY3" fmla="*/ 514315 h 1029875"/>
              <a:gd name="connsiteX4" fmla="*/ 514414 w 1030073"/>
              <a:gd name="connsiteY4" fmla="*/ 0 h 102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073" h="1029875">
                <a:moveTo>
                  <a:pt x="514414" y="0"/>
                </a:moveTo>
                <a:cubicBezTo>
                  <a:pt x="799646" y="0"/>
                  <a:pt x="1030073" y="230383"/>
                  <a:pt x="1030073" y="514315"/>
                </a:cubicBezTo>
                <a:cubicBezTo>
                  <a:pt x="1030073" y="799492"/>
                  <a:pt x="799646" y="1029875"/>
                  <a:pt x="514414" y="1029875"/>
                </a:cubicBezTo>
                <a:cubicBezTo>
                  <a:pt x="230427" y="1029875"/>
                  <a:pt x="0" y="799492"/>
                  <a:pt x="0" y="514315"/>
                </a:cubicBezTo>
                <a:cubicBezTo>
                  <a:pt x="0" y="230383"/>
                  <a:pt x="230427" y="0"/>
                  <a:pt x="514414" y="0"/>
                </a:cubicBezTo>
                <a:close/>
              </a:path>
            </a:pathLst>
          </a:custGeom>
          <a:solidFill>
            <a:schemeClr val="accent4">
              <a:alpha val="55000"/>
            </a:schemeClr>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52" name="Freeform 51">
            <a:extLst>
              <a:ext uri="{FF2B5EF4-FFF2-40B4-BE49-F238E27FC236}">
                <a16:creationId xmlns:a16="http://schemas.microsoft.com/office/drawing/2014/main" id="{C6456BA5-65AF-194C-9355-B73A9E301222}"/>
              </a:ext>
            </a:extLst>
          </p:cNvPr>
          <p:cNvSpPr/>
          <p:nvPr/>
        </p:nvSpPr>
        <p:spPr>
          <a:xfrm>
            <a:off x="6260105" y="4866336"/>
            <a:ext cx="515660" cy="514938"/>
          </a:xfrm>
          <a:custGeom>
            <a:avLst/>
            <a:gdLst>
              <a:gd name="connsiteX0" fmla="*/ 515660 w 1031319"/>
              <a:gd name="connsiteY0" fmla="*/ 0 h 1029875"/>
              <a:gd name="connsiteX1" fmla="*/ 1031319 w 1031319"/>
              <a:gd name="connsiteY1" fmla="*/ 514315 h 1029875"/>
              <a:gd name="connsiteX2" fmla="*/ 515660 w 1031319"/>
              <a:gd name="connsiteY2" fmla="*/ 1029875 h 1029875"/>
              <a:gd name="connsiteX3" fmla="*/ 0 w 1031319"/>
              <a:gd name="connsiteY3" fmla="*/ 514315 h 1029875"/>
              <a:gd name="connsiteX4" fmla="*/ 515660 w 1031319"/>
              <a:gd name="connsiteY4" fmla="*/ 0 h 102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19" h="1029875">
                <a:moveTo>
                  <a:pt x="515660" y="0"/>
                </a:moveTo>
                <a:cubicBezTo>
                  <a:pt x="799646" y="0"/>
                  <a:pt x="1031319" y="230383"/>
                  <a:pt x="1031319" y="514315"/>
                </a:cubicBezTo>
                <a:cubicBezTo>
                  <a:pt x="1031319" y="799492"/>
                  <a:pt x="799646" y="1029875"/>
                  <a:pt x="515660" y="1029875"/>
                </a:cubicBezTo>
                <a:cubicBezTo>
                  <a:pt x="230428" y="1029875"/>
                  <a:pt x="0" y="799492"/>
                  <a:pt x="0" y="514315"/>
                </a:cubicBezTo>
                <a:cubicBezTo>
                  <a:pt x="0" y="230383"/>
                  <a:pt x="230428" y="0"/>
                  <a:pt x="515660" y="0"/>
                </a:cubicBezTo>
                <a:close/>
              </a:path>
            </a:pathLst>
          </a:custGeom>
          <a:solidFill>
            <a:schemeClr val="accent4"/>
          </a:solidFill>
          <a:ln cap="flat">
            <a:noFill/>
            <a:prstDash val="solid"/>
          </a:ln>
        </p:spPr>
        <p:txBody>
          <a:bodyPr vert="horz" wrap="square" lIns="45000" tIns="22500" rIns="45000" bIns="22500" anchor="ctr" anchorCtr="1" compatLnSpc="0">
            <a:noAutofit/>
          </a:bodyPr>
          <a:lstStyle/>
          <a:p>
            <a:pPr hangingPunct="0"/>
            <a:endParaRPr lang="en-US" sz="900">
              <a:latin typeface="Arial" pitchFamily="18"/>
              <a:ea typeface="Microsoft YaHei" pitchFamily="2"/>
              <a:cs typeface="Lucida Sans" pitchFamily="2"/>
            </a:endParaRPr>
          </a:p>
        </p:txBody>
      </p:sp>
      <p:sp>
        <p:nvSpPr>
          <p:cNvPr id="53" name="Freeform 52">
            <a:extLst>
              <a:ext uri="{FF2B5EF4-FFF2-40B4-BE49-F238E27FC236}">
                <a16:creationId xmlns:a16="http://schemas.microsoft.com/office/drawing/2014/main" id="{607D6F25-D36E-2744-8A98-AF841B94B853}"/>
              </a:ext>
            </a:extLst>
          </p:cNvPr>
          <p:cNvSpPr/>
          <p:nvPr/>
        </p:nvSpPr>
        <p:spPr>
          <a:xfrm>
            <a:off x="6171997" y="5271501"/>
            <a:ext cx="1393418" cy="947450"/>
          </a:xfrm>
          <a:custGeom>
            <a:avLst/>
            <a:gdLst>
              <a:gd name="connsiteX0" fmla="*/ 2030241 w 2786836"/>
              <a:gd name="connsiteY0" fmla="*/ 0 h 1894899"/>
              <a:gd name="connsiteX1" fmla="*/ 2786836 w 2786836"/>
              <a:gd name="connsiteY1" fmla="*/ 765391 h 1894899"/>
              <a:gd name="connsiteX2" fmla="*/ 0 w 2786836"/>
              <a:gd name="connsiteY2" fmla="*/ 1894899 h 1894899"/>
              <a:gd name="connsiteX3" fmla="*/ 0 w 2786836"/>
              <a:gd name="connsiteY3" fmla="*/ 839559 h 1894899"/>
              <a:gd name="connsiteX4" fmla="*/ 14078 w 2786836"/>
              <a:gd name="connsiteY4" fmla="*/ 839203 h 1894899"/>
              <a:gd name="connsiteX5" fmla="*/ 1921946 w 2786836"/>
              <a:gd name="connsiteY5" fmla="*/ 98406 h 1894899"/>
              <a:gd name="connsiteX6" fmla="*/ 2030241 w 2786836"/>
              <a:gd name="connsiteY6" fmla="*/ 0 h 189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6836" h="1894899">
                <a:moveTo>
                  <a:pt x="2030241" y="0"/>
                </a:moveTo>
                <a:lnTo>
                  <a:pt x="2786836" y="765391"/>
                </a:lnTo>
                <a:cubicBezTo>
                  <a:pt x="2021016" y="1467753"/>
                  <a:pt x="1039771" y="1865011"/>
                  <a:pt x="0" y="1894899"/>
                </a:cubicBezTo>
                <a:lnTo>
                  <a:pt x="0" y="839559"/>
                </a:lnTo>
                <a:lnTo>
                  <a:pt x="14078" y="839203"/>
                </a:lnTo>
                <a:cubicBezTo>
                  <a:pt x="737159" y="802557"/>
                  <a:pt x="1398141" y="530605"/>
                  <a:pt x="1921946" y="98406"/>
                </a:cubicBezTo>
                <a:lnTo>
                  <a:pt x="2030241" y="0"/>
                </a:lnTo>
                <a:close/>
              </a:path>
            </a:pathLst>
          </a:custGeom>
          <a:solidFill>
            <a:srgbClr val="A50021"/>
          </a:solidFill>
          <a:ln cap="flat">
            <a:noFill/>
            <a:prstDash val="solid"/>
          </a:ln>
        </p:spPr>
        <p:txBody>
          <a:bodyPr vert="horz" wrap="square" lIns="45000" tIns="22500" rIns="45000" bIns="22500" anchor="ctr" anchorCtr="1" compatLnSpc="0">
            <a:noAutofit/>
          </a:bodyPr>
          <a:lstStyle/>
          <a:p>
            <a:pPr hangingPunct="0"/>
            <a:endParaRPr lang="en-US" sz="1400" b="1" dirty="0">
              <a:solidFill>
                <a:srgbClr val="FFFF00"/>
              </a:solidFill>
              <a:latin typeface="Arial" pitchFamily="18"/>
              <a:ea typeface="Microsoft YaHei" pitchFamily="2"/>
              <a:cs typeface="Lucida Sans" pitchFamily="2"/>
            </a:endParaRPr>
          </a:p>
          <a:p>
            <a:pPr hangingPunct="0"/>
            <a:r>
              <a:rPr lang="en-US" sz="1400" b="1" dirty="0">
                <a:solidFill>
                  <a:schemeClr val="bg1"/>
                </a:solidFill>
                <a:latin typeface="Arial" pitchFamily="18"/>
                <a:ea typeface="Microsoft YaHei" pitchFamily="2"/>
                <a:cs typeface="Lucida Sans" pitchFamily="2"/>
              </a:rPr>
              <a:t>RE-ENTRENAR EGRESADOS </a:t>
            </a:r>
          </a:p>
        </p:txBody>
      </p:sp>
      <p:sp>
        <p:nvSpPr>
          <p:cNvPr id="54" name="Freeform 53">
            <a:extLst>
              <a:ext uri="{FF2B5EF4-FFF2-40B4-BE49-F238E27FC236}">
                <a16:creationId xmlns:a16="http://schemas.microsoft.com/office/drawing/2014/main" id="{CACEBFA2-DB39-1042-9F98-F14957823CAE}"/>
              </a:ext>
            </a:extLst>
          </p:cNvPr>
          <p:cNvSpPr/>
          <p:nvPr/>
        </p:nvSpPr>
        <p:spPr>
          <a:xfrm>
            <a:off x="4639050" y="5278324"/>
            <a:ext cx="1393418" cy="940625"/>
          </a:xfrm>
          <a:custGeom>
            <a:avLst/>
            <a:gdLst>
              <a:gd name="connsiteX0" fmla="*/ 743513 w 2786836"/>
              <a:gd name="connsiteY0" fmla="*/ 0 h 1881250"/>
              <a:gd name="connsiteX1" fmla="*/ 836744 w 2786836"/>
              <a:gd name="connsiteY1" fmla="*/ 84760 h 1881250"/>
              <a:gd name="connsiteX2" fmla="*/ 2744109 w 2786836"/>
              <a:gd name="connsiteY2" fmla="*/ 825557 h 1881250"/>
              <a:gd name="connsiteX3" fmla="*/ 2786836 w 2786836"/>
              <a:gd name="connsiteY3" fmla="*/ 826637 h 1881250"/>
              <a:gd name="connsiteX4" fmla="*/ 2786836 w 2786836"/>
              <a:gd name="connsiteY4" fmla="*/ 1881250 h 1881250"/>
              <a:gd name="connsiteX5" fmla="*/ 0 w 2786836"/>
              <a:gd name="connsiteY5" fmla="*/ 751744 h 1881250"/>
              <a:gd name="connsiteX6" fmla="*/ 743513 w 2786836"/>
              <a:gd name="connsiteY6" fmla="*/ 0 h 18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6836" h="1881250">
                <a:moveTo>
                  <a:pt x="743513" y="0"/>
                </a:moveTo>
                <a:lnTo>
                  <a:pt x="836744" y="84760"/>
                </a:lnTo>
                <a:cubicBezTo>
                  <a:pt x="1360300" y="516959"/>
                  <a:pt x="2021058" y="788911"/>
                  <a:pt x="2744109" y="825557"/>
                </a:cubicBezTo>
                <a:lnTo>
                  <a:pt x="2786836" y="826637"/>
                </a:lnTo>
                <a:lnTo>
                  <a:pt x="2786836" y="1881250"/>
                </a:lnTo>
                <a:cubicBezTo>
                  <a:pt x="1747065" y="1851362"/>
                  <a:pt x="767065" y="1454105"/>
                  <a:pt x="0" y="751744"/>
                </a:cubicBezTo>
                <a:lnTo>
                  <a:pt x="743513" y="0"/>
                </a:lnTo>
                <a:close/>
              </a:path>
            </a:pathLst>
          </a:custGeom>
          <a:solidFill>
            <a:srgbClr val="FF9900">
              <a:alpha val="54902"/>
            </a:srgbClr>
          </a:solidFill>
          <a:ln cap="flat">
            <a:noFill/>
            <a:prstDash val="solid"/>
          </a:ln>
        </p:spPr>
        <p:txBody>
          <a:bodyPr vert="horz" wrap="square" lIns="45000" tIns="22500" rIns="45000" bIns="22500" anchor="ctr" anchorCtr="1" compatLnSpc="0">
            <a:noAutofit/>
          </a:bodyPr>
          <a:lstStyle/>
          <a:p>
            <a:pPr hangingPunct="0"/>
            <a:r>
              <a:rPr lang="en-US" sz="1200" b="1" dirty="0">
                <a:solidFill>
                  <a:srgbClr val="002060"/>
                </a:solidFill>
                <a:latin typeface="Arial" pitchFamily="18"/>
                <a:ea typeface="Microsoft YaHei" pitchFamily="2"/>
                <a:cs typeface="Lucida Sans" pitchFamily="2"/>
              </a:rPr>
              <a:t>DESTREZAS.</a:t>
            </a:r>
          </a:p>
          <a:p>
            <a:pPr hangingPunct="0"/>
            <a:r>
              <a:rPr lang="en-US" sz="1200" b="1" dirty="0">
                <a:solidFill>
                  <a:srgbClr val="002060"/>
                </a:solidFill>
                <a:latin typeface="Arial" pitchFamily="18"/>
                <a:ea typeface="Microsoft YaHei" pitchFamily="2"/>
                <a:cs typeface="Lucida Sans" pitchFamily="2"/>
              </a:rPr>
              <a:t>HABILIDADES TECNOLOGICAS, IDIOMATICAS.</a:t>
            </a:r>
          </a:p>
          <a:p>
            <a:pPr hangingPunct="0"/>
            <a:r>
              <a:rPr lang="en-US" sz="1200" b="1" dirty="0">
                <a:solidFill>
                  <a:srgbClr val="002060"/>
                </a:solidFill>
                <a:latin typeface="Arial" pitchFamily="18"/>
                <a:ea typeface="Microsoft YaHei" pitchFamily="2"/>
                <a:cs typeface="Lucida Sans" pitchFamily="2"/>
              </a:rPr>
              <a:t>BLANDAS </a:t>
            </a:r>
          </a:p>
        </p:txBody>
      </p:sp>
      <p:sp>
        <p:nvSpPr>
          <p:cNvPr id="5" name="TextBox 4">
            <a:extLst>
              <a:ext uri="{FF2B5EF4-FFF2-40B4-BE49-F238E27FC236}">
                <a16:creationId xmlns:a16="http://schemas.microsoft.com/office/drawing/2014/main" id="{EFC85E54-EF4E-AE4A-A6FB-33145575C169}"/>
              </a:ext>
            </a:extLst>
          </p:cNvPr>
          <p:cNvSpPr txBox="1"/>
          <p:nvPr/>
        </p:nvSpPr>
        <p:spPr>
          <a:xfrm>
            <a:off x="707988" y="1297781"/>
            <a:ext cx="2902158" cy="461665"/>
          </a:xfrm>
          <a:prstGeom prst="rect">
            <a:avLst/>
          </a:prstGeom>
          <a:solidFill>
            <a:schemeClr val="accent2"/>
          </a:solidFill>
        </p:spPr>
        <p:txBody>
          <a:bodyPr wrap="square" rtlCol="0" anchor="b">
            <a:spAutoFit/>
          </a:bodyPr>
          <a:lstStyle/>
          <a:p>
            <a:r>
              <a:rPr lang="en-US" sz="2400" b="1" spc="-15" dirty="0">
                <a:solidFill>
                  <a:schemeClr val="bg1"/>
                </a:solidFill>
                <a:latin typeface="Poppins" panose="00000500000000000000" pitchFamily="2" charset="0"/>
                <a:cs typeface="Poppins" panose="00000500000000000000" pitchFamily="2" charset="0"/>
              </a:rPr>
              <a:t>CURRICULUM</a:t>
            </a:r>
          </a:p>
        </p:txBody>
      </p:sp>
      <p:sp>
        <p:nvSpPr>
          <p:cNvPr id="6" name="TextBox 5">
            <a:extLst>
              <a:ext uri="{FF2B5EF4-FFF2-40B4-BE49-F238E27FC236}">
                <a16:creationId xmlns:a16="http://schemas.microsoft.com/office/drawing/2014/main" id="{FABC4FBB-182E-C946-B3F0-276062051F61}"/>
              </a:ext>
            </a:extLst>
          </p:cNvPr>
          <p:cNvSpPr txBox="1"/>
          <p:nvPr/>
        </p:nvSpPr>
        <p:spPr>
          <a:xfrm>
            <a:off x="494941" y="1755056"/>
            <a:ext cx="3473302" cy="1001043"/>
          </a:xfrm>
          <a:prstGeom prst="rect">
            <a:avLst/>
          </a:prstGeom>
          <a:solidFill>
            <a:schemeClr val="accent6">
              <a:lumMod val="20000"/>
              <a:lumOff val="80000"/>
            </a:schemeClr>
          </a:solidFill>
        </p:spPr>
        <p:txBody>
          <a:bodyPr wrap="square" rtlCol="0">
            <a:spAutoFit/>
          </a:bodyPr>
          <a:lstStyle/>
          <a:p>
            <a:pPr>
              <a:lnSpc>
                <a:spcPts val="1800"/>
              </a:lnSpc>
            </a:pPr>
            <a:r>
              <a:rPr lang="en-US" sz="1200" b="1" spc="-10" dirty="0">
                <a:solidFill>
                  <a:srgbClr val="002060"/>
                </a:solidFill>
                <a:latin typeface="Poppins" panose="00000500000000000000" pitchFamily="2" charset="0"/>
                <a:cs typeface="Poppins" panose="00000500000000000000" pitchFamily="2" charset="0"/>
              </a:rPr>
              <a:t>A- CARRERAS TRADICIONALES. B- CARRERAS TRADICIONALES RENOVADAS. C- CARRERAS MADURAS EN CONSTANTE EVOLUCIÓN.  D- CARRERAS  EMERGENTES. </a:t>
            </a:r>
          </a:p>
        </p:txBody>
      </p:sp>
      <p:sp>
        <p:nvSpPr>
          <p:cNvPr id="7" name="TextBox 6">
            <a:extLst>
              <a:ext uri="{FF2B5EF4-FFF2-40B4-BE49-F238E27FC236}">
                <a16:creationId xmlns:a16="http://schemas.microsoft.com/office/drawing/2014/main" id="{010D068A-2559-C54F-A5E4-567106BC0605}"/>
              </a:ext>
            </a:extLst>
          </p:cNvPr>
          <p:cNvSpPr txBox="1"/>
          <p:nvPr/>
        </p:nvSpPr>
        <p:spPr>
          <a:xfrm>
            <a:off x="762000" y="-124238"/>
            <a:ext cx="10668000" cy="1114921"/>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300" dirty="0">
                <a:solidFill>
                  <a:srgbClr val="FF0000"/>
                </a:solidFill>
                <a:latin typeface="Poppins" panose="00000500000000000000" pitchFamily="2" charset="0"/>
                <a:cs typeface="Poppins" panose="00000500000000000000" pitchFamily="2" charset="0"/>
              </a:rPr>
              <a:t>8 PILARES DE LA FORMACIÓN TÉCNICO PROFESIONAL </a:t>
            </a:r>
          </a:p>
        </p:txBody>
      </p:sp>
      <p:sp>
        <p:nvSpPr>
          <p:cNvPr id="8" name="TextBox 7">
            <a:extLst>
              <a:ext uri="{FF2B5EF4-FFF2-40B4-BE49-F238E27FC236}">
                <a16:creationId xmlns:a16="http://schemas.microsoft.com/office/drawing/2014/main" id="{FFCEEA6D-3BF5-324A-809D-BCFDD7C68F80}"/>
              </a:ext>
            </a:extLst>
          </p:cNvPr>
          <p:cNvSpPr txBox="1"/>
          <p:nvPr/>
        </p:nvSpPr>
        <p:spPr>
          <a:xfrm>
            <a:off x="762001" y="918735"/>
            <a:ext cx="10668000" cy="348172"/>
          </a:xfrm>
          <a:prstGeom prst="rect">
            <a:avLst/>
          </a:prstGeom>
          <a:noFill/>
        </p:spPr>
        <p:txBody>
          <a:bodyPr wrap="square" rtlCol="0">
            <a:spAutoFit/>
          </a:bodyPr>
          <a:lstStyle/>
          <a:p>
            <a:pPr algn="ctr">
              <a:lnSpc>
                <a:spcPts val="2100"/>
              </a:lnSpc>
            </a:pPr>
            <a:r>
              <a:rPr lang="en-US" sz="1500" b="1" spc="-60" dirty="0">
                <a:latin typeface="Poppins" panose="00000500000000000000" pitchFamily="2" charset="0"/>
                <a:cs typeface="Poppins" panose="00000500000000000000" pitchFamily="2" charset="0"/>
              </a:rPr>
              <a:t>CAMBIO PERMANENTE ´RESPONDIENDO A LA DE LA  INDUSTRIA, TECNOLOGÍA, MERCADO Y SOCIEDAD. </a:t>
            </a:r>
          </a:p>
        </p:txBody>
      </p:sp>
      <p:sp>
        <p:nvSpPr>
          <p:cNvPr id="9" name="TextBox 8">
            <a:extLst>
              <a:ext uri="{FF2B5EF4-FFF2-40B4-BE49-F238E27FC236}">
                <a16:creationId xmlns:a16="http://schemas.microsoft.com/office/drawing/2014/main" id="{EE6C0440-69D2-F84F-91C3-9BC1304522FD}"/>
              </a:ext>
            </a:extLst>
          </p:cNvPr>
          <p:cNvSpPr txBox="1"/>
          <p:nvPr/>
        </p:nvSpPr>
        <p:spPr>
          <a:xfrm>
            <a:off x="707987" y="2815947"/>
            <a:ext cx="3097915" cy="400110"/>
          </a:xfrm>
          <a:prstGeom prst="rect">
            <a:avLst/>
          </a:prstGeom>
          <a:solidFill>
            <a:schemeClr val="accent4">
              <a:lumMod val="60000"/>
              <a:lumOff val="40000"/>
            </a:schemeClr>
          </a:solidFill>
        </p:spPr>
        <p:txBody>
          <a:bodyPr wrap="square" rtlCol="0" anchor="b">
            <a:spAutoFit/>
          </a:bodyPr>
          <a:lstStyle/>
          <a:p>
            <a:r>
              <a:rPr lang="en-US" sz="2000" b="1" spc="-15" dirty="0">
                <a:solidFill>
                  <a:schemeClr val="tx2"/>
                </a:solidFill>
                <a:latin typeface="Poppins" panose="00000500000000000000" pitchFamily="2" charset="0"/>
                <a:cs typeface="Poppins" panose="00000500000000000000" pitchFamily="2" charset="0"/>
              </a:rPr>
              <a:t>PROFESORES,TUTORES </a:t>
            </a:r>
          </a:p>
        </p:txBody>
      </p:sp>
      <p:sp>
        <p:nvSpPr>
          <p:cNvPr id="10" name="TextBox 9">
            <a:extLst>
              <a:ext uri="{FF2B5EF4-FFF2-40B4-BE49-F238E27FC236}">
                <a16:creationId xmlns:a16="http://schemas.microsoft.com/office/drawing/2014/main" id="{35D14339-EAF2-5643-B68E-E3E9517D3CE7}"/>
              </a:ext>
            </a:extLst>
          </p:cNvPr>
          <p:cNvSpPr txBox="1"/>
          <p:nvPr/>
        </p:nvSpPr>
        <p:spPr>
          <a:xfrm>
            <a:off x="720276" y="3162961"/>
            <a:ext cx="3054439" cy="770211"/>
          </a:xfrm>
          <a:prstGeom prst="rect">
            <a:avLst/>
          </a:prstGeom>
          <a:solidFill>
            <a:srgbClr val="CCFFFF"/>
          </a:solidFill>
        </p:spPr>
        <p:txBody>
          <a:bodyPr wrap="square" rtlCol="0">
            <a:spAutoFit/>
          </a:bodyPr>
          <a:lstStyle/>
          <a:p>
            <a:pPr>
              <a:lnSpc>
                <a:spcPts val="1800"/>
              </a:lnSpc>
            </a:pPr>
            <a:r>
              <a:rPr lang="en-US" sz="1400" b="1" spc="-10" dirty="0">
                <a:solidFill>
                  <a:srgbClr val="002060"/>
                </a:solidFill>
                <a:latin typeface="Poppins" panose="00000500000000000000" pitchFamily="2" charset="0"/>
                <a:cs typeface="Poppins" panose="00000500000000000000" pitchFamily="2" charset="0"/>
              </a:rPr>
              <a:t>PERFILES ACTUALIZADOS. CAPACITACIÓN Y ACTUALIZACIÓN PERMANENTE. </a:t>
            </a:r>
          </a:p>
        </p:txBody>
      </p:sp>
      <p:sp>
        <p:nvSpPr>
          <p:cNvPr id="11" name="TextBox 10">
            <a:extLst>
              <a:ext uri="{FF2B5EF4-FFF2-40B4-BE49-F238E27FC236}">
                <a16:creationId xmlns:a16="http://schemas.microsoft.com/office/drawing/2014/main" id="{82349A99-85EC-C04D-98CC-5C57A1E29316}"/>
              </a:ext>
            </a:extLst>
          </p:cNvPr>
          <p:cNvSpPr txBox="1"/>
          <p:nvPr/>
        </p:nvSpPr>
        <p:spPr>
          <a:xfrm>
            <a:off x="494941" y="3880076"/>
            <a:ext cx="3684357" cy="646331"/>
          </a:xfrm>
          <a:prstGeom prst="rect">
            <a:avLst/>
          </a:prstGeom>
          <a:solidFill>
            <a:schemeClr val="accent4">
              <a:lumMod val="20000"/>
              <a:lumOff val="80000"/>
            </a:schemeClr>
          </a:solidFill>
        </p:spPr>
        <p:txBody>
          <a:bodyPr wrap="square" rtlCol="0" anchor="b">
            <a:spAutoFit/>
          </a:bodyPr>
          <a:lstStyle/>
          <a:p>
            <a:r>
              <a:rPr lang="en-US" b="1" spc="-15" dirty="0">
                <a:solidFill>
                  <a:schemeClr val="tx2"/>
                </a:solidFill>
                <a:latin typeface="Poppins" panose="00000500000000000000" pitchFamily="2" charset="0"/>
                <a:cs typeface="Poppins" panose="00000500000000000000" pitchFamily="2" charset="0"/>
              </a:rPr>
              <a:t>ESTUDIO DE REQUERIMIENTOS MERCADO LABORAL .DATA</a:t>
            </a:r>
          </a:p>
        </p:txBody>
      </p:sp>
      <p:sp>
        <p:nvSpPr>
          <p:cNvPr id="12" name="TextBox 11">
            <a:extLst>
              <a:ext uri="{FF2B5EF4-FFF2-40B4-BE49-F238E27FC236}">
                <a16:creationId xmlns:a16="http://schemas.microsoft.com/office/drawing/2014/main" id="{DA584850-2714-A54A-BB04-67AEA2F05AC8}"/>
              </a:ext>
            </a:extLst>
          </p:cNvPr>
          <p:cNvSpPr txBox="1"/>
          <p:nvPr/>
        </p:nvSpPr>
        <p:spPr>
          <a:xfrm>
            <a:off x="707988" y="4546506"/>
            <a:ext cx="3100466" cy="1001043"/>
          </a:xfrm>
          <a:prstGeom prst="rect">
            <a:avLst/>
          </a:prstGeom>
          <a:solidFill>
            <a:srgbClr val="FFFFCC"/>
          </a:solidFill>
        </p:spPr>
        <p:txBody>
          <a:bodyPr wrap="square" rtlCol="0">
            <a:spAutoFit/>
          </a:bodyPr>
          <a:lstStyle/>
          <a:p>
            <a:pPr>
              <a:lnSpc>
                <a:spcPts val="1800"/>
              </a:lnSpc>
            </a:pPr>
            <a:r>
              <a:rPr lang="en-US" sz="1200" b="1" spc="-10" dirty="0">
                <a:solidFill>
                  <a:srgbClr val="002060"/>
                </a:solidFill>
                <a:latin typeface="Poppins" panose="00000500000000000000" pitchFamily="2" charset="0"/>
                <a:cs typeface="Poppins" panose="00000500000000000000" pitchFamily="2" charset="0"/>
              </a:rPr>
              <a:t>CONTACTO PERMANETE CON SECTOR EMPRESARIAL PARA SABER SUS NECESIDADES. </a:t>
            </a:r>
            <a:r>
              <a:rPr lang="en-US" sz="1600" b="1" spc="-10" dirty="0">
                <a:solidFill>
                  <a:srgbClr val="002060"/>
                </a:solidFill>
                <a:latin typeface="Poppins" panose="00000500000000000000" pitchFamily="2" charset="0"/>
                <a:cs typeface="Poppins" panose="00000500000000000000" pitchFamily="2" charset="0"/>
              </a:rPr>
              <a:t>OBSERVATORIO </a:t>
            </a:r>
            <a:r>
              <a:rPr lang="en-US" sz="1200" b="1" spc="-10" dirty="0">
                <a:solidFill>
                  <a:srgbClr val="002060"/>
                </a:solidFill>
                <a:latin typeface="Poppins" panose="00000500000000000000" pitchFamily="2" charset="0"/>
                <a:cs typeface="Poppins" panose="00000500000000000000" pitchFamily="2" charset="0"/>
              </a:rPr>
              <a:t>LABORAL </a:t>
            </a:r>
          </a:p>
        </p:txBody>
      </p:sp>
      <p:sp>
        <p:nvSpPr>
          <p:cNvPr id="13" name="TextBox 12">
            <a:extLst>
              <a:ext uri="{FF2B5EF4-FFF2-40B4-BE49-F238E27FC236}">
                <a16:creationId xmlns:a16="http://schemas.microsoft.com/office/drawing/2014/main" id="{276FD274-BA45-9B44-B63F-E742E875C88C}"/>
              </a:ext>
            </a:extLst>
          </p:cNvPr>
          <p:cNvSpPr txBox="1"/>
          <p:nvPr/>
        </p:nvSpPr>
        <p:spPr>
          <a:xfrm>
            <a:off x="707987" y="5307785"/>
            <a:ext cx="2902159" cy="400110"/>
          </a:xfrm>
          <a:prstGeom prst="rect">
            <a:avLst/>
          </a:prstGeom>
          <a:solidFill>
            <a:schemeClr val="accent4">
              <a:lumMod val="40000"/>
              <a:lumOff val="60000"/>
            </a:schemeClr>
          </a:solidFill>
        </p:spPr>
        <p:txBody>
          <a:bodyPr wrap="square" rtlCol="0" anchor="b">
            <a:spAutoFit/>
          </a:bodyPr>
          <a:lstStyle/>
          <a:p>
            <a:r>
              <a:rPr lang="en-US" sz="2000" b="1" spc="-15" dirty="0">
                <a:solidFill>
                  <a:schemeClr val="tx2"/>
                </a:solidFill>
                <a:latin typeface="Poppins" panose="00000500000000000000" pitchFamily="2" charset="0"/>
                <a:cs typeface="Poppins" panose="00000500000000000000" pitchFamily="2" charset="0"/>
              </a:rPr>
              <a:t>DEMANDA/OFERTA </a:t>
            </a:r>
          </a:p>
        </p:txBody>
      </p:sp>
      <p:sp>
        <p:nvSpPr>
          <p:cNvPr id="14" name="TextBox 13">
            <a:extLst>
              <a:ext uri="{FF2B5EF4-FFF2-40B4-BE49-F238E27FC236}">
                <a16:creationId xmlns:a16="http://schemas.microsoft.com/office/drawing/2014/main" id="{24B1AEFA-77F4-B943-B4AC-9C1C2492C36B}"/>
              </a:ext>
            </a:extLst>
          </p:cNvPr>
          <p:cNvSpPr txBox="1"/>
          <p:nvPr/>
        </p:nvSpPr>
        <p:spPr>
          <a:xfrm>
            <a:off x="707988" y="5727994"/>
            <a:ext cx="3600129" cy="993862"/>
          </a:xfrm>
          <a:prstGeom prst="rect">
            <a:avLst/>
          </a:prstGeom>
          <a:solidFill>
            <a:srgbClr val="CCFFCC"/>
          </a:solidFill>
        </p:spPr>
        <p:txBody>
          <a:bodyPr wrap="square" rtlCol="0">
            <a:spAutoFit/>
          </a:bodyPr>
          <a:lstStyle/>
          <a:p>
            <a:pPr>
              <a:lnSpc>
                <a:spcPts val="1800"/>
              </a:lnSpc>
            </a:pPr>
            <a:r>
              <a:rPr lang="en-US" sz="1000" b="1" spc="-10" dirty="0">
                <a:solidFill>
                  <a:srgbClr val="002060"/>
                </a:solidFill>
                <a:latin typeface="Poppins" panose="00000500000000000000" pitchFamily="2" charset="0"/>
                <a:cs typeface="Poppins" panose="00000500000000000000" pitchFamily="2" charset="0"/>
              </a:rPr>
              <a:t>DIVERSIFICACIÓN DE LA OFERTA. DESCENTRALIZAR LOS SERVICIOS. PREPARAR A DESEMPLEADOS,SUB-EMPLEADOS, POBLACIONES ESPECIALES. ADEMAS DE OFERTA DE ULTIMA GENERACIÓN PARA RI4.0 </a:t>
            </a:r>
          </a:p>
        </p:txBody>
      </p:sp>
      <p:sp>
        <p:nvSpPr>
          <p:cNvPr id="15" name="TextBox 14">
            <a:extLst>
              <a:ext uri="{FF2B5EF4-FFF2-40B4-BE49-F238E27FC236}">
                <a16:creationId xmlns:a16="http://schemas.microsoft.com/office/drawing/2014/main" id="{03CD981F-8133-014A-8D24-405E6B2612A8}"/>
              </a:ext>
            </a:extLst>
          </p:cNvPr>
          <p:cNvSpPr txBox="1"/>
          <p:nvPr/>
        </p:nvSpPr>
        <p:spPr>
          <a:xfrm>
            <a:off x="8581853" y="1268284"/>
            <a:ext cx="2902159" cy="461665"/>
          </a:xfrm>
          <a:prstGeom prst="rect">
            <a:avLst/>
          </a:prstGeom>
          <a:solidFill>
            <a:srgbClr val="002060"/>
          </a:solidFill>
        </p:spPr>
        <p:txBody>
          <a:bodyPr wrap="square" rtlCol="0" anchor="b">
            <a:spAutoFit/>
          </a:bodyPr>
          <a:lstStyle/>
          <a:p>
            <a:pPr algn="r"/>
            <a:r>
              <a:rPr lang="en-US" sz="2400" b="1" spc="-15" dirty="0">
                <a:solidFill>
                  <a:schemeClr val="bg1"/>
                </a:solidFill>
                <a:latin typeface="Poppins" panose="00000500000000000000" pitchFamily="2" charset="0"/>
                <a:cs typeface="Poppins" panose="00000500000000000000" pitchFamily="2" charset="0"/>
              </a:rPr>
              <a:t>TRIPARTITO </a:t>
            </a:r>
          </a:p>
        </p:txBody>
      </p:sp>
      <p:sp>
        <p:nvSpPr>
          <p:cNvPr id="16" name="TextBox 15">
            <a:extLst>
              <a:ext uri="{FF2B5EF4-FFF2-40B4-BE49-F238E27FC236}">
                <a16:creationId xmlns:a16="http://schemas.microsoft.com/office/drawing/2014/main" id="{38AD9282-E953-3A4B-9419-AC24B6834532}"/>
              </a:ext>
            </a:extLst>
          </p:cNvPr>
          <p:cNvSpPr txBox="1"/>
          <p:nvPr/>
        </p:nvSpPr>
        <p:spPr>
          <a:xfrm>
            <a:off x="7429058" y="1720551"/>
            <a:ext cx="4054955" cy="315727"/>
          </a:xfrm>
          <a:prstGeom prst="rect">
            <a:avLst/>
          </a:prstGeom>
          <a:solidFill>
            <a:srgbClr val="CCFF33"/>
          </a:solidFill>
        </p:spPr>
        <p:txBody>
          <a:bodyPr wrap="square" rtlCol="0">
            <a:spAutoFit/>
          </a:bodyPr>
          <a:lstStyle/>
          <a:p>
            <a:pPr algn="r">
              <a:lnSpc>
                <a:spcPts val="1800"/>
              </a:lnSpc>
            </a:pPr>
            <a:r>
              <a:rPr lang="en-US" sz="1400" b="1" spc="-10" dirty="0">
                <a:solidFill>
                  <a:schemeClr val="tx1">
                    <a:lumMod val="50000"/>
                  </a:schemeClr>
                </a:solidFill>
                <a:latin typeface="Poppins" panose="00000500000000000000" pitchFamily="2" charset="0"/>
                <a:cs typeface="Poppins" panose="00000500000000000000" pitchFamily="2" charset="0"/>
              </a:rPr>
              <a:t>EMPRESAS. TRABAJADORES. ESTADO .</a:t>
            </a:r>
          </a:p>
        </p:txBody>
      </p:sp>
      <p:sp>
        <p:nvSpPr>
          <p:cNvPr id="17" name="TextBox 16">
            <a:extLst>
              <a:ext uri="{FF2B5EF4-FFF2-40B4-BE49-F238E27FC236}">
                <a16:creationId xmlns:a16="http://schemas.microsoft.com/office/drawing/2014/main" id="{C7A322C9-D138-7F4D-AD86-AAC78CBEA035}"/>
              </a:ext>
            </a:extLst>
          </p:cNvPr>
          <p:cNvSpPr txBox="1"/>
          <p:nvPr/>
        </p:nvSpPr>
        <p:spPr>
          <a:xfrm>
            <a:off x="7731106" y="2004786"/>
            <a:ext cx="3752906" cy="400110"/>
          </a:xfrm>
          <a:prstGeom prst="rect">
            <a:avLst/>
          </a:prstGeom>
          <a:solidFill>
            <a:srgbClr val="66FFFF"/>
          </a:solidFill>
        </p:spPr>
        <p:txBody>
          <a:bodyPr wrap="square" rtlCol="0" anchor="b">
            <a:spAutoFit/>
          </a:bodyPr>
          <a:lstStyle/>
          <a:p>
            <a:r>
              <a:rPr lang="en-US" sz="2000" b="1" spc="-15" dirty="0">
                <a:solidFill>
                  <a:schemeClr val="tx2"/>
                </a:solidFill>
                <a:latin typeface="Poppins" panose="00000500000000000000" pitchFamily="2" charset="0"/>
                <a:cs typeface="Poppins" panose="00000500000000000000" pitchFamily="2" charset="0"/>
              </a:rPr>
              <a:t>FILOSOFÍA.EPISTEMOLOGÍA </a:t>
            </a:r>
          </a:p>
        </p:txBody>
      </p:sp>
      <p:sp>
        <p:nvSpPr>
          <p:cNvPr id="18" name="TextBox 17">
            <a:extLst>
              <a:ext uri="{FF2B5EF4-FFF2-40B4-BE49-F238E27FC236}">
                <a16:creationId xmlns:a16="http://schemas.microsoft.com/office/drawing/2014/main" id="{8CDA6FAB-D2CC-994F-B7A4-35986A9BC2EA}"/>
              </a:ext>
            </a:extLst>
          </p:cNvPr>
          <p:cNvSpPr txBox="1"/>
          <p:nvPr/>
        </p:nvSpPr>
        <p:spPr>
          <a:xfrm>
            <a:off x="8172916" y="2424994"/>
            <a:ext cx="3109600" cy="770211"/>
          </a:xfrm>
          <a:prstGeom prst="rect">
            <a:avLst/>
          </a:prstGeom>
          <a:solidFill>
            <a:srgbClr val="CCFFFF"/>
          </a:solidFill>
        </p:spPr>
        <p:txBody>
          <a:bodyPr wrap="square" rtlCol="0">
            <a:spAutoFit/>
          </a:bodyPr>
          <a:lstStyle/>
          <a:p>
            <a:pPr algn="ctr">
              <a:lnSpc>
                <a:spcPts val="1800"/>
              </a:lnSpc>
            </a:pPr>
            <a:r>
              <a:rPr lang="en-US" sz="1200" b="1" spc="-10" dirty="0">
                <a:solidFill>
                  <a:schemeClr val="tx1">
                    <a:lumMod val="50000"/>
                  </a:schemeClr>
                </a:solidFill>
                <a:latin typeface="Poppins" panose="00000500000000000000" pitchFamily="2" charset="0"/>
                <a:cs typeface="Poppins" panose="00000500000000000000" pitchFamily="2" charset="0"/>
              </a:rPr>
              <a:t>FINES. OBJETIVOS. PRINCIPIOS. FUNDAMENTOS EPISTEMOLOGICOS CURRICULUM .</a:t>
            </a:r>
          </a:p>
        </p:txBody>
      </p:sp>
      <p:sp>
        <p:nvSpPr>
          <p:cNvPr id="19" name="TextBox 18">
            <a:extLst>
              <a:ext uri="{FF2B5EF4-FFF2-40B4-BE49-F238E27FC236}">
                <a16:creationId xmlns:a16="http://schemas.microsoft.com/office/drawing/2014/main" id="{563C2A47-97B0-5E47-A9FD-B5618F7664F7}"/>
              </a:ext>
            </a:extLst>
          </p:cNvPr>
          <p:cNvSpPr txBox="1"/>
          <p:nvPr/>
        </p:nvSpPr>
        <p:spPr>
          <a:xfrm>
            <a:off x="8581853" y="3079339"/>
            <a:ext cx="2902159" cy="461665"/>
          </a:xfrm>
          <a:prstGeom prst="rect">
            <a:avLst/>
          </a:prstGeom>
          <a:solidFill>
            <a:srgbClr val="00B0F0"/>
          </a:solidFill>
        </p:spPr>
        <p:txBody>
          <a:bodyPr wrap="square" rtlCol="0" anchor="b">
            <a:spAutoFit/>
          </a:bodyPr>
          <a:lstStyle/>
          <a:p>
            <a:pPr algn="r"/>
            <a:r>
              <a:rPr lang="en-US" sz="2400" b="1" spc="-15" dirty="0">
                <a:solidFill>
                  <a:schemeClr val="bg1"/>
                </a:solidFill>
                <a:latin typeface="Poppins" panose="00000500000000000000" pitchFamily="2" charset="0"/>
                <a:cs typeface="Poppins" panose="00000500000000000000" pitchFamily="2" charset="0"/>
              </a:rPr>
              <a:t>TECNOLOGÍA </a:t>
            </a:r>
          </a:p>
        </p:txBody>
      </p:sp>
      <p:sp>
        <p:nvSpPr>
          <p:cNvPr id="20" name="TextBox 19">
            <a:extLst>
              <a:ext uri="{FF2B5EF4-FFF2-40B4-BE49-F238E27FC236}">
                <a16:creationId xmlns:a16="http://schemas.microsoft.com/office/drawing/2014/main" id="{693D910E-B4F5-1849-A143-5B51F9DECA5E}"/>
              </a:ext>
            </a:extLst>
          </p:cNvPr>
          <p:cNvSpPr txBox="1"/>
          <p:nvPr/>
        </p:nvSpPr>
        <p:spPr>
          <a:xfrm>
            <a:off x="8304572" y="3605345"/>
            <a:ext cx="3684357" cy="770211"/>
          </a:xfrm>
          <a:prstGeom prst="rect">
            <a:avLst/>
          </a:prstGeom>
          <a:solidFill>
            <a:schemeClr val="accent4">
              <a:lumMod val="20000"/>
              <a:lumOff val="80000"/>
            </a:schemeClr>
          </a:solidFill>
        </p:spPr>
        <p:txBody>
          <a:bodyPr wrap="square" rtlCol="0">
            <a:spAutoFit/>
          </a:bodyPr>
          <a:lstStyle/>
          <a:p>
            <a:pPr>
              <a:lnSpc>
                <a:spcPts val="1800"/>
              </a:lnSpc>
            </a:pPr>
            <a:r>
              <a:rPr lang="en-US" sz="1200" b="1" spc="-10" dirty="0">
                <a:solidFill>
                  <a:schemeClr val="tx1">
                    <a:lumMod val="50000"/>
                  </a:schemeClr>
                </a:solidFill>
                <a:latin typeface="Poppins" panose="00000500000000000000" pitchFamily="2" charset="0"/>
                <a:cs typeface="Poppins" panose="00000500000000000000" pitchFamily="2" charset="0"/>
              </a:rPr>
              <a:t>PLATAFORMAS DE ENSEÑANZA MULTIMEDIAL. SOFTWARES DE SIMULACIÓN/EMULACIÓN. TALLERES VIRTUALES MODERNOS </a:t>
            </a:r>
          </a:p>
        </p:txBody>
      </p:sp>
      <p:sp>
        <p:nvSpPr>
          <p:cNvPr id="21" name="TextBox 20">
            <a:extLst>
              <a:ext uri="{FF2B5EF4-FFF2-40B4-BE49-F238E27FC236}">
                <a16:creationId xmlns:a16="http://schemas.microsoft.com/office/drawing/2014/main" id="{2BCA9D60-F96A-FB4C-B791-D664CAE2CF76}"/>
              </a:ext>
            </a:extLst>
          </p:cNvPr>
          <p:cNvSpPr txBox="1"/>
          <p:nvPr/>
        </p:nvSpPr>
        <p:spPr>
          <a:xfrm>
            <a:off x="8581853" y="4496205"/>
            <a:ext cx="2902159" cy="707886"/>
          </a:xfrm>
          <a:prstGeom prst="rect">
            <a:avLst/>
          </a:prstGeom>
          <a:solidFill>
            <a:srgbClr val="A50021"/>
          </a:solidFill>
        </p:spPr>
        <p:txBody>
          <a:bodyPr wrap="square" rtlCol="0" anchor="b">
            <a:spAutoFit/>
          </a:bodyPr>
          <a:lstStyle/>
          <a:p>
            <a:pPr algn="r"/>
            <a:r>
              <a:rPr lang="en-US" sz="2000" b="1" spc="-15" dirty="0">
                <a:solidFill>
                  <a:schemeClr val="bg1"/>
                </a:solidFill>
                <a:latin typeface="Poppins" panose="00000500000000000000" pitchFamily="2" charset="0"/>
                <a:cs typeface="Poppins" panose="00000500000000000000" pitchFamily="2" charset="0"/>
              </a:rPr>
              <a:t>INFRAESTRUCTURA FÍSICA Y DIGITAL </a:t>
            </a:r>
          </a:p>
        </p:txBody>
      </p:sp>
      <p:sp>
        <p:nvSpPr>
          <p:cNvPr id="22" name="TextBox 21">
            <a:extLst>
              <a:ext uri="{FF2B5EF4-FFF2-40B4-BE49-F238E27FC236}">
                <a16:creationId xmlns:a16="http://schemas.microsoft.com/office/drawing/2014/main" id="{FAAF7D92-EB12-0447-86BD-CC09EF38B664}"/>
              </a:ext>
            </a:extLst>
          </p:cNvPr>
          <p:cNvSpPr txBox="1"/>
          <p:nvPr/>
        </p:nvSpPr>
        <p:spPr>
          <a:xfrm>
            <a:off x="8091526" y="5725636"/>
            <a:ext cx="3392487" cy="1008225"/>
          </a:xfrm>
          <a:prstGeom prst="rect">
            <a:avLst/>
          </a:prstGeom>
          <a:solidFill>
            <a:schemeClr val="accent4">
              <a:lumMod val="40000"/>
              <a:lumOff val="60000"/>
            </a:schemeClr>
          </a:solidFill>
        </p:spPr>
        <p:txBody>
          <a:bodyPr wrap="square" rtlCol="0">
            <a:spAutoFit/>
          </a:bodyPr>
          <a:lstStyle/>
          <a:p>
            <a:pPr>
              <a:lnSpc>
                <a:spcPts val="1800"/>
              </a:lnSpc>
            </a:pPr>
            <a:r>
              <a:rPr lang="en-US" sz="1400" b="1" spc="-10" dirty="0">
                <a:solidFill>
                  <a:schemeClr val="tx1">
                    <a:lumMod val="50000"/>
                  </a:schemeClr>
                </a:solidFill>
                <a:latin typeface="Poppins" panose="00000500000000000000" pitchFamily="2" charset="0"/>
                <a:cs typeface="Poppins" panose="00000500000000000000" pitchFamily="2" charset="0"/>
              </a:rPr>
              <a:t>REDES . . EDIFICIOS INTELIGENTES. PLANTA FÍSICA 4.0  EQUIPAMIENTO COMPUTADORAS PANTALLAS INTELIGENTES. </a:t>
            </a:r>
          </a:p>
        </p:txBody>
      </p:sp>
      <p:sp>
        <p:nvSpPr>
          <p:cNvPr id="23" name="TextBox 22">
            <a:extLst>
              <a:ext uri="{FF2B5EF4-FFF2-40B4-BE49-F238E27FC236}">
                <a16:creationId xmlns:a16="http://schemas.microsoft.com/office/drawing/2014/main" id="{56CCD6A4-FB0F-4C42-89E7-4CA3F03AB1E1}"/>
              </a:ext>
            </a:extLst>
          </p:cNvPr>
          <p:cNvSpPr txBox="1"/>
          <p:nvPr/>
        </p:nvSpPr>
        <p:spPr>
          <a:xfrm>
            <a:off x="6343605" y="2830509"/>
            <a:ext cx="411360" cy="353943"/>
          </a:xfrm>
          <a:prstGeom prst="rect">
            <a:avLst/>
          </a:prstGeom>
          <a:noFill/>
        </p:spPr>
        <p:txBody>
          <a:bodyPr wrap="square" rtlCol="0" anchor="ctr">
            <a:spAutoFit/>
          </a:bodyPr>
          <a:lstStyle/>
          <a:p>
            <a:pPr algn="ctr"/>
            <a:r>
              <a:rPr lang="en-US" sz="1700" b="1" spc="-15" dirty="0">
                <a:solidFill>
                  <a:schemeClr val="bg1"/>
                </a:solidFill>
                <a:latin typeface="Poppins" panose="00000500000000000000" pitchFamily="2" charset="0"/>
                <a:cs typeface="Poppins" panose="00000500000000000000" pitchFamily="2" charset="0"/>
              </a:rPr>
              <a:t>01</a:t>
            </a:r>
          </a:p>
        </p:txBody>
      </p:sp>
      <p:sp>
        <p:nvSpPr>
          <p:cNvPr id="24" name="TextBox 23">
            <a:extLst>
              <a:ext uri="{FF2B5EF4-FFF2-40B4-BE49-F238E27FC236}">
                <a16:creationId xmlns:a16="http://schemas.microsoft.com/office/drawing/2014/main" id="{0F044BF6-296F-4545-A561-FBCFB4063A2E}"/>
              </a:ext>
            </a:extLst>
          </p:cNvPr>
          <p:cNvSpPr txBox="1"/>
          <p:nvPr/>
        </p:nvSpPr>
        <p:spPr>
          <a:xfrm>
            <a:off x="6967357" y="3313658"/>
            <a:ext cx="411360" cy="615553"/>
          </a:xfrm>
          <a:prstGeom prst="rect">
            <a:avLst/>
          </a:prstGeom>
          <a:noFill/>
        </p:spPr>
        <p:txBody>
          <a:bodyPr wrap="square" rtlCol="0" anchor="ctr">
            <a:spAutoFit/>
          </a:bodyPr>
          <a:lstStyle/>
          <a:p>
            <a:pPr algn="ctr"/>
            <a:r>
              <a:rPr lang="en-US" sz="1700" b="1" spc="-15" dirty="0">
                <a:solidFill>
                  <a:schemeClr val="bg1"/>
                </a:solidFill>
                <a:latin typeface="Poppins" panose="00000500000000000000" pitchFamily="2" charset="0"/>
                <a:cs typeface="Poppins" panose="00000500000000000000" pitchFamily="2" charset="0"/>
              </a:rPr>
              <a:t>02</a:t>
            </a:r>
          </a:p>
        </p:txBody>
      </p:sp>
      <p:sp>
        <p:nvSpPr>
          <p:cNvPr id="25" name="TextBox 24">
            <a:extLst>
              <a:ext uri="{FF2B5EF4-FFF2-40B4-BE49-F238E27FC236}">
                <a16:creationId xmlns:a16="http://schemas.microsoft.com/office/drawing/2014/main" id="{090ADF6D-DAC0-C846-A1EB-245947ECFC9E}"/>
              </a:ext>
            </a:extLst>
          </p:cNvPr>
          <p:cNvSpPr txBox="1"/>
          <p:nvPr/>
        </p:nvSpPr>
        <p:spPr>
          <a:xfrm>
            <a:off x="6983685" y="4208834"/>
            <a:ext cx="411360" cy="615553"/>
          </a:xfrm>
          <a:prstGeom prst="rect">
            <a:avLst/>
          </a:prstGeom>
          <a:noFill/>
        </p:spPr>
        <p:txBody>
          <a:bodyPr wrap="square" rtlCol="0" anchor="ctr">
            <a:spAutoFit/>
          </a:bodyPr>
          <a:lstStyle/>
          <a:p>
            <a:pPr algn="ctr"/>
            <a:r>
              <a:rPr lang="en-US" sz="1700" b="1" spc="-15" dirty="0">
                <a:solidFill>
                  <a:schemeClr val="bg1"/>
                </a:solidFill>
                <a:latin typeface="Poppins" panose="00000500000000000000" pitchFamily="2" charset="0"/>
                <a:cs typeface="Poppins" panose="00000500000000000000" pitchFamily="2" charset="0"/>
              </a:rPr>
              <a:t>03</a:t>
            </a:r>
          </a:p>
        </p:txBody>
      </p:sp>
      <p:sp>
        <p:nvSpPr>
          <p:cNvPr id="26" name="TextBox 25">
            <a:extLst>
              <a:ext uri="{FF2B5EF4-FFF2-40B4-BE49-F238E27FC236}">
                <a16:creationId xmlns:a16="http://schemas.microsoft.com/office/drawing/2014/main" id="{6E3B57FF-295A-384D-9665-AAFB29809C2A}"/>
              </a:ext>
            </a:extLst>
          </p:cNvPr>
          <p:cNvSpPr txBox="1"/>
          <p:nvPr/>
        </p:nvSpPr>
        <p:spPr>
          <a:xfrm>
            <a:off x="6314213" y="4826054"/>
            <a:ext cx="411360" cy="615553"/>
          </a:xfrm>
          <a:prstGeom prst="rect">
            <a:avLst/>
          </a:prstGeom>
          <a:noFill/>
        </p:spPr>
        <p:txBody>
          <a:bodyPr wrap="square" rtlCol="0" anchor="ctr">
            <a:spAutoFit/>
          </a:bodyPr>
          <a:lstStyle/>
          <a:p>
            <a:pPr algn="ctr"/>
            <a:r>
              <a:rPr lang="en-US" sz="1700" b="1" spc="-15" dirty="0">
                <a:solidFill>
                  <a:schemeClr val="bg1"/>
                </a:solidFill>
                <a:latin typeface="Poppins" panose="00000500000000000000" pitchFamily="2" charset="0"/>
                <a:cs typeface="Poppins" panose="00000500000000000000" pitchFamily="2" charset="0"/>
              </a:rPr>
              <a:t>04</a:t>
            </a:r>
          </a:p>
        </p:txBody>
      </p:sp>
      <p:sp>
        <p:nvSpPr>
          <p:cNvPr id="27" name="TextBox 26">
            <a:extLst>
              <a:ext uri="{FF2B5EF4-FFF2-40B4-BE49-F238E27FC236}">
                <a16:creationId xmlns:a16="http://schemas.microsoft.com/office/drawing/2014/main" id="{55766436-271E-B648-812B-5546AE1D65F5}"/>
              </a:ext>
            </a:extLst>
          </p:cNvPr>
          <p:cNvSpPr txBox="1"/>
          <p:nvPr/>
        </p:nvSpPr>
        <p:spPr>
          <a:xfrm>
            <a:off x="5464264" y="2699704"/>
            <a:ext cx="411360" cy="615553"/>
          </a:xfrm>
          <a:prstGeom prst="rect">
            <a:avLst/>
          </a:prstGeom>
          <a:noFill/>
        </p:spPr>
        <p:txBody>
          <a:bodyPr wrap="square" rtlCol="0" anchor="ctr">
            <a:spAutoFit/>
          </a:bodyPr>
          <a:lstStyle/>
          <a:p>
            <a:pPr algn="ctr"/>
            <a:r>
              <a:rPr lang="en-US" sz="1700" b="1" spc="-15" dirty="0">
                <a:solidFill>
                  <a:schemeClr val="bg1"/>
                </a:solidFill>
                <a:latin typeface="Poppins" panose="00000500000000000000" pitchFamily="2" charset="0"/>
                <a:cs typeface="Poppins" panose="00000500000000000000" pitchFamily="2" charset="0"/>
              </a:rPr>
              <a:t>08</a:t>
            </a:r>
          </a:p>
        </p:txBody>
      </p:sp>
      <p:sp>
        <p:nvSpPr>
          <p:cNvPr id="28" name="TextBox 27">
            <a:extLst>
              <a:ext uri="{FF2B5EF4-FFF2-40B4-BE49-F238E27FC236}">
                <a16:creationId xmlns:a16="http://schemas.microsoft.com/office/drawing/2014/main" id="{8AEC7F6E-C709-DA48-BC0D-40F65C699A76}"/>
              </a:ext>
            </a:extLst>
          </p:cNvPr>
          <p:cNvSpPr txBox="1"/>
          <p:nvPr/>
        </p:nvSpPr>
        <p:spPr>
          <a:xfrm>
            <a:off x="5438138" y="4826054"/>
            <a:ext cx="411360" cy="615553"/>
          </a:xfrm>
          <a:prstGeom prst="rect">
            <a:avLst/>
          </a:prstGeom>
          <a:noFill/>
        </p:spPr>
        <p:txBody>
          <a:bodyPr wrap="square" rtlCol="0" anchor="ctr">
            <a:spAutoFit/>
          </a:bodyPr>
          <a:lstStyle/>
          <a:p>
            <a:pPr algn="ctr"/>
            <a:r>
              <a:rPr lang="en-US" sz="1700" b="1" spc="-15" dirty="0">
                <a:solidFill>
                  <a:schemeClr val="bg1"/>
                </a:solidFill>
                <a:latin typeface="Poppins" panose="00000500000000000000" pitchFamily="2" charset="0"/>
                <a:cs typeface="Poppins" panose="00000500000000000000" pitchFamily="2" charset="0"/>
              </a:rPr>
              <a:t>05</a:t>
            </a:r>
          </a:p>
        </p:txBody>
      </p:sp>
      <p:sp>
        <p:nvSpPr>
          <p:cNvPr id="29" name="TextBox 28">
            <a:extLst>
              <a:ext uri="{FF2B5EF4-FFF2-40B4-BE49-F238E27FC236}">
                <a16:creationId xmlns:a16="http://schemas.microsoft.com/office/drawing/2014/main" id="{A9D3268D-FA86-534F-ACA1-6918FF0E9C24}"/>
              </a:ext>
            </a:extLst>
          </p:cNvPr>
          <p:cNvSpPr txBox="1"/>
          <p:nvPr/>
        </p:nvSpPr>
        <p:spPr>
          <a:xfrm>
            <a:off x="4795657" y="3313658"/>
            <a:ext cx="411360" cy="615553"/>
          </a:xfrm>
          <a:prstGeom prst="rect">
            <a:avLst/>
          </a:prstGeom>
          <a:noFill/>
        </p:spPr>
        <p:txBody>
          <a:bodyPr wrap="square" rtlCol="0" anchor="ctr">
            <a:spAutoFit/>
          </a:bodyPr>
          <a:lstStyle/>
          <a:p>
            <a:pPr algn="ctr"/>
            <a:r>
              <a:rPr lang="en-US" sz="1700" b="1" spc="-15" dirty="0">
                <a:solidFill>
                  <a:schemeClr val="bg1"/>
                </a:solidFill>
                <a:latin typeface="Poppins" panose="00000500000000000000" pitchFamily="2" charset="0"/>
                <a:cs typeface="Poppins" panose="00000500000000000000" pitchFamily="2" charset="0"/>
              </a:rPr>
              <a:t>07</a:t>
            </a:r>
          </a:p>
        </p:txBody>
      </p:sp>
      <p:sp>
        <p:nvSpPr>
          <p:cNvPr id="30" name="TextBox 29">
            <a:extLst>
              <a:ext uri="{FF2B5EF4-FFF2-40B4-BE49-F238E27FC236}">
                <a16:creationId xmlns:a16="http://schemas.microsoft.com/office/drawing/2014/main" id="{6E68BD52-943C-1341-9ED9-84CFBD8C62F0}"/>
              </a:ext>
            </a:extLst>
          </p:cNvPr>
          <p:cNvSpPr txBox="1"/>
          <p:nvPr/>
        </p:nvSpPr>
        <p:spPr>
          <a:xfrm>
            <a:off x="4811985" y="4208834"/>
            <a:ext cx="411360" cy="615553"/>
          </a:xfrm>
          <a:prstGeom prst="rect">
            <a:avLst/>
          </a:prstGeom>
          <a:noFill/>
        </p:spPr>
        <p:txBody>
          <a:bodyPr wrap="square" rtlCol="0" anchor="ctr">
            <a:spAutoFit/>
          </a:bodyPr>
          <a:lstStyle/>
          <a:p>
            <a:pPr algn="ctr"/>
            <a:endParaRPr lang="en-US" sz="1700" b="1" spc="-15" dirty="0">
              <a:solidFill>
                <a:schemeClr val="bg1"/>
              </a:solidFill>
              <a:latin typeface="Poppins" panose="00000500000000000000" pitchFamily="2" charset="0"/>
              <a:cs typeface="Poppins" panose="00000500000000000000" pitchFamily="2" charset="0"/>
            </a:endParaRPr>
          </a:p>
          <a:p>
            <a:pPr algn="ctr"/>
            <a:endParaRPr lang="en-US" sz="1700" b="1" spc="-15"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512121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C91079-FD3C-55CC-1918-A71B8B143099}"/>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135798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00A4AF-8038-BCB7-B4DF-FE8E3E419349}"/>
              </a:ext>
            </a:extLst>
          </p:cNvPr>
          <p:cNvSpPr>
            <a:spLocks noGrp="1"/>
          </p:cNvSpPr>
          <p:nvPr>
            <p:ph type="title"/>
          </p:nvPr>
        </p:nvSpPr>
        <p:spPr>
          <a:solidFill>
            <a:srgbClr val="002060"/>
          </a:solidFill>
        </p:spPr>
        <p:txBody>
          <a:bodyPr/>
          <a:lstStyle/>
          <a:p>
            <a:pPr algn="ctr"/>
            <a:r>
              <a:rPr lang="es-CR" b="1" dirty="0">
                <a:solidFill>
                  <a:srgbClr val="FFFF00"/>
                </a:solidFill>
              </a:rPr>
              <a:t>CONCLUSION PRIMERA PARTE </a:t>
            </a:r>
          </a:p>
        </p:txBody>
      </p:sp>
      <p:sp>
        <p:nvSpPr>
          <p:cNvPr id="3" name="Marcador de contenido 2">
            <a:extLst>
              <a:ext uri="{FF2B5EF4-FFF2-40B4-BE49-F238E27FC236}">
                <a16:creationId xmlns:a16="http://schemas.microsoft.com/office/drawing/2014/main" id="{74BA834E-E0D7-01CF-0535-ED816F6C56AB}"/>
              </a:ext>
            </a:extLst>
          </p:cNvPr>
          <p:cNvSpPr>
            <a:spLocks noGrp="1"/>
          </p:cNvSpPr>
          <p:nvPr>
            <p:ph idx="1"/>
          </p:nvPr>
        </p:nvSpPr>
        <p:spPr>
          <a:solidFill>
            <a:srgbClr val="FFFFCC"/>
          </a:solidFill>
        </p:spPr>
        <p:txBody>
          <a:bodyPr>
            <a:normAutofit fontScale="92500"/>
          </a:bodyPr>
          <a:lstStyle/>
          <a:p>
            <a:r>
              <a:rPr lang="es-CR" dirty="0"/>
              <a:t>En esta Primera Parte hemos hecho un recorrido por aquellos factores históricos, conceptuales, contextuales y prácticos que podrían incidir, </a:t>
            </a:r>
            <a:r>
              <a:rPr lang="es-CR" sz="2800" b="1" dirty="0">
                <a:solidFill>
                  <a:srgbClr val="002060"/>
                </a:solidFill>
              </a:rPr>
              <a:t>DE CARA AL FUTURO en responder a la Pregunta: ¿PARA QUÉ Y PARA QUIÉN ES LA FORMACIÓN TÉCNICA PROFESIONAL?</a:t>
            </a:r>
          </a:p>
          <a:p>
            <a:r>
              <a:rPr lang="es-CR" b="1" dirty="0">
                <a:solidFill>
                  <a:srgbClr val="C00000"/>
                </a:solidFill>
              </a:rPr>
              <a:t>Hemos afirmado que la FTP-por ser la más nueva de las Modalidades de Educación , tomó prestadas de las otras modalidades su organización, su filosofía y sus prácticas. Pero no ha incorporado-en la Filosofía- aspectos muy propios de su nicho de actuación: EL TRABAJO y su Contexto.</a:t>
            </a:r>
          </a:p>
          <a:p>
            <a:r>
              <a:rPr lang="es-CR" b="1" dirty="0">
                <a:solidFill>
                  <a:srgbClr val="002060"/>
                </a:solidFill>
              </a:rPr>
              <a:t>En la Segunda parte de esta Charla trataremos de analizar algunos factores que –a mi modo de ver- deberían de ser tomados en cuenta en una Revisión de la FTP del Futuro . </a:t>
            </a:r>
            <a:endParaRPr lang="es-CR" dirty="0">
              <a:solidFill>
                <a:srgbClr val="002060"/>
              </a:solidFill>
            </a:endParaRPr>
          </a:p>
        </p:txBody>
      </p:sp>
    </p:spTree>
    <p:extLst>
      <p:ext uri="{BB962C8B-B14F-4D97-AF65-F5344CB8AC3E}">
        <p14:creationId xmlns:p14="http://schemas.microsoft.com/office/powerpoint/2010/main" val="2142890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14E208-1CB3-CC4A-D32B-CAD18C3DBA3A}"/>
              </a:ext>
            </a:extLst>
          </p:cNvPr>
          <p:cNvSpPr>
            <a:spLocks noGrp="1"/>
          </p:cNvSpPr>
          <p:nvPr>
            <p:ph type="title"/>
          </p:nvPr>
        </p:nvSpPr>
        <p:spPr>
          <a:solidFill>
            <a:srgbClr val="002060"/>
          </a:solidFill>
        </p:spPr>
        <p:txBody>
          <a:bodyPr/>
          <a:lstStyle/>
          <a:p>
            <a:r>
              <a:rPr lang="es-CR" b="1" dirty="0">
                <a:solidFill>
                  <a:schemeClr val="bg1"/>
                </a:solidFill>
              </a:rPr>
              <a:t>VINCULOS PARA BUSCAR DOCUMENTOS DE LORENZO GUADAMUZ EN LA WEB.</a:t>
            </a:r>
          </a:p>
        </p:txBody>
      </p:sp>
      <p:sp>
        <p:nvSpPr>
          <p:cNvPr id="3" name="Marcador de contenido 2">
            <a:extLst>
              <a:ext uri="{FF2B5EF4-FFF2-40B4-BE49-F238E27FC236}">
                <a16:creationId xmlns:a16="http://schemas.microsoft.com/office/drawing/2014/main" id="{79A25163-2C6E-EB1E-C242-A66AEDF65F5B}"/>
              </a:ext>
            </a:extLst>
          </p:cNvPr>
          <p:cNvSpPr>
            <a:spLocks noGrp="1"/>
          </p:cNvSpPr>
          <p:nvPr>
            <p:ph idx="1"/>
          </p:nvPr>
        </p:nvSpPr>
        <p:spPr>
          <a:solidFill>
            <a:srgbClr val="CCFF33"/>
          </a:solidFill>
        </p:spPr>
        <p:txBody>
          <a:bodyPr>
            <a:normAutofit/>
          </a:bodyPr>
          <a:lstStyle/>
          <a:p>
            <a:pPr marL="0" indent="0">
              <a:lnSpc>
                <a:spcPct val="107000"/>
              </a:lnSpc>
              <a:spcAft>
                <a:spcPts val="800"/>
              </a:spcAft>
              <a:buNone/>
            </a:pP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PÁGINA DE FACEBOOK </a:t>
            </a:r>
            <a:r>
              <a:rPr lang="es-CR" sz="24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https://www.facebook.com/educacionlorenzoguadamuz</a:t>
            </a:r>
            <a:r>
              <a:rPr lang="es-CR" sz="24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s-CR"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R" sz="2400" b="1" dirty="0">
                <a:effectLst/>
                <a:latin typeface="Calibri" panose="020F0502020204030204" pitchFamily="34" charset="0"/>
                <a:ea typeface="Calibri" panose="020F0502020204030204" pitchFamily="34" charset="0"/>
                <a:cs typeface="Times New Roman" panose="02020603050405020304" pitchFamily="18" charset="0"/>
              </a:rPr>
              <a:t> </a:t>
            </a:r>
            <a:r>
              <a:rPr lang="es-CR"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PÁGINA WEB    </a:t>
            </a:r>
            <a:r>
              <a:rPr lang="es-CR" sz="24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Educación Lorenzo Guadamuz - Artículos varios sobre educación y otros temas relevantes escritos por el Dr. Lorenzo Guadamuz Sandoval (edulorenzoguadamuz.com)</a:t>
            </a:r>
            <a:endParaRPr lang="es-CR"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CR"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347639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3DE74-C043-8D81-090D-4D0B81F54DFC}"/>
              </a:ext>
            </a:extLst>
          </p:cNvPr>
          <p:cNvSpPr>
            <a:spLocks noGrp="1"/>
          </p:cNvSpPr>
          <p:nvPr>
            <p:ph type="title"/>
          </p:nvPr>
        </p:nvSpPr>
        <p:spPr>
          <a:xfrm>
            <a:off x="838200" y="365126"/>
            <a:ext cx="10515600" cy="873740"/>
          </a:xfrm>
          <a:solidFill>
            <a:schemeClr val="accent4">
              <a:lumMod val="60000"/>
              <a:lumOff val="40000"/>
            </a:schemeClr>
          </a:solidFill>
        </p:spPr>
        <p:txBody>
          <a:bodyPr>
            <a:noAutofit/>
          </a:bodyPr>
          <a:lstStyle/>
          <a:p>
            <a:pPr algn="ctr"/>
            <a:br>
              <a:rPr lang="es-CR"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es-CR"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INVENTOS QUE TRANSFORMARON LA HUMANIDAD. </a:t>
            </a:r>
            <a:br>
              <a:rPr lang="es-CR" sz="3600" dirty="0">
                <a:effectLst/>
                <a:latin typeface="Calibri" panose="020F0502020204030204" pitchFamily="34" charset="0"/>
                <a:ea typeface="Calibri" panose="020F0502020204030204" pitchFamily="34" charset="0"/>
                <a:cs typeface="Times New Roman" panose="02020603050405020304" pitchFamily="18" charset="0"/>
              </a:rPr>
            </a:br>
            <a:endParaRPr lang="es-CR" sz="3600" dirty="0"/>
          </a:p>
        </p:txBody>
      </p:sp>
      <p:sp>
        <p:nvSpPr>
          <p:cNvPr id="3" name="Marcador de contenido 2">
            <a:extLst>
              <a:ext uri="{FF2B5EF4-FFF2-40B4-BE49-F238E27FC236}">
                <a16:creationId xmlns:a16="http://schemas.microsoft.com/office/drawing/2014/main" id="{5A01A801-F7D8-44A0-052A-3AC97004DC9F}"/>
              </a:ext>
            </a:extLst>
          </p:cNvPr>
          <p:cNvSpPr>
            <a:spLocks noGrp="1"/>
          </p:cNvSpPr>
          <p:nvPr>
            <p:ph idx="1"/>
          </p:nvPr>
        </p:nvSpPr>
        <p:spPr>
          <a:xfrm>
            <a:off x="838200" y="1238866"/>
            <a:ext cx="10515600" cy="4938097"/>
          </a:xfrm>
          <a:solidFill>
            <a:schemeClr val="bg1">
              <a:lumMod val="95000"/>
            </a:schemeClr>
          </a:solidFill>
        </p:spPr>
        <p:txBody>
          <a:bodyPr>
            <a:normAutofit fontScale="85000" lnSpcReduction="20000"/>
          </a:bodyPr>
          <a:lstStyle/>
          <a:p>
            <a:pPr algn="just">
              <a:spcAft>
                <a:spcPts val="400"/>
              </a:spcAft>
            </a:pPr>
            <a:r>
              <a:rPr lang="es-CR" sz="2600" b="1" dirty="0">
                <a:effectLst/>
                <a:latin typeface="Times New Roman" panose="02020603050405020304" pitchFamily="18" charset="0"/>
                <a:ea typeface="Calibri" panose="020F0502020204030204" pitchFamily="34" charset="0"/>
                <a:cs typeface="Times New Roman" panose="02020603050405020304" pitchFamily="18" charset="0"/>
              </a:rPr>
              <a:t>El Hombre ha producido grandes inventos que impactaron la Humanidad como : e</a:t>
            </a:r>
            <a:r>
              <a:rPr lang="es-CR" sz="2600" b="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l fuego, la rueda, el arado, la pólvora; la electricidad, la máquina de vapor, la imprenta; las construcciones con hormigón; la navegación y el transporte marítimo; el  bombillo, el ferrocarril, el avión; los antibióticos; el motor de combustión; el telégrafo; el Computador; el teléfono; la internet; la robótica, la inteligencia artificial,  la  “</a:t>
            </a:r>
            <a:r>
              <a:rPr lang="es-CR" sz="2600" b="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big</a:t>
            </a:r>
            <a:r>
              <a:rPr lang="es-CR" sz="2600" b="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data” ,  el “machine </a:t>
            </a:r>
            <a:r>
              <a:rPr lang="es-CR" sz="2600" b="1"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learning</a:t>
            </a:r>
            <a:r>
              <a:rPr lang="es-CR" sz="2600" b="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los Telescopios Espaciales, las naves aeroespaciales, la estación espacial, los submarinos, la secuencia del ADN, la bio-informática,  los nuevos materiales , entre muchos otros. Y mediante la investigación científica y tecnológica , la experimentación, la innovación continúa creando nuevos inventos,  explorando formas de energía no contaminantes , ejemplo los diversos usos del hidrógeno. </a:t>
            </a:r>
            <a:endParaRPr lang="es-CR" sz="26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s-CR"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Estos inventos marcan decididamente las Revoluciones Industriales y los Sectores de la Economía. </a:t>
            </a:r>
            <a:endParaRPr lang="es-CR"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400"/>
              </a:spcAft>
              <a:buNone/>
            </a:pPr>
            <a:r>
              <a:rPr lang="es-CR" sz="2600" b="1" dirty="0">
                <a:effectLst/>
                <a:latin typeface="Times New Roman" panose="02020603050405020304" pitchFamily="18" charset="0"/>
                <a:ea typeface="Calibri" panose="020F0502020204030204" pitchFamily="34" charset="0"/>
                <a:cs typeface="Times New Roman" panose="02020603050405020304" pitchFamily="18" charset="0"/>
              </a:rPr>
              <a:t>LOS SECTORES ECONOMICOS. </a:t>
            </a:r>
            <a:endParaRPr lang="es-CR"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es-CR" sz="2600" dirty="0">
                <a:effectLst/>
                <a:latin typeface="Times New Roman" panose="02020603050405020304" pitchFamily="18" charset="0"/>
                <a:ea typeface="Calibri" panose="020F0502020204030204" pitchFamily="34" charset="0"/>
                <a:cs typeface="Times New Roman" panose="02020603050405020304" pitchFamily="18" charset="0"/>
              </a:rPr>
              <a:t>El Mundo del Trabajo- por ende en las ocupaciones,  las Carreras- está determinado  por los cinco Sectores de la Economía, los cuales describimos  continuación: </a:t>
            </a:r>
            <a:endParaRPr lang="es-CR"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81113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CCBCE7E-2044-F0B7-923E-563410AA31C0}"/>
              </a:ext>
            </a:extLst>
          </p:cNvPr>
          <p:cNvSpPr/>
          <p:nvPr/>
        </p:nvSpPr>
        <p:spPr>
          <a:xfrm>
            <a:off x="200335" y="889819"/>
            <a:ext cx="2197509" cy="4350774"/>
          </a:xfrm>
          <a:prstGeom prst="roundRect">
            <a:avLst/>
          </a:prstGeom>
          <a:solidFill>
            <a:srgbClr val="66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R" sz="2800" b="1" dirty="0">
                <a:solidFill>
                  <a:srgbClr val="002060"/>
                </a:solidFill>
              </a:rPr>
              <a:t>SECTOR PRIMARIO </a:t>
            </a:r>
          </a:p>
          <a:p>
            <a:pPr lvl="0"/>
            <a:r>
              <a:rPr lang="es-CR" sz="2400" b="1" dirty="0">
                <a:solidFill>
                  <a:schemeClr val="dk1"/>
                </a:solidFill>
                <a:effectLst/>
                <a:latin typeface="+mn-lt"/>
                <a:ea typeface="+mn-ea"/>
                <a:cs typeface="+mn-cs"/>
              </a:rPr>
              <a:t>Agricultura</a:t>
            </a:r>
          </a:p>
          <a:p>
            <a:pPr lvl="0"/>
            <a:r>
              <a:rPr lang="es-CR" sz="2400" b="1" dirty="0">
                <a:solidFill>
                  <a:schemeClr val="dk1"/>
                </a:solidFill>
                <a:effectLst/>
                <a:latin typeface="+mn-lt"/>
                <a:ea typeface="+mn-ea"/>
                <a:cs typeface="+mn-cs"/>
              </a:rPr>
              <a:t>Ganadería</a:t>
            </a:r>
          </a:p>
          <a:p>
            <a:pPr lvl="0"/>
            <a:r>
              <a:rPr lang="es-CR" sz="2400" b="1" dirty="0">
                <a:solidFill>
                  <a:schemeClr val="dk1"/>
                </a:solidFill>
                <a:effectLst/>
                <a:latin typeface="+mn-lt"/>
                <a:ea typeface="+mn-ea"/>
                <a:cs typeface="+mn-cs"/>
              </a:rPr>
              <a:t>Pesca</a:t>
            </a:r>
          </a:p>
          <a:p>
            <a:pPr lvl="0"/>
            <a:r>
              <a:rPr lang="es-CR" sz="2400" b="1" dirty="0">
                <a:solidFill>
                  <a:schemeClr val="dk1"/>
                </a:solidFill>
              </a:rPr>
              <a:t>Rec</a:t>
            </a:r>
            <a:r>
              <a:rPr lang="es-CR" sz="2400" b="1" dirty="0">
                <a:solidFill>
                  <a:schemeClr val="dk1"/>
                </a:solidFill>
                <a:effectLst/>
                <a:latin typeface="+mn-lt"/>
                <a:ea typeface="+mn-ea"/>
                <a:cs typeface="+mn-cs"/>
              </a:rPr>
              <a:t>ursos  forestales</a:t>
            </a:r>
          </a:p>
          <a:p>
            <a:pPr lvl="0"/>
            <a:r>
              <a:rPr lang="es-CR" sz="2400" b="1" dirty="0">
                <a:solidFill>
                  <a:schemeClr val="dk1"/>
                </a:solidFill>
                <a:effectLst/>
                <a:latin typeface="+mn-lt"/>
                <a:ea typeface="+mn-ea"/>
                <a:cs typeface="+mn-cs"/>
              </a:rPr>
              <a:t>Minería</a:t>
            </a:r>
            <a:endParaRPr lang="es-CR" sz="2400" b="1" dirty="0"/>
          </a:p>
          <a:p>
            <a:pPr algn="ctr"/>
            <a:endParaRPr lang="es-CR" dirty="0"/>
          </a:p>
        </p:txBody>
      </p:sp>
      <p:sp>
        <p:nvSpPr>
          <p:cNvPr id="3" name="Rectángulo: esquinas redondeadas 2">
            <a:extLst>
              <a:ext uri="{FF2B5EF4-FFF2-40B4-BE49-F238E27FC236}">
                <a16:creationId xmlns:a16="http://schemas.microsoft.com/office/drawing/2014/main" id="{B2E70F92-FB58-BB50-AFA4-3EA8B65358B1}"/>
              </a:ext>
            </a:extLst>
          </p:cNvPr>
          <p:cNvSpPr/>
          <p:nvPr/>
        </p:nvSpPr>
        <p:spPr>
          <a:xfrm>
            <a:off x="9473381" y="914400"/>
            <a:ext cx="2197509" cy="53389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sz="2400" b="1" dirty="0"/>
          </a:p>
          <a:p>
            <a:pPr algn="ctr"/>
            <a:endParaRPr lang="es-CR" sz="2400" b="1" dirty="0"/>
          </a:p>
          <a:p>
            <a:pPr algn="ctr"/>
            <a:r>
              <a:rPr lang="es-CR" sz="2400" b="1" dirty="0"/>
              <a:t>SECTOR QUINARIO </a:t>
            </a:r>
          </a:p>
          <a:p>
            <a:pPr lvl="0"/>
            <a:r>
              <a:rPr lang="es-CR" sz="1800" b="1" dirty="0"/>
              <a:t>SECTOR INVESTIGACIÓN</a:t>
            </a:r>
          </a:p>
          <a:p>
            <a:pPr lvl="0"/>
            <a:r>
              <a:rPr lang="es-CR" b="1" dirty="0"/>
              <a:t>SECTOR DE INNOVACIÓN</a:t>
            </a:r>
          </a:p>
          <a:p>
            <a:pPr lvl="0"/>
            <a:r>
              <a:rPr lang="es-CR" sz="1800" b="1" dirty="0"/>
              <a:t>SECTOR TECNOLÓGICO</a:t>
            </a:r>
          </a:p>
          <a:p>
            <a:pPr lvl="0"/>
            <a:r>
              <a:rPr lang="es-CR" b="1" dirty="0"/>
              <a:t>SERCOR ESPACIAL </a:t>
            </a:r>
          </a:p>
          <a:p>
            <a:pPr lvl="0"/>
            <a:r>
              <a:rPr lang="es-CR" sz="1800" b="1" dirty="0"/>
              <a:t>SECTOR AMBIENTAL </a:t>
            </a:r>
          </a:p>
          <a:p>
            <a:pPr lvl="0"/>
            <a:r>
              <a:rPr lang="es-CR" b="1" dirty="0"/>
              <a:t>SECTOR ESTATAL</a:t>
            </a:r>
          </a:p>
          <a:p>
            <a:pPr lvl="0"/>
            <a:r>
              <a:rPr lang="es-CR" sz="1800" b="1" dirty="0"/>
              <a:t>GRANDES ONGS</a:t>
            </a:r>
          </a:p>
          <a:p>
            <a:pPr lvl="0"/>
            <a:r>
              <a:rPr lang="es-CR" b="1" dirty="0"/>
              <a:t>GRANDES EMPRESAS </a:t>
            </a:r>
          </a:p>
          <a:p>
            <a:pPr lvl="0"/>
            <a:r>
              <a:rPr lang="es-CR" sz="1800" b="1" dirty="0"/>
              <a:t>NUEVOS MATERIALEES</a:t>
            </a:r>
          </a:p>
          <a:p>
            <a:pPr lvl="0"/>
            <a:r>
              <a:rPr lang="es-CR" b="1" dirty="0"/>
              <a:t>BIO TECONOLOGÍA </a:t>
            </a:r>
            <a:endParaRPr lang="es-CR" sz="1800" b="1" dirty="0"/>
          </a:p>
          <a:p>
            <a:pPr algn="ctr"/>
            <a:endParaRPr lang="es-CR" dirty="0"/>
          </a:p>
          <a:p>
            <a:pPr algn="ctr"/>
            <a:endParaRPr lang="es-CR" dirty="0"/>
          </a:p>
        </p:txBody>
      </p:sp>
      <p:sp>
        <p:nvSpPr>
          <p:cNvPr id="4" name="Rectángulo: esquinas redondeadas 3">
            <a:extLst>
              <a:ext uri="{FF2B5EF4-FFF2-40B4-BE49-F238E27FC236}">
                <a16:creationId xmlns:a16="http://schemas.microsoft.com/office/drawing/2014/main" id="{FFDBD17C-BDF4-65A4-CF31-2AF7E7EDD432}"/>
              </a:ext>
            </a:extLst>
          </p:cNvPr>
          <p:cNvSpPr/>
          <p:nvPr/>
        </p:nvSpPr>
        <p:spPr>
          <a:xfrm>
            <a:off x="7054646" y="2113935"/>
            <a:ext cx="2197510" cy="4350774"/>
          </a:xfrm>
          <a:prstGeom prst="roundRect">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R" sz="2300" b="1" dirty="0"/>
              <a:t>SECTOR CUATERNARIO </a:t>
            </a:r>
          </a:p>
          <a:p>
            <a:pPr lvl="0"/>
            <a:r>
              <a:rPr lang="es-CR" sz="2400" b="1" dirty="0">
                <a:solidFill>
                  <a:schemeClr val="dk1"/>
                </a:solidFill>
                <a:effectLst/>
                <a:latin typeface="+mn-lt"/>
                <a:ea typeface="+mn-ea"/>
                <a:cs typeface="+mn-cs"/>
              </a:rPr>
              <a:t>Tecnología de la información</a:t>
            </a:r>
          </a:p>
          <a:p>
            <a:pPr lvl="0"/>
            <a:r>
              <a:rPr lang="es-CR" sz="2400" b="1" dirty="0">
                <a:solidFill>
                  <a:schemeClr val="dk1"/>
                </a:solidFill>
                <a:effectLst/>
                <a:latin typeface="+mn-lt"/>
                <a:ea typeface="+mn-ea"/>
                <a:cs typeface="+mn-cs"/>
              </a:rPr>
              <a:t>Investigación científica</a:t>
            </a:r>
          </a:p>
          <a:p>
            <a:pPr lvl="0"/>
            <a:r>
              <a:rPr lang="es-CR" sz="2400" b="1" dirty="0">
                <a:solidFill>
                  <a:schemeClr val="dk1"/>
                </a:solidFill>
                <a:effectLst/>
                <a:latin typeface="+mn-lt"/>
                <a:ea typeface="+mn-ea"/>
                <a:cs typeface="+mn-cs"/>
              </a:rPr>
              <a:t>Cultura</a:t>
            </a:r>
          </a:p>
          <a:p>
            <a:pPr lvl="0"/>
            <a:r>
              <a:rPr lang="es-CR" sz="2400" b="1" dirty="0">
                <a:solidFill>
                  <a:schemeClr val="dk1"/>
                </a:solidFill>
                <a:effectLst/>
                <a:latin typeface="+mn-lt"/>
                <a:ea typeface="+mn-ea"/>
                <a:cs typeface="+mn-cs"/>
              </a:rPr>
              <a:t>Educación</a:t>
            </a:r>
          </a:p>
          <a:p>
            <a:pPr lvl="0"/>
            <a:r>
              <a:rPr lang="es-CR" sz="2400" b="1" dirty="0">
                <a:solidFill>
                  <a:schemeClr val="dk1"/>
                </a:solidFill>
                <a:effectLst/>
                <a:latin typeface="+mn-lt"/>
                <a:ea typeface="+mn-ea"/>
                <a:cs typeface="+mn-cs"/>
              </a:rPr>
              <a:t>Consultoría</a:t>
            </a:r>
            <a:endParaRPr lang="es-CR" sz="2400" b="1" dirty="0"/>
          </a:p>
          <a:p>
            <a:pPr algn="ctr"/>
            <a:endParaRPr lang="es-CR" dirty="0"/>
          </a:p>
          <a:p>
            <a:pPr algn="ctr"/>
            <a:endParaRPr lang="es-CR" dirty="0"/>
          </a:p>
        </p:txBody>
      </p:sp>
      <p:sp>
        <p:nvSpPr>
          <p:cNvPr id="5" name="Rectángulo: esquinas redondeadas 4">
            <a:extLst>
              <a:ext uri="{FF2B5EF4-FFF2-40B4-BE49-F238E27FC236}">
                <a16:creationId xmlns:a16="http://schemas.microsoft.com/office/drawing/2014/main" id="{90CDAB71-9413-631A-67DD-C5B6A8A3DE1D}"/>
              </a:ext>
            </a:extLst>
          </p:cNvPr>
          <p:cNvSpPr/>
          <p:nvPr/>
        </p:nvSpPr>
        <p:spPr>
          <a:xfrm>
            <a:off x="4768032" y="914400"/>
            <a:ext cx="2197509" cy="4350774"/>
          </a:xfrm>
          <a:prstGeom prst="round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R" sz="2600" b="1" dirty="0">
                <a:solidFill>
                  <a:srgbClr val="002060"/>
                </a:solidFill>
              </a:rPr>
              <a:t>SECTOR TERCIARIO</a:t>
            </a:r>
          </a:p>
          <a:p>
            <a:pPr lvl="0"/>
            <a:r>
              <a:rPr lang="es-CR" sz="2800" b="1" dirty="0">
                <a:solidFill>
                  <a:schemeClr val="dk1"/>
                </a:solidFill>
                <a:effectLst/>
                <a:latin typeface="+mn-lt"/>
                <a:ea typeface="+mn-ea"/>
                <a:cs typeface="+mn-cs"/>
              </a:rPr>
              <a:t>SERVICIOS </a:t>
            </a:r>
          </a:p>
          <a:p>
            <a:pPr lvl="0"/>
            <a:r>
              <a:rPr lang="es-CR" sz="2000" b="1" dirty="0">
                <a:solidFill>
                  <a:schemeClr val="dk1"/>
                </a:solidFill>
                <a:effectLst/>
                <a:latin typeface="+mn-lt"/>
                <a:ea typeface="+mn-ea"/>
                <a:cs typeface="+mn-cs"/>
              </a:rPr>
              <a:t>Transporte</a:t>
            </a:r>
          </a:p>
          <a:p>
            <a:pPr lvl="0"/>
            <a:r>
              <a:rPr lang="es-CR" sz="2000" b="1" dirty="0">
                <a:solidFill>
                  <a:schemeClr val="dk1"/>
                </a:solidFill>
                <a:effectLst/>
                <a:latin typeface="+mn-lt"/>
                <a:ea typeface="+mn-ea"/>
                <a:cs typeface="+mn-cs"/>
              </a:rPr>
              <a:t>Distribución</a:t>
            </a:r>
          </a:p>
          <a:p>
            <a:pPr lvl="0"/>
            <a:r>
              <a:rPr lang="es-CR" sz="2000" b="1" dirty="0">
                <a:solidFill>
                  <a:schemeClr val="dk1"/>
                </a:solidFill>
                <a:effectLst/>
                <a:latin typeface="+mn-lt"/>
                <a:ea typeface="+mn-ea"/>
                <a:cs typeface="+mn-cs"/>
              </a:rPr>
              <a:t>Turismo</a:t>
            </a:r>
          </a:p>
          <a:p>
            <a:pPr lvl="0"/>
            <a:r>
              <a:rPr lang="es-CR" sz="2000" b="1" dirty="0">
                <a:solidFill>
                  <a:schemeClr val="dk1"/>
                </a:solidFill>
                <a:effectLst/>
                <a:latin typeface="+mn-lt"/>
                <a:ea typeface="+mn-ea"/>
                <a:cs typeface="+mn-cs"/>
              </a:rPr>
              <a:t>Entretenimiento</a:t>
            </a:r>
          </a:p>
          <a:p>
            <a:pPr lvl="0"/>
            <a:r>
              <a:rPr lang="es-CR" sz="2000" b="1" dirty="0">
                <a:solidFill>
                  <a:schemeClr val="dk1"/>
                </a:solidFill>
                <a:effectLst/>
                <a:latin typeface="+mn-lt"/>
                <a:ea typeface="+mn-ea"/>
                <a:cs typeface="+mn-cs"/>
              </a:rPr>
              <a:t>Finanzas</a:t>
            </a:r>
          </a:p>
          <a:p>
            <a:pPr lvl="0"/>
            <a:r>
              <a:rPr lang="es-CR" sz="2000" b="1" dirty="0">
                <a:solidFill>
                  <a:schemeClr val="dk1"/>
                </a:solidFill>
              </a:rPr>
              <a:t>BANCA </a:t>
            </a:r>
          </a:p>
          <a:p>
            <a:pPr lvl="0"/>
            <a:r>
              <a:rPr lang="es-CR" sz="2000" b="1" dirty="0">
                <a:solidFill>
                  <a:schemeClr val="dk1"/>
                </a:solidFill>
                <a:effectLst/>
                <a:latin typeface="+mn-lt"/>
                <a:ea typeface="+mn-ea"/>
                <a:cs typeface="+mn-cs"/>
              </a:rPr>
              <a:t> Administración Pública</a:t>
            </a:r>
            <a:endParaRPr lang="es-CR" sz="2000" b="1" dirty="0"/>
          </a:p>
          <a:p>
            <a:pPr algn="ctr"/>
            <a:r>
              <a:rPr lang="es-CR" b="1" dirty="0"/>
              <a:t> </a:t>
            </a:r>
          </a:p>
          <a:p>
            <a:pPr algn="ctr"/>
            <a:endParaRPr lang="es-CR" dirty="0"/>
          </a:p>
        </p:txBody>
      </p:sp>
      <p:sp>
        <p:nvSpPr>
          <p:cNvPr id="6" name="Rectángulo: esquinas redondeadas 5">
            <a:extLst>
              <a:ext uri="{FF2B5EF4-FFF2-40B4-BE49-F238E27FC236}">
                <a16:creationId xmlns:a16="http://schemas.microsoft.com/office/drawing/2014/main" id="{A01936C8-DFE6-D01D-9890-BFD100EF0AC0}"/>
              </a:ext>
            </a:extLst>
          </p:cNvPr>
          <p:cNvSpPr/>
          <p:nvPr/>
        </p:nvSpPr>
        <p:spPr>
          <a:xfrm>
            <a:off x="2504463" y="2113935"/>
            <a:ext cx="2197509" cy="4350774"/>
          </a:xfrm>
          <a:prstGeom prst="roundRect">
            <a:avLst/>
          </a:prstGeom>
          <a:solidFill>
            <a:srgbClr val="CC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R" sz="2400" b="1" dirty="0">
                <a:solidFill>
                  <a:srgbClr val="002060"/>
                </a:solidFill>
              </a:rPr>
              <a:t>SECTOR SECUNDARIO</a:t>
            </a:r>
          </a:p>
          <a:p>
            <a:pPr lvl="0"/>
            <a:r>
              <a:rPr lang="es-CR" sz="2000" b="1" dirty="0">
                <a:solidFill>
                  <a:schemeClr val="dk1"/>
                </a:solidFill>
                <a:effectLst/>
                <a:latin typeface="+mn-lt"/>
                <a:ea typeface="+mn-ea"/>
                <a:cs typeface="+mn-cs"/>
              </a:rPr>
              <a:t>Metal y fundición</a:t>
            </a:r>
          </a:p>
          <a:p>
            <a:pPr lvl="0"/>
            <a:r>
              <a:rPr lang="es-CR" sz="2000" b="1" dirty="0">
                <a:solidFill>
                  <a:schemeClr val="dk1"/>
                </a:solidFill>
              </a:rPr>
              <a:t>Minas </a:t>
            </a:r>
            <a:endParaRPr lang="es-CR" sz="2000" b="1" dirty="0">
              <a:solidFill>
                <a:schemeClr val="dk1"/>
              </a:solidFill>
              <a:effectLst/>
              <a:latin typeface="+mn-lt"/>
              <a:ea typeface="+mn-ea"/>
              <a:cs typeface="+mn-cs"/>
            </a:endParaRPr>
          </a:p>
          <a:p>
            <a:pPr lvl="0"/>
            <a:r>
              <a:rPr lang="es-CR" sz="2000" b="1" dirty="0">
                <a:solidFill>
                  <a:schemeClr val="dk1"/>
                </a:solidFill>
                <a:effectLst/>
                <a:latin typeface="+mn-lt"/>
                <a:ea typeface="+mn-ea"/>
                <a:cs typeface="+mn-cs"/>
              </a:rPr>
              <a:t>Automóviles</a:t>
            </a:r>
          </a:p>
          <a:p>
            <a:pPr lvl="0"/>
            <a:r>
              <a:rPr lang="es-CR" sz="2000" b="1" dirty="0">
                <a:solidFill>
                  <a:schemeClr val="dk1"/>
                </a:solidFill>
                <a:effectLst/>
                <a:latin typeface="+mn-lt"/>
                <a:ea typeface="+mn-ea"/>
                <a:cs typeface="+mn-cs"/>
              </a:rPr>
              <a:t>Producción textil</a:t>
            </a:r>
          </a:p>
          <a:p>
            <a:pPr lvl="0"/>
            <a:r>
              <a:rPr lang="es-CR" sz="2000" b="1" dirty="0">
                <a:solidFill>
                  <a:schemeClr val="dk1"/>
                </a:solidFill>
                <a:effectLst/>
                <a:latin typeface="+mn-lt"/>
                <a:ea typeface="+mn-ea"/>
                <a:cs typeface="+mn-cs"/>
              </a:rPr>
              <a:t>Industria química</a:t>
            </a:r>
          </a:p>
          <a:p>
            <a:pPr lvl="0"/>
            <a:r>
              <a:rPr lang="es-CR" sz="2000" b="1" dirty="0">
                <a:solidFill>
                  <a:schemeClr val="dk1"/>
                </a:solidFill>
                <a:effectLst/>
                <a:latin typeface="+mn-lt"/>
                <a:ea typeface="+mn-ea"/>
                <a:cs typeface="+mn-cs"/>
              </a:rPr>
              <a:t>Fabricación</a:t>
            </a:r>
          </a:p>
          <a:p>
            <a:pPr lvl="0"/>
            <a:r>
              <a:rPr lang="es-CR" sz="2000" b="1" dirty="0">
                <a:solidFill>
                  <a:schemeClr val="dk1"/>
                </a:solidFill>
                <a:effectLst/>
                <a:latin typeface="+mn-lt"/>
                <a:ea typeface="+mn-ea"/>
                <a:cs typeface="+mn-cs"/>
              </a:rPr>
              <a:t>Energía </a:t>
            </a:r>
          </a:p>
          <a:p>
            <a:pPr lvl="0"/>
            <a:r>
              <a:rPr lang="es-CR" sz="2000" b="1" dirty="0">
                <a:solidFill>
                  <a:schemeClr val="dk1"/>
                </a:solidFill>
                <a:effectLst/>
                <a:latin typeface="+mn-lt"/>
                <a:ea typeface="+mn-ea"/>
                <a:cs typeface="+mn-cs"/>
              </a:rPr>
              <a:t> Ingeniería</a:t>
            </a:r>
            <a:r>
              <a:rPr lang="es-CR" sz="2000" b="1" dirty="0"/>
              <a:t> </a:t>
            </a:r>
          </a:p>
          <a:p>
            <a:pPr algn="ctr"/>
            <a:endParaRPr lang="es-CR" sz="2000" dirty="0"/>
          </a:p>
          <a:p>
            <a:pPr algn="ctr"/>
            <a:endParaRPr lang="es-CR" dirty="0"/>
          </a:p>
        </p:txBody>
      </p:sp>
      <p:sp>
        <p:nvSpPr>
          <p:cNvPr id="7" name="Rectángulo 6">
            <a:extLst>
              <a:ext uri="{FF2B5EF4-FFF2-40B4-BE49-F238E27FC236}">
                <a16:creationId xmlns:a16="http://schemas.microsoft.com/office/drawing/2014/main" id="{CF9FE516-4FF4-6DEB-BFE3-93839E5B119F}"/>
              </a:ext>
            </a:extLst>
          </p:cNvPr>
          <p:cNvSpPr/>
          <p:nvPr/>
        </p:nvSpPr>
        <p:spPr>
          <a:xfrm>
            <a:off x="200335" y="147484"/>
            <a:ext cx="11470555" cy="74233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R" sz="2800" b="1" dirty="0"/>
              <a:t>LOS CINCO SECTORES DE LA ECONOMÍA.</a:t>
            </a:r>
          </a:p>
          <a:p>
            <a:pPr algn="ctr"/>
            <a:r>
              <a:rPr lang="es-CR" sz="2800" b="1" dirty="0"/>
              <a:t>En todos podemos tener Carreras 4-0  </a:t>
            </a:r>
          </a:p>
        </p:txBody>
      </p:sp>
    </p:spTree>
    <p:extLst>
      <p:ext uri="{BB962C8B-B14F-4D97-AF65-F5344CB8AC3E}">
        <p14:creationId xmlns:p14="http://schemas.microsoft.com/office/powerpoint/2010/main" val="87532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2BD887-A9DD-0E92-847B-DD3F2E4A298D}"/>
              </a:ext>
            </a:extLst>
          </p:cNvPr>
          <p:cNvSpPr>
            <a:spLocks noGrp="1"/>
          </p:cNvSpPr>
          <p:nvPr>
            <p:ph type="title"/>
          </p:nvPr>
        </p:nvSpPr>
        <p:spPr>
          <a:xfrm>
            <a:off x="838200" y="365126"/>
            <a:ext cx="10515600" cy="888488"/>
          </a:xfrm>
          <a:solidFill>
            <a:schemeClr val="accent4">
              <a:lumMod val="60000"/>
              <a:lumOff val="40000"/>
            </a:schemeClr>
          </a:solidFill>
        </p:spPr>
        <p:txBody>
          <a:bodyPr/>
          <a:lstStyle/>
          <a:p>
            <a:r>
              <a:rPr lang="es-CR" b="1" dirty="0"/>
              <a:t>LAS CINCO REVOLUCIONES INDUSTRIALES </a:t>
            </a:r>
          </a:p>
        </p:txBody>
      </p:sp>
      <p:sp>
        <p:nvSpPr>
          <p:cNvPr id="4" name="Rectangle 1">
            <a:extLst>
              <a:ext uri="{FF2B5EF4-FFF2-40B4-BE49-F238E27FC236}">
                <a16:creationId xmlns:a16="http://schemas.microsoft.com/office/drawing/2014/main" id="{5898A9FB-5A8D-99F8-3A87-E958BFA75914}"/>
              </a:ext>
            </a:extLst>
          </p:cNvPr>
          <p:cNvSpPr>
            <a:spLocks/>
          </p:cNvSpPr>
          <p:nvPr/>
        </p:nvSpPr>
        <p:spPr bwMode="auto">
          <a:xfrm>
            <a:off x="762000" y="1474834"/>
            <a:ext cx="5334000" cy="761843"/>
          </a:xfrm>
          <a:prstGeom prst="rect">
            <a:avLst/>
          </a:prstGeom>
          <a:solidFill>
            <a:srgbClr val="002060"/>
          </a:solidFill>
          <a:ln w="25400">
            <a:noFill/>
            <a:miter lim="800000"/>
            <a:headEnd/>
            <a:tailEnd/>
          </a:ln>
        </p:spPr>
        <p:txBody>
          <a:bodyPr lIns="0" tIns="0" rIns="0" bIns="0"/>
          <a:lstStyle/>
          <a:p>
            <a:endParaRPr lang="en-US" sz="9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a:p>
            <a:r>
              <a:rPr lang="en-US" sz="24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PRIMERA REVOLUCIÓN INDUSTRIAL</a:t>
            </a:r>
          </a:p>
          <a:p>
            <a:endParaRPr lang="en-US" sz="24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a:p>
            <a:r>
              <a:rPr lang="en-US" sz="24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p>
        </p:txBody>
      </p:sp>
      <p:sp>
        <p:nvSpPr>
          <p:cNvPr id="5" name="Subtitle 2">
            <a:extLst>
              <a:ext uri="{FF2B5EF4-FFF2-40B4-BE49-F238E27FC236}">
                <a16:creationId xmlns:a16="http://schemas.microsoft.com/office/drawing/2014/main" id="{0B8A4779-7218-00FA-36C8-7391593B2664}"/>
              </a:ext>
            </a:extLst>
          </p:cNvPr>
          <p:cNvSpPr txBox="1">
            <a:spLocks/>
          </p:cNvSpPr>
          <p:nvPr/>
        </p:nvSpPr>
        <p:spPr>
          <a:xfrm>
            <a:off x="762000" y="2538870"/>
            <a:ext cx="5334000" cy="3660524"/>
          </a:xfrm>
          <a:prstGeom prst="rect">
            <a:avLst/>
          </a:prstGeom>
          <a:solidFill>
            <a:srgbClr val="FFFFCC"/>
          </a:solidFill>
        </p:spPr>
        <p:txBody>
          <a:bodyPr vert="horz" wrap="square" lIns="108745" tIns="54373" rIns="108745" bIns="5437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s-CR" sz="2200" dirty="0">
                <a:latin typeface="Times New Roman" panose="02020603050405020304" pitchFamily="18" charset="0"/>
                <a:ea typeface="Calibri" panose="020F0502020204030204" pitchFamily="34" charset="0"/>
              </a:rPr>
              <a:t>Fue Impulsada por la aparición de la imprenta (1.440)  , la energía hidráulica y eólica, las máquinas de vapor (en 1,769 )  .</a:t>
            </a:r>
          </a:p>
          <a:p>
            <a:pPr algn="l">
              <a:lnSpc>
                <a:spcPts val="1850"/>
              </a:lnSpc>
            </a:pPr>
            <a:r>
              <a:rPr lang="es-CR" sz="2200" dirty="0">
                <a:latin typeface="Times New Roman" panose="02020603050405020304" pitchFamily="18" charset="0"/>
                <a:ea typeface="Calibri" panose="020F0502020204030204" pitchFamily="34" charset="0"/>
              </a:rPr>
              <a:t> La tecnología del vapor generado con carbón dio pie al invento de las locomotoras movidas a vapor (1,840) que revolucionaría el transporte en el mundo; ello unido a  la revolución de las comunicaciones de la época de la primera revolución industrial , paralela a la revolución de la energía.</a:t>
            </a:r>
          </a:p>
          <a:p>
            <a:pPr algn="l">
              <a:lnSpc>
                <a:spcPts val="1850"/>
              </a:lnSpc>
            </a:pPr>
            <a:r>
              <a:rPr lang="es-CR" sz="2200" dirty="0">
                <a:latin typeface="Times New Roman" panose="02020603050405020304" pitchFamily="18" charset="0"/>
                <a:ea typeface="Calibri" panose="020F0502020204030204" pitchFamily="34" charset="0"/>
              </a:rPr>
              <a:t> Esto se potencia en 1,860 con el advenimiento del Telégrafo y los miles de kilómetros de líneas de transmisión requeridas para esa forma de comunicación.   </a:t>
            </a:r>
            <a:endParaRPr lang="en-US" sz="2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 name="Rectangle 1">
            <a:extLst>
              <a:ext uri="{FF2B5EF4-FFF2-40B4-BE49-F238E27FC236}">
                <a16:creationId xmlns:a16="http://schemas.microsoft.com/office/drawing/2014/main" id="{EA3EEACC-D169-500F-9E18-5289B73E011E}"/>
              </a:ext>
            </a:extLst>
          </p:cNvPr>
          <p:cNvSpPr>
            <a:spLocks/>
          </p:cNvSpPr>
          <p:nvPr/>
        </p:nvSpPr>
        <p:spPr bwMode="auto">
          <a:xfrm>
            <a:off x="6360018" y="1474829"/>
            <a:ext cx="4993782" cy="761843"/>
          </a:xfrm>
          <a:prstGeom prst="rect">
            <a:avLst/>
          </a:prstGeom>
          <a:solidFill>
            <a:srgbClr val="002060"/>
          </a:solidFill>
          <a:ln w="25400">
            <a:noFill/>
            <a:miter lim="800000"/>
            <a:headEnd/>
            <a:tailEnd/>
          </a:ln>
        </p:spPr>
        <p:txBody>
          <a:bodyPr lIns="0" tIns="0" rIns="0" bIns="0"/>
          <a:lstStyle/>
          <a:p>
            <a:endParaRPr lang="en-US" sz="9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a:p>
            <a:r>
              <a:rPr lang="en-US" sz="22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SEGUNDA REVOLUCIÓN INDUSTRIAL </a:t>
            </a:r>
          </a:p>
        </p:txBody>
      </p:sp>
      <p:sp>
        <p:nvSpPr>
          <p:cNvPr id="7" name="Subtitle 2">
            <a:extLst>
              <a:ext uri="{FF2B5EF4-FFF2-40B4-BE49-F238E27FC236}">
                <a16:creationId xmlns:a16="http://schemas.microsoft.com/office/drawing/2014/main" id="{B4F07766-6C5A-262C-2AFA-16D2D027C47D}"/>
              </a:ext>
            </a:extLst>
          </p:cNvPr>
          <p:cNvSpPr txBox="1">
            <a:spLocks/>
          </p:cNvSpPr>
          <p:nvPr/>
        </p:nvSpPr>
        <p:spPr>
          <a:xfrm>
            <a:off x="6374782" y="2226228"/>
            <a:ext cx="4979018" cy="4080126"/>
          </a:xfrm>
          <a:prstGeom prst="rect">
            <a:avLst/>
          </a:prstGeom>
          <a:solidFill>
            <a:schemeClr val="bg1">
              <a:lumMod val="95000"/>
            </a:schemeClr>
          </a:solidFill>
        </p:spPr>
        <p:txBody>
          <a:bodyPr vert="horz" wrap="square" lIns="108745" tIns="54373" rIns="108745" bIns="5437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s-CR" sz="2200" dirty="0">
                <a:latin typeface="Times New Roman" panose="02020603050405020304" pitchFamily="18" charset="0"/>
                <a:ea typeface="Calibri" panose="020F0502020204030204" pitchFamily="34" charset="0"/>
                <a:cs typeface="Times New Roman" panose="02020603050405020304" pitchFamily="18" charset="0"/>
              </a:rPr>
              <a:t>Finales  Siglo XIX  se ubica  como  la segunda revolución industrial, con el descubrimiento del petróleo, la invención de combustión interna, la introducción del teléfono y la generalización de la electricidad , todo ello sintetizado dio   paso al modelo de  energía y comunicación del SXX. </a:t>
            </a:r>
          </a:p>
          <a:p>
            <a:pPr algn="l">
              <a:lnSpc>
                <a:spcPts val="1850"/>
              </a:lnSpc>
            </a:pPr>
            <a:r>
              <a:rPr lang="es-CR" sz="2200" dirty="0">
                <a:latin typeface="Times New Roman" panose="02020603050405020304" pitchFamily="18" charset="0"/>
                <a:ea typeface="Calibri" panose="020F0502020204030204" pitchFamily="34" charset="0"/>
                <a:cs typeface="Times New Roman" panose="02020603050405020304" pitchFamily="18" charset="0"/>
              </a:rPr>
              <a:t>Ello llevó a la invención del automóvil, las líneas de montaje en serie, las carreteras, y por ende más consumo de gasolina, aceites y derivados del petróleo y más inventos al poder usar los motores y energía en cada pequeña fábrica o grandes motores en grandes fábricas (Wikipedia). </a:t>
            </a:r>
            <a:r>
              <a:rPr lang="es-CR" sz="2200" dirty="0">
                <a:latin typeface="Times New Roman" panose="02020603050405020304" pitchFamily="18" charset="0"/>
                <a:ea typeface="Calibri" panose="020F0502020204030204" pitchFamily="34" charset="0"/>
              </a:rPr>
              <a:t>.   </a:t>
            </a:r>
            <a:endParaRPr lang="en-US" sz="2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9059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B6D84-D842-E643-35A0-5D01680C85CF}"/>
              </a:ext>
            </a:extLst>
          </p:cNvPr>
          <p:cNvSpPr>
            <a:spLocks noGrp="1"/>
          </p:cNvSpPr>
          <p:nvPr>
            <p:ph type="title"/>
          </p:nvPr>
        </p:nvSpPr>
        <p:spPr>
          <a:xfrm>
            <a:off x="838200" y="365126"/>
            <a:ext cx="10515600" cy="873740"/>
          </a:xfrm>
          <a:solidFill>
            <a:srgbClr val="FFC000"/>
          </a:solidFill>
        </p:spPr>
        <p:txBody>
          <a:bodyPr/>
          <a:lstStyle/>
          <a:p>
            <a:r>
              <a:rPr lang="es-CR" b="1" dirty="0"/>
              <a:t>LAS CINCO REVOLUCIONES INDUSTRIALES </a:t>
            </a:r>
            <a:endParaRPr lang="es-CR" dirty="0"/>
          </a:p>
        </p:txBody>
      </p:sp>
      <p:sp>
        <p:nvSpPr>
          <p:cNvPr id="4" name="Rectangle 1">
            <a:extLst>
              <a:ext uri="{FF2B5EF4-FFF2-40B4-BE49-F238E27FC236}">
                <a16:creationId xmlns:a16="http://schemas.microsoft.com/office/drawing/2014/main" id="{566CB673-9FC8-9C4C-31DF-9C15B43323E2}"/>
              </a:ext>
            </a:extLst>
          </p:cNvPr>
          <p:cNvSpPr>
            <a:spLocks/>
          </p:cNvSpPr>
          <p:nvPr/>
        </p:nvSpPr>
        <p:spPr bwMode="auto">
          <a:xfrm>
            <a:off x="615867" y="1356853"/>
            <a:ext cx="5298236" cy="761843"/>
          </a:xfrm>
          <a:prstGeom prst="rect">
            <a:avLst/>
          </a:prstGeom>
          <a:solidFill>
            <a:srgbClr val="002060"/>
          </a:solidFill>
          <a:ln w="25400">
            <a:noFill/>
            <a:miter lim="800000"/>
            <a:headEnd/>
            <a:tailEnd/>
          </a:ln>
        </p:spPr>
        <p:txBody>
          <a:bodyPr lIns="0" tIns="0" rIns="0" bIns="0"/>
          <a:lstStyle/>
          <a:p>
            <a:endParaRPr lang="en-US" sz="9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a:p>
            <a:r>
              <a:rPr lang="en-US" sz="24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TERCERA  REVOLUCIÓN INDUSTRIAL </a:t>
            </a:r>
          </a:p>
        </p:txBody>
      </p:sp>
      <p:sp>
        <p:nvSpPr>
          <p:cNvPr id="5" name="Subtitle 2">
            <a:extLst>
              <a:ext uri="{FF2B5EF4-FFF2-40B4-BE49-F238E27FC236}">
                <a16:creationId xmlns:a16="http://schemas.microsoft.com/office/drawing/2014/main" id="{185D7DD6-091B-ADD9-7917-54344BA9C66A}"/>
              </a:ext>
            </a:extLst>
          </p:cNvPr>
          <p:cNvSpPr txBox="1">
            <a:spLocks/>
          </p:cNvSpPr>
          <p:nvPr/>
        </p:nvSpPr>
        <p:spPr>
          <a:xfrm>
            <a:off x="653326" y="1996851"/>
            <a:ext cx="5142790" cy="4052426"/>
          </a:xfrm>
          <a:prstGeom prst="rect">
            <a:avLst/>
          </a:prstGeom>
          <a:solidFill>
            <a:schemeClr val="bg1">
              <a:lumMod val="95000"/>
            </a:schemeClr>
          </a:solidFill>
        </p:spPr>
        <p:txBody>
          <a:bodyPr vert="horz" wrap="square" lIns="108745" tIns="54373" rIns="108745" bIns="5437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CR" sz="2100" dirty="0">
                <a:solidFill>
                  <a:srgbClr val="666666"/>
                </a:solidFill>
                <a:latin typeface="Nirmala Text" panose="020B0502040204020203" pitchFamily="34" charset="0"/>
                <a:ea typeface="Nirmala Text" panose="020B0502040204020203" pitchFamily="34" charset="0"/>
                <a:cs typeface="Nirmala Text" panose="020B0502040204020203" pitchFamily="34" charset="0"/>
              </a:rPr>
              <a:t>A partir de 1960 aparece el Concepto de Sociedad de la Información y la Comunicación. Nuevas tecnologías como Internet  y las energías renovables . Aparecen las Redes Inteligentes y los vehículos Híbridos.</a:t>
            </a:r>
          </a:p>
          <a:p>
            <a:pPr algn="l">
              <a:lnSpc>
                <a:spcPct val="100000"/>
              </a:lnSpc>
            </a:pPr>
            <a:r>
              <a:rPr lang="es-CR" sz="2100" dirty="0">
                <a:solidFill>
                  <a:srgbClr val="666666"/>
                </a:solidFill>
                <a:latin typeface="Nirmala Text" panose="020B0502040204020203" pitchFamily="34" charset="0"/>
                <a:ea typeface="Nirmala Text" panose="020B0502040204020203" pitchFamily="34" charset="0"/>
                <a:cs typeface="Nirmala Text" panose="020B0502040204020203" pitchFamily="34" charset="0"/>
              </a:rPr>
              <a:t> </a:t>
            </a:r>
            <a:r>
              <a:rPr lang="es-CR" sz="2100" dirty="0">
                <a:solidFill>
                  <a:srgbClr val="212529"/>
                </a:solidFill>
                <a:latin typeface="Nirmala Text" panose="020B0502040204020203" pitchFamily="34" charset="0"/>
                <a:ea typeface="Nirmala Text" panose="020B0502040204020203" pitchFamily="34" charset="0"/>
                <a:cs typeface="Nirmala Text" panose="020B0502040204020203" pitchFamily="34" charset="0"/>
              </a:rPr>
              <a:t>A partir de 1,990 aparece el concepto de Tecnologías de la Información y la Comunicación (TIC) y el desarrollo de la industria de los Servicios. La energía atómica, la industria espacial, se desarrollan en esta época. </a:t>
            </a:r>
            <a:r>
              <a:rPr lang="es-CR" sz="2100" dirty="0">
                <a:latin typeface="Nirmala Text" panose="020B0502040204020203" pitchFamily="34" charset="0"/>
                <a:ea typeface="Nirmala Text" panose="020B0502040204020203" pitchFamily="34" charset="0"/>
                <a:cs typeface="Nirmala Text" panose="020B0502040204020203" pitchFamily="34" charset="0"/>
              </a:rPr>
              <a:t>.   </a:t>
            </a:r>
            <a:endParaRPr lang="en-US" sz="2100" dirty="0">
              <a:solidFill>
                <a:schemeClr val="tx1"/>
              </a:solidFill>
              <a:latin typeface="Nirmala Text" panose="020B0502040204020203" pitchFamily="34" charset="0"/>
              <a:ea typeface="Nirmala Text" panose="020B0502040204020203" pitchFamily="34" charset="0"/>
              <a:cs typeface="Nirmala Text" panose="020B0502040204020203" pitchFamily="34" charset="0"/>
            </a:endParaRPr>
          </a:p>
        </p:txBody>
      </p:sp>
      <p:sp>
        <p:nvSpPr>
          <p:cNvPr id="8" name="Rectangle 1">
            <a:extLst>
              <a:ext uri="{FF2B5EF4-FFF2-40B4-BE49-F238E27FC236}">
                <a16:creationId xmlns:a16="http://schemas.microsoft.com/office/drawing/2014/main" id="{CC61477F-95DA-8C27-6A19-9EBD47456376}"/>
              </a:ext>
            </a:extLst>
          </p:cNvPr>
          <p:cNvSpPr>
            <a:spLocks/>
          </p:cNvSpPr>
          <p:nvPr/>
        </p:nvSpPr>
        <p:spPr bwMode="auto">
          <a:xfrm>
            <a:off x="6154224" y="1327350"/>
            <a:ext cx="5199576" cy="761843"/>
          </a:xfrm>
          <a:prstGeom prst="rect">
            <a:avLst/>
          </a:prstGeom>
          <a:solidFill>
            <a:srgbClr val="002060"/>
          </a:solidFill>
          <a:ln w="25400">
            <a:noFill/>
            <a:miter lim="800000"/>
            <a:headEnd/>
            <a:tailEnd/>
          </a:ln>
        </p:spPr>
        <p:txBody>
          <a:bodyPr lIns="0" tIns="0" rIns="0" bIns="0"/>
          <a:lstStyle/>
          <a:p>
            <a:endParaRPr lang="en-US" sz="9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a:p>
            <a:r>
              <a:rPr lang="en-US" sz="24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CUARTA  REVOLUCIÓN INDUSTRIAL </a:t>
            </a:r>
          </a:p>
        </p:txBody>
      </p:sp>
      <p:sp>
        <p:nvSpPr>
          <p:cNvPr id="9" name="Subtitle 2">
            <a:extLst>
              <a:ext uri="{FF2B5EF4-FFF2-40B4-BE49-F238E27FC236}">
                <a16:creationId xmlns:a16="http://schemas.microsoft.com/office/drawing/2014/main" id="{78663D98-D1ED-EA13-71A6-F8E85742763F}"/>
              </a:ext>
            </a:extLst>
          </p:cNvPr>
          <p:cNvSpPr txBox="1">
            <a:spLocks/>
          </p:cNvSpPr>
          <p:nvPr/>
        </p:nvSpPr>
        <p:spPr>
          <a:xfrm>
            <a:off x="6124720" y="1746146"/>
            <a:ext cx="5199576" cy="4052426"/>
          </a:xfrm>
          <a:prstGeom prst="rect">
            <a:avLst/>
          </a:prstGeom>
          <a:solidFill>
            <a:srgbClr val="FFFFCC"/>
          </a:solidFill>
        </p:spPr>
        <p:txBody>
          <a:bodyPr vert="horz" wrap="square" lIns="108745" tIns="54373" rIns="108745" bIns="5437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CR" sz="2100" dirty="0">
                <a:latin typeface="Calibri" panose="020F0502020204030204" pitchFamily="34" charset="0"/>
                <a:ea typeface="Calibri" panose="020F0502020204030204" pitchFamily="34" charset="0"/>
                <a:cs typeface="Times New Roman" panose="02020603050405020304" pitchFamily="18" charset="0"/>
              </a:rPr>
              <a:t>Henrik Von </a:t>
            </a:r>
            <a:r>
              <a:rPr lang="es-CR" sz="2100" dirty="0" err="1">
                <a:latin typeface="Calibri" panose="020F0502020204030204" pitchFamily="34" charset="0"/>
                <a:ea typeface="Calibri" panose="020F0502020204030204" pitchFamily="34" charset="0"/>
                <a:cs typeface="Times New Roman" panose="02020603050405020304" pitchFamily="18" charset="0"/>
              </a:rPr>
              <a:t>Scheel</a:t>
            </a:r>
            <a:r>
              <a:rPr lang="es-CR" sz="2100" dirty="0">
                <a:latin typeface="Calibri" panose="020F0502020204030204" pitchFamily="34" charset="0"/>
                <a:ea typeface="Calibri" panose="020F0502020204030204" pitchFamily="34" charset="0"/>
                <a:cs typeface="Times New Roman" panose="02020603050405020304" pitchFamily="18" charset="0"/>
              </a:rPr>
              <a:t>  la describe  como “la confluencia de tres mundos juntos: el físico, el digital y el </a:t>
            </a:r>
            <a:r>
              <a:rPr lang="es-CR" sz="2100" dirty="0">
                <a:latin typeface="Times New Roman" panose="02020603050405020304" pitchFamily="18" charset="0"/>
                <a:ea typeface="Calibri" panose="020F0502020204030204" pitchFamily="34" charset="0"/>
                <a:cs typeface="Times New Roman" panose="02020603050405020304" pitchFamily="18" charset="0"/>
              </a:rPr>
              <a:t>del motor </a:t>
            </a:r>
            <a:r>
              <a:rPr lang="es-CR" sz="2100" dirty="0">
                <a:latin typeface="Calibri" panose="020F0502020204030204" pitchFamily="34" charset="0"/>
                <a:ea typeface="Calibri" panose="020F0502020204030204" pitchFamily="34" charset="0"/>
                <a:cs typeface="Times New Roman" panose="02020603050405020304" pitchFamily="18" charset="0"/>
              </a:rPr>
              <a:t> industrial , que a su vez se sostiene sobre las tres revoluciones precedentes.</a:t>
            </a:r>
          </a:p>
          <a:p>
            <a:pPr algn="l">
              <a:lnSpc>
                <a:spcPct val="100000"/>
              </a:lnSpc>
            </a:pPr>
            <a:r>
              <a:rPr lang="es-CR" sz="2100" dirty="0">
                <a:latin typeface="Calibri" panose="020F0502020204030204" pitchFamily="34" charset="0"/>
                <a:ea typeface="Calibri" panose="020F0502020204030204" pitchFamily="34" charset="0"/>
                <a:cs typeface="Times New Roman" panose="02020603050405020304" pitchFamily="18" charset="0"/>
              </a:rPr>
              <a:t> </a:t>
            </a:r>
            <a:r>
              <a:rPr lang="es-CR" sz="2100" dirty="0">
                <a:latin typeface="Times New Roman" panose="02020603050405020304" pitchFamily="18" charset="0"/>
                <a:ea typeface="Calibri" panose="020F0502020204030204" pitchFamily="34" charset="0"/>
                <a:cs typeface="Times New Roman" panose="02020603050405020304" pitchFamily="18" charset="0"/>
              </a:rPr>
              <a:t>La Industria 4.0 consiste en incorporar Inteligencia Artificial, robótica, computación cuántica, fabricación e Internet de las Cosas. En todas las industrias, los conceptos de fabricación inteligente se están volviendo cruciales para la creación desde la perspectiva de la investigación y el desarrollo.</a:t>
            </a:r>
            <a:endParaRPr lang="en-US" sz="2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63825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6216F5-9185-BE30-E19C-E115BFF6434E}"/>
              </a:ext>
            </a:extLst>
          </p:cNvPr>
          <p:cNvSpPr>
            <a:spLocks noGrp="1"/>
          </p:cNvSpPr>
          <p:nvPr>
            <p:ph type="title"/>
          </p:nvPr>
        </p:nvSpPr>
        <p:spPr>
          <a:solidFill>
            <a:schemeClr val="accent4">
              <a:lumMod val="60000"/>
              <a:lumOff val="40000"/>
            </a:schemeClr>
          </a:solidFill>
        </p:spPr>
        <p:txBody>
          <a:bodyPr/>
          <a:lstStyle/>
          <a:p>
            <a:r>
              <a:rPr lang="es-CR" b="1" dirty="0"/>
              <a:t>LAS CINCO REVOLUCIONES INDUSTRIALES </a:t>
            </a:r>
            <a:endParaRPr lang="es-CR" dirty="0"/>
          </a:p>
        </p:txBody>
      </p:sp>
      <p:sp>
        <p:nvSpPr>
          <p:cNvPr id="3" name="Marcador de contenido 2">
            <a:extLst>
              <a:ext uri="{FF2B5EF4-FFF2-40B4-BE49-F238E27FC236}">
                <a16:creationId xmlns:a16="http://schemas.microsoft.com/office/drawing/2014/main" id="{33D24405-C650-F60E-D8AB-DAF99B33468B}"/>
              </a:ext>
            </a:extLst>
          </p:cNvPr>
          <p:cNvSpPr>
            <a:spLocks noGrp="1"/>
          </p:cNvSpPr>
          <p:nvPr>
            <p:ph idx="1"/>
          </p:nvPr>
        </p:nvSpPr>
        <p:spPr/>
        <p:txBody>
          <a:bodyPr/>
          <a:lstStyle/>
          <a:p>
            <a:endParaRPr lang="es-CR"/>
          </a:p>
        </p:txBody>
      </p:sp>
      <p:sp>
        <p:nvSpPr>
          <p:cNvPr id="4" name="Rectángulo 3">
            <a:extLst>
              <a:ext uri="{FF2B5EF4-FFF2-40B4-BE49-F238E27FC236}">
                <a16:creationId xmlns:a16="http://schemas.microsoft.com/office/drawing/2014/main" id="{3D5E799D-DD34-3542-BE4E-E6E9B763B455}"/>
              </a:ext>
            </a:extLst>
          </p:cNvPr>
          <p:cNvSpPr/>
          <p:nvPr/>
        </p:nvSpPr>
        <p:spPr>
          <a:xfrm>
            <a:off x="762000" y="1825625"/>
            <a:ext cx="10769792" cy="4890486"/>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sz="900" dirty="0"/>
          </a:p>
          <a:p>
            <a:pPr algn="ctr"/>
            <a:endParaRPr lang="es-CR" sz="3600" dirty="0"/>
          </a:p>
          <a:p>
            <a:pPr algn="ctr"/>
            <a:r>
              <a:rPr lang="es-CR" sz="3600" dirty="0"/>
              <a:t>QUINTA REVOLUCIÓN INDUSTRIAL</a:t>
            </a:r>
            <a:r>
              <a:rPr lang="es-CR" sz="3600" b="1" dirty="0">
                <a:solidFill>
                  <a:srgbClr val="FFFF00"/>
                </a:solidFill>
              </a:rPr>
              <a:t>: </a:t>
            </a:r>
          </a:p>
          <a:p>
            <a:pPr algn="ctr"/>
            <a:r>
              <a:rPr lang="es-CR" sz="3600" b="1" dirty="0">
                <a:solidFill>
                  <a:srgbClr val="FFFF00"/>
                </a:solidFill>
              </a:rPr>
              <a:t>L</a:t>
            </a:r>
            <a:r>
              <a:rPr lang="es-E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investigación y la innovación impulsan la transición hacia una economía sostenible, centrada en el ser humano y en la  industria resiliente. </a:t>
            </a:r>
          </a:p>
          <a:p>
            <a:pPr algn="ctr"/>
            <a:r>
              <a:rPr lang="es-E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Además aparece el concepto de </a:t>
            </a:r>
            <a:r>
              <a:rPr lang="es-ES" sz="3600" b="1" dirty="0">
                <a:solidFill>
                  <a:schemeClr val="bg1"/>
                </a:solidFill>
                <a:latin typeface="Times New Roman" panose="02020603050405020304" pitchFamily="18" charset="0"/>
                <a:ea typeface="Calibri" panose="020F0502020204030204" pitchFamily="34" charset="0"/>
              </a:rPr>
              <a:t> </a:t>
            </a:r>
            <a:r>
              <a:rPr lang="es-ES" sz="3600" b="1" dirty="0">
                <a:latin typeface="Times New Roman" panose="02020603050405020304" pitchFamily="18" charset="0"/>
                <a:ea typeface="Calibri" panose="020F0502020204030204" pitchFamily="34" charset="0"/>
              </a:rPr>
              <a:t>Operador 4.0, que tiene como objetivo ampliar las capacidades del trabajador de la industria con medios tecnológicos innovadores, en lugar de reemplazar al trabajador con robots. </a:t>
            </a:r>
            <a:endParaRPr lang="es-CR" sz="3600" b="1" dirty="0">
              <a:latin typeface="Calibri" panose="020F0502020204030204" pitchFamily="34" charset="0"/>
              <a:ea typeface="Calibri" panose="020F0502020204030204" pitchFamily="34" charset="0"/>
              <a:cs typeface="Times New Roman" panose="02020603050405020304" pitchFamily="18" charset="0"/>
            </a:endParaRPr>
          </a:p>
          <a:p>
            <a:pPr algn="ctr"/>
            <a:r>
              <a:rPr lang="es-CR" sz="3600" dirty="0"/>
              <a:t> </a:t>
            </a:r>
          </a:p>
        </p:txBody>
      </p:sp>
    </p:spTree>
    <p:extLst>
      <p:ext uri="{BB962C8B-B14F-4D97-AF65-F5344CB8AC3E}">
        <p14:creationId xmlns:p14="http://schemas.microsoft.com/office/powerpoint/2010/main" val="119501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10780</TotalTime>
  <Words>7257</Words>
  <Application>Microsoft Office PowerPoint</Application>
  <PresentationFormat>Panorámica</PresentationFormat>
  <Paragraphs>391</Paragraphs>
  <Slides>48</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48</vt:i4>
      </vt:variant>
    </vt:vector>
  </HeadingPairs>
  <TitlesOfParts>
    <vt:vector size="63" baseType="lpstr">
      <vt:lpstr>Arial</vt:lpstr>
      <vt:lpstr>Calibri</vt:lpstr>
      <vt:lpstr>Calibri Light</vt:lpstr>
      <vt:lpstr>Google Sans</vt:lpstr>
      <vt:lpstr>Helvetica LT Std</vt:lpstr>
      <vt:lpstr>IBM Plex Serif</vt:lpstr>
      <vt:lpstr>Inter</vt:lpstr>
      <vt:lpstr>Lato Light</vt:lpstr>
      <vt:lpstr>Nirmala Text</vt:lpstr>
      <vt:lpstr>Open Sans</vt:lpstr>
      <vt:lpstr>Open Sans Light</vt:lpstr>
      <vt:lpstr>Poppins</vt:lpstr>
      <vt:lpstr>Symbol</vt:lpstr>
      <vt:lpstr>Times New Roman</vt:lpstr>
      <vt:lpstr>Tema de Office</vt:lpstr>
      <vt:lpstr>DE CARA AL FUTURO DE LA CUARTA Y QUINTA REVOLUCIÓN INDUSTRIAL: ¿PARA QUÉ Y PARA QUIÉN ES LA FORMACIÓN TÉCNICA PROFESIONAL?</vt:lpstr>
      <vt:lpstr>Presentación de PowerPoint</vt:lpstr>
      <vt:lpstr>   DURANTE MILENIOS SOLO  EXISTIÓ LA EDUCACIÓN INFORMAL .    </vt:lpstr>
      <vt:lpstr>Presentación de PowerPoint</vt:lpstr>
      <vt:lpstr> INVENTOS QUE TRANSFORMARON LA HUMANIDAD.  </vt:lpstr>
      <vt:lpstr>Presentación de PowerPoint</vt:lpstr>
      <vt:lpstr>LAS CINCO REVOLUCIONES INDUSTRIALES </vt:lpstr>
      <vt:lpstr>LAS CINCO REVOLUCIONES INDUSTRIALES </vt:lpstr>
      <vt:lpstr>LAS CINCO REVOLUCIONES INDUSTRIALES </vt:lpstr>
      <vt:lpstr>Presentación de PowerPoint</vt:lpstr>
      <vt:lpstr>Presentación de PowerPoint</vt:lpstr>
      <vt:lpstr> RESULTADOS DE LAS REFORMAS. </vt:lpstr>
      <vt:lpstr>Presentación de PowerPoint</vt:lpstr>
      <vt:lpstr>Presentación de PowerPoint</vt:lpstr>
      <vt:lpstr> Para Qué Sirve La Inteligencia Artificial? </vt:lpstr>
      <vt:lpstr> Inteligencia Artificial / Personalización.  El Modelo  Futuro De La Educación. </vt:lpstr>
      <vt:lpstr>Presentación de PowerPoint</vt:lpstr>
      <vt:lpstr> Inteligencia Artificial / Personalización.  El Modelo  Futuro De La Educación. </vt:lpstr>
      <vt:lpstr>Definición de Personalización del Dr. Lorenzo Guadamuz:  1 DE 2</vt:lpstr>
      <vt:lpstr>Definición de Personalización del Dr. Lorenzo Guadamuz:  2 DE 2 </vt:lpstr>
      <vt:lpstr> INTELIGENCIA ARTIFICIAL : Chat GPT Y La Educación.  </vt:lpstr>
      <vt:lpstr>LOS MAS CONOCIDOS CHAT BOT CON INTELIGENCIA ARTIFICIAL </vt:lpstr>
      <vt:lpstr>¿CHATBOTS PARA QUÉ?</vt:lpstr>
      <vt:lpstr>¿CHATBOTS PARA QUÉ?</vt:lpstr>
      <vt:lpstr>¿CHATBOTS PARA QUÉ?</vt:lpstr>
      <vt:lpstr>Presentación de PowerPoint</vt:lpstr>
      <vt:lpstr> LA FILOSOFÍA EN LA FTP NO ES PROPIA  Y ESTÁ UN POCO DESFASADA.  </vt:lpstr>
      <vt:lpstr>Presentación de PowerPoint</vt:lpstr>
      <vt:lpstr> El Aprendizaje, Teorías, Enfoques Y Tendencias  en La EFTP Y en La FTP. </vt:lpstr>
      <vt:lpstr> El Aprendizaje, Teorías, Enfoques Y Tendencias  en La EFTP Y en La FTP. </vt:lpstr>
      <vt:lpstr> El Aprendizaje, Teorías, Enfoques Y Tendencias  en La EFTP Y en La FTP. </vt:lpstr>
      <vt:lpstr> Las Bases Filosóficas Actuales En INFOTEP. </vt:lpstr>
      <vt:lpstr>Las Bases Filosóficas Actuales En INFOTEP.</vt:lpstr>
      <vt:lpstr> Características o principios epistemológicos actuales propios de la FTP propios al INFOTEP. Marco Nacional de Cualificaciones. </vt:lpstr>
      <vt:lpstr>  Características o principios epistemológicos actuales propios de la FTP propios al INFOTEP . El Perfil profesional bajo en enfoque curricular basado en competencias. </vt:lpstr>
      <vt:lpstr> Características o principios epistemológicos actuales propios de la FTP propios al INFOTEP .  Uso de tecnologías en todos los procesos de formación profesional </vt:lpstr>
      <vt:lpstr>  Características o principios epistemológicos actuales propios de la FTP propios al INFOTEP . Diseño curricular por competencias centrado en resultados de aprendizaje. </vt:lpstr>
      <vt:lpstr> Neurociencia. Neurodidáctica.  </vt:lpstr>
      <vt:lpstr> Neurociencia. Neurodidáctica.  </vt:lpstr>
      <vt:lpstr> Las Múltiples Inteligencias. La Inteligencia Emocional Y La Espiritual. Claves Para Un Nuevo Paradigma.  </vt:lpstr>
      <vt:lpstr> Las Múltiples Inteligencias. La Inteligencia Emocional Y La Espiritual. Claves Para Un Nuevo Paradigma.  </vt:lpstr>
      <vt:lpstr> Prepararnos Para Ser Estudiantes Globales.  </vt:lpstr>
      <vt:lpstr>Presentación de PowerPoint</vt:lpstr>
      <vt:lpstr> Una FTP De Cara Al Mañana… Y Al Hoy Que Mira Al Futuro. </vt:lpstr>
      <vt:lpstr>Presentación de PowerPoint</vt:lpstr>
      <vt:lpstr>Presentación de PowerPoint</vt:lpstr>
      <vt:lpstr>CONCLUSION PRIMERA PARTE </vt:lpstr>
      <vt:lpstr>VINCULOS PARA BUSCAR DOCUMENTOS DE LORENZO GUADAMUZ EN LA WEB.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CARA AL FUTURO DE LA CUARTA Y QUINTA REVOLUCIÓN INDUSTRIAL: ¿PARA QUÉ Y PARA QUIÉN ES LA FORMACIÓN TÉCNICA PROFESIONAL?</dc:title>
  <dc:creator>Lorenzo Guadamuz Sandoval</dc:creator>
  <cp:lastModifiedBy>Lorenzo Guadamuz Sandoval</cp:lastModifiedBy>
  <cp:revision>37</cp:revision>
  <cp:lastPrinted>2023-11-20T16:52:49Z</cp:lastPrinted>
  <dcterms:created xsi:type="dcterms:W3CDTF">2023-11-11T16:21:47Z</dcterms:created>
  <dcterms:modified xsi:type="dcterms:W3CDTF">2023-11-26T16:02:27Z</dcterms:modified>
</cp:coreProperties>
</file>